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6"/>
  </p:notesMasterIdLst>
  <p:sldIdLst>
    <p:sldId id="256" r:id="rId2"/>
    <p:sldId id="450" r:id="rId3"/>
    <p:sldId id="458" r:id="rId4"/>
    <p:sldId id="352" r:id="rId5"/>
    <p:sldId id="356" r:id="rId6"/>
    <p:sldId id="472" r:id="rId7"/>
    <p:sldId id="509" r:id="rId8"/>
    <p:sldId id="491" r:id="rId9"/>
    <p:sldId id="477" r:id="rId10"/>
    <p:sldId id="492" r:id="rId11"/>
    <p:sldId id="506" r:id="rId12"/>
    <p:sldId id="457" r:id="rId13"/>
    <p:sldId id="459" r:id="rId14"/>
    <p:sldId id="478" r:id="rId15"/>
    <p:sldId id="507" r:id="rId16"/>
    <p:sldId id="489" r:id="rId17"/>
    <p:sldId id="461" r:id="rId18"/>
    <p:sldId id="462" r:id="rId19"/>
    <p:sldId id="508" r:id="rId20"/>
    <p:sldId id="261" r:id="rId21"/>
    <p:sldId id="463" r:id="rId22"/>
    <p:sldId id="302" r:id="rId23"/>
    <p:sldId id="346" r:id="rId24"/>
    <p:sldId id="480" r:id="rId25"/>
    <p:sldId id="481" r:id="rId26"/>
    <p:sldId id="482" r:id="rId27"/>
    <p:sldId id="484" r:id="rId28"/>
    <p:sldId id="273" r:id="rId29"/>
    <p:sldId id="271" r:id="rId30"/>
    <p:sldId id="510" r:id="rId31"/>
    <p:sldId id="365" r:id="rId32"/>
    <p:sldId id="397" r:id="rId33"/>
    <p:sldId id="398" r:id="rId34"/>
    <p:sldId id="275" r:id="rId35"/>
    <p:sldId id="276" r:id="rId36"/>
    <p:sldId id="511" r:id="rId37"/>
    <p:sldId id="377" r:id="rId38"/>
    <p:sldId id="390" r:id="rId39"/>
    <p:sldId id="391" r:id="rId40"/>
    <p:sldId id="392" r:id="rId41"/>
    <p:sldId id="393" r:id="rId42"/>
    <p:sldId id="394" r:id="rId43"/>
    <p:sldId id="395" r:id="rId44"/>
    <p:sldId id="396" r:id="rId45"/>
    <p:sldId id="512" r:id="rId46"/>
    <p:sldId id="431" r:id="rId47"/>
    <p:sldId id="513" r:id="rId48"/>
    <p:sldId id="514" r:id="rId49"/>
    <p:sldId id="515" r:id="rId50"/>
    <p:sldId id="516" r:id="rId51"/>
    <p:sldId id="486" r:id="rId52"/>
    <p:sldId id="433" r:id="rId53"/>
    <p:sldId id="434" r:id="rId54"/>
    <p:sldId id="410" r:id="rId55"/>
    <p:sldId id="435" r:id="rId56"/>
    <p:sldId id="430" r:id="rId57"/>
    <p:sldId id="329" r:id="rId58"/>
    <p:sldId id="383" r:id="rId59"/>
    <p:sldId id="485" r:id="rId60"/>
    <p:sldId id="389" r:id="rId61"/>
    <p:sldId id="353" r:id="rId62"/>
    <p:sldId id="401" r:id="rId63"/>
    <p:sldId id="449" r:id="rId64"/>
    <p:sldId id="470" r:id="rId65"/>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943"/>
    <p:restoredTop sz="94629"/>
  </p:normalViewPr>
  <p:slideViewPr>
    <p:cSldViewPr snapToGrid="0" snapToObjects="1">
      <p:cViewPr varScale="1">
        <p:scale>
          <a:sx n="102" d="100"/>
          <a:sy n="102" d="100"/>
        </p:scale>
        <p:origin x="200" y="3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2CBA2-6E47-C74B-9970-1A28D2C21890}" type="datetimeFigureOut">
              <a:rPr lang="de-DE" smtClean="0"/>
              <a:t>26.08.18</a:t>
            </a:fld>
            <a:endParaRPr lang="de-DE"/>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11DA2F-2B8B-544E-AC50-9BE2F711B20F}" type="slidenum">
              <a:rPr lang="de-DE" smtClean="0"/>
              <a:t>‹#›</a:t>
            </a:fld>
            <a:endParaRPr lang="de-DE"/>
          </a:p>
        </p:txBody>
      </p:sp>
    </p:spTree>
    <p:extLst>
      <p:ext uri="{BB962C8B-B14F-4D97-AF65-F5344CB8AC3E}">
        <p14:creationId xmlns:p14="http://schemas.microsoft.com/office/powerpoint/2010/main" val="4163789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p:spPr>
      </p:sp>
      <p:sp>
        <p:nvSpPr>
          <p:cNvPr id="86019" name="Notes Placeholder 2"/>
          <p:cNvSpPr>
            <a:spLocks noGrp="1"/>
          </p:cNvSpPr>
          <p:nvPr>
            <p:ph type="body" idx="1"/>
          </p:nvPr>
        </p:nvSpPr>
        <p:spPr>
          <a:noFill/>
          <a:ln/>
        </p:spPr>
        <p:txBody>
          <a:bodyPr/>
          <a:lstStyle/>
          <a:p>
            <a:pPr>
              <a:buFont typeface="Wingdings" pitchFamily="2" charset="2"/>
              <a:buChar char="Ø"/>
            </a:pPr>
            <a:r>
              <a:rPr lang="en-US" dirty="0">
                <a:solidFill>
                  <a:schemeClr val="bg1"/>
                </a:solidFill>
                <a:ea typeface="맑은 고딕"/>
              </a:rPr>
              <a:t>The main</a:t>
            </a:r>
            <a:r>
              <a:rPr lang="en-US" baseline="0" dirty="0">
                <a:solidFill>
                  <a:schemeClr val="bg1"/>
                </a:solidFill>
                <a:ea typeface="맑은 고딕"/>
              </a:rPr>
              <a:t> purpose of this assessment is to provide guidance on the use of scenarios and models of biodiversity and ecosystem services to inform policy and decision-making in a variety of contexts …</a:t>
            </a:r>
          </a:p>
          <a:p>
            <a:pPr>
              <a:buFont typeface="Wingdings" pitchFamily="2" charset="2"/>
              <a:buChar char="Ø"/>
            </a:pPr>
            <a:r>
              <a:rPr lang="en-US" baseline="0" dirty="0">
                <a:solidFill>
                  <a:schemeClr val="bg1"/>
                </a:solidFill>
                <a:ea typeface="맑은 고딕"/>
              </a:rPr>
              <a:t> … but with particular emphasis on their use in IPBES deliverables</a:t>
            </a:r>
          </a:p>
          <a:p>
            <a:pPr>
              <a:buFont typeface="Wingdings" pitchFamily="2" charset="2"/>
              <a:buChar char="Ø"/>
            </a:pPr>
            <a:r>
              <a:rPr lang="en-US" baseline="0" dirty="0">
                <a:solidFill>
                  <a:schemeClr val="bg1"/>
                </a:solidFill>
                <a:ea typeface="맑은 고딕"/>
              </a:rPr>
              <a:t>This is a </a:t>
            </a:r>
            <a:r>
              <a:rPr lang="en-US" u="sng" baseline="0" dirty="0">
                <a:solidFill>
                  <a:schemeClr val="bg1"/>
                </a:solidFill>
                <a:ea typeface="맑은 고딕"/>
              </a:rPr>
              <a:t>methodological</a:t>
            </a:r>
            <a:r>
              <a:rPr lang="en-US" baseline="0" dirty="0">
                <a:solidFill>
                  <a:schemeClr val="bg1"/>
                </a:solidFill>
                <a:ea typeface="맑은 고딕"/>
              </a:rPr>
              <a:t> assessment and the focus is therefore on methods, not on undertaking analyses using these methods  </a:t>
            </a:r>
            <a:endParaRPr lang="en-US" dirty="0">
              <a:solidFill>
                <a:schemeClr val="bg1"/>
              </a:solidFill>
              <a:ea typeface="맑은 고딕"/>
            </a:endParaRPr>
          </a:p>
        </p:txBody>
      </p:sp>
      <p:sp>
        <p:nvSpPr>
          <p:cNvPr id="86020" name="Slide Number Placeholder 3"/>
          <p:cNvSpPr txBox="1">
            <a:spLocks noGrp="1"/>
          </p:cNvSpPr>
          <p:nvPr/>
        </p:nvSpPr>
        <p:spPr bwMode="auto">
          <a:xfrm>
            <a:off x="3890099" y="9152727"/>
            <a:ext cx="2977327" cy="482370"/>
          </a:xfrm>
          <a:prstGeom prst="rect">
            <a:avLst/>
          </a:prstGeom>
          <a:noFill/>
          <a:ln w="9525">
            <a:noFill/>
            <a:miter lim="800000"/>
            <a:headEnd/>
            <a:tailEnd/>
          </a:ln>
        </p:spPr>
        <p:txBody>
          <a:bodyPr lIns="89413" tIns="44707" rIns="89413" bIns="44707" anchor="b"/>
          <a:lstStyle/>
          <a:p>
            <a:pPr algn="r" defTabSz="892175" fontAlgn="base" latinLnBrk="1">
              <a:spcBef>
                <a:spcPct val="0"/>
              </a:spcBef>
              <a:spcAft>
                <a:spcPct val="0"/>
              </a:spcAft>
            </a:pPr>
            <a:fld id="{F947F326-3F1A-4E53-8C14-4EBEEF4DAC65}" type="slidenum">
              <a:rPr lang="ko-KR" altLang="en-US" sz="1200">
                <a:solidFill>
                  <a:prstClr val="black"/>
                </a:solidFill>
                <a:latin typeface="맑은 고딕"/>
                <a:ea typeface="바탕" pitchFamily="18" charset="-127"/>
                <a:cs typeface="맑은 고딕"/>
              </a:rPr>
              <a:pPr algn="r" defTabSz="892175" fontAlgn="base" latinLnBrk="1">
                <a:spcBef>
                  <a:spcPct val="0"/>
                </a:spcBef>
                <a:spcAft>
                  <a:spcPct val="0"/>
                </a:spcAft>
              </a:pPr>
              <a:t>8</a:t>
            </a:fld>
            <a:endParaRPr lang="en-US" altLang="ko-KR" sz="1200">
              <a:solidFill>
                <a:prstClr val="black"/>
              </a:solidFill>
              <a:latin typeface="맑은 고딕"/>
              <a:ea typeface="바탕" pitchFamily="18" charset="-127"/>
              <a:cs typeface="맑은 고딕"/>
            </a:endParaRPr>
          </a:p>
        </p:txBody>
      </p:sp>
    </p:spTree>
    <p:extLst>
      <p:ext uri="{BB962C8B-B14F-4D97-AF65-F5344CB8AC3E}">
        <p14:creationId xmlns:p14="http://schemas.microsoft.com/office/powerpoint/2010/main" val="3334706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1228" indent="-284111" eaLnBrk="0" hangingPunct="0">
              <a:spcBef>
                <a:spcPct val="30000"/>
              </a:spcBef>
              <a:defRPr sz="1200">
                <a:solidFill>
                  <a:schemeClr val="tx1"/>
                </a:solidFill>
                <a:latin typeface="Times New Roman" pitchFamily="18" charset="0"/>
              </a:defRPr>
            </a:lvl2pPr>
            <a:lvl3pPr marL="1141206" indent="-226972" eaLnBrk="0" hangingPunct="0">
              <a:spcBef>
                <a:spcPct val="30000"/>
              </a:spcBef>
              <a:defRPr sz="1200">
                <a:solidFill>
                  <a:schemeClr val="tx1"/>
                </a:solidFill>
                <a:latin typeface="Times New Roman" pitchFamily="18" charset="0"/>
              </a:defRPr>
            </a:lvl3pPr>
            <a:lvl4pPr marL="1598323" indent="-226972" eaLnBrk="0" hangingPunct="0">
              <a:spcBef>
                <a:spcPct val="30000"/>
              </a:spcBef>
              <a:defRPr sz="1200">
                <a:solidFill>
                  <a:schemeClr val="tx1"/>
                </a:solidFill>
                <a:latin typeface="Times New Roman" pitchFamily="18" charset="0"/>
              </a:defRPr>
            </a:lvl4pPr>
            <a:lvl5pPr marL="2055439" indent="-226972" eaLnBrk="0" hangingPunct="0">
              <a:spcBef>
                <a:spcPct val="30000"/>
              </a:spcBef>
              <a:defRPr sz="1200">
                <a:solidFill>
                  <a:schemeClr val="tx1"/>
                </a:solidFill>
                <a:latin typeface="Times New Roman" pitchFamily="18" charset="0"/>
              </a:defRPr>
            </a:lvl5pPr>
            <a:lvl6pPr marL="2512556" indent="-226972" eaLnBrk="0" fontAlgn="base" hangingPunct="0">
              <a:spcBef>
                <a:spcPct val="30000"/>
              </a:spcBef>
              <a:spcAft>
                <a:spcPct val="0"/>
              </a:spcAft>
              <a:defRPr sz="1200">
                <a:solidFill>
                  <a:schemeClr val="tx1"/>
                </a:solidFill>
                <a:latin typeface="Times New Roman" pitchFamily="18" charset="0"/>
              </a:defRPr>
            </a:lvl6pPr>
            <a:lvl7pPr marL="2969673" indent="-226972" eaLnBrk="0" fontAlgn="base" hangingPunct="0">
              <a:spcBef>
                <a:spcPct val="30000"/>
              </a:spcBef>
              <a:spcAft>
                <a:spcPct val="0"/>
              </a:spcAft>
              <a:defRPr sz="1200">
                <a:solidFill>
                  <a:schemeClr val="tx1"/>
                </a:solidFill>
                <a:latin typeface="Times New Roman" pitchFamily="18" charset="0"/>
              </a:defRPr>
            </a:lvl7pPr>
            <a:lvl8pPr marL="3426790" indent="-226972" eaLnBrk="0" fontAlgn="base" hangingPunct="0">
              <a:spcBef>
                <a:spcPct val="30000"/>
              </a:spcBef>
              <a:spcAft>
                <a:spcPct val="0"/>
              </a:spcAft>
              <a:defRPr sz="1200">
                <a:solidFill>
                  <a:schemeClr val="tx1"/>
                </a:solidFill>
                <a:latin typeface="Times New Roman" pitchFamily="18" charset="0"/>
              </a:defRPr>
            </a:lvl8pPr>
            <a:lvl9pPr marL="3883907" indent="-226972"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4DB91143-C1A3-42DE-A08A-24F731B59B27}" type="slidenum">
              <a:rPr lang="da-DK" altLang="en-US" smtClean="0"/>
              <a:pPr eaLnBrk="1" hangingPunct="1">
                <a:spcBef>
                  <a:spcPct val="0"/>
                </a:spcBef>
              </a:pPr>
              <a:t>43</a:t>
            </a:fld>
            <a:endParaRPr lang="da-DK" altLang="en-US"/>
          </a:p>
        </p:txBody>
      </p:sp>
      <p:sp>
        <p:nvSpPr>
          <p:cNvPr id="46083" name="Rectangle 2"/>
          <p:cNvSpPr>
            <a:spLocks noGrp="1" noRot="1" noChangeAspect="1" noChangeArrowheads="1" noTextEdit="1"/>
          </p:cNvSpPr>
          <p:nvPr>
            <p:ph type="sldImg"/>
          </p:nvPr>
        </p:nvSpPr>
        <p:spPr>
          <a:xfrm>
            <a:off x="877888" y="739775"/>
            <a:ext cx="3398837" cy="2551113"/>
          </a:xfrm>
          <a:ln/>
        </p:spPr>
      </p:sp>
      <p:sp>
        <p:nvSpPr>
          <p:cNvPr id="46084" name="Rectangle 3"/>
          <p:cNvSpPr>
            <a:spLocks noGrp="1" noChangeArrowheads="1"/>
          </p:cNvSpPr>
          <p:nvPr>
            <p:ph type="body" idx="1"/>
          </p:nvPr>
        </p:nvSpPr>
        <p:spPr>
          <a:xfrm>
            <a:off x="896725" y="3621089"/>
            <a:ext cx="4931201" cy="5513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1000"/>
          </a:p>
        </p:txBody>
      </p:sp>
    </p:spTree>
    <p:extLst>
      <p:ext uri="{BB962C8B-B14F-4D97-AF65-F5344CB8AC3E}">
        <p14:creationId xmlns:p14="http://schemas.microsoft.com/office/powerpoint/2010/main" val="1952355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1228" indent="-284111" eaLnBrk="0" hangingPunct="0">
              <a:spcBef>
                <a:spcPct val="30000"/>
              </a:spcBef>
              <a:defRPr sz="1200">
                <a:solidFill>
                  <a:schemeClr val="tx1"/>
                </a:solidFill>
                <a:latin typeface="Times New Roman" pitchFamily="18" charset="0"/>
              </a:defRPr>
            </a:lvl2pPr>
            <a:lvl3pPr marL="1141206" indent="-226972" eaLnBrk="0" hangingPunct="0">
              <a:spcBef>
                <a:spcPct val="30000"/>
              </a:spcBef>
              <a:defRPr sz="1200">
                <a:solidFill>
                  <a:schemeClr val="tx1"/>
                </a:solidFill>
                <a:latin typeface="Times New Roman" pitchFamily="18" charset="0"/>
              </a:defRPr>
            </a:lvl3pPr>
            <a:lvl4pPr marL="1598323" indent="-226972" eaLnBrk="0" hangingPunct="0">
              <a:spcBef>
                <a:spcPct val="30000"/>
              </a:spcBef>
              <a:defRPr sz="1200">
                <a:solidFill>
                  <a:schemeClr val="tx1"/>
                </a:solidFill>
                <a:latin typeface="Times New Roman" pitchFamily="18" charset="0"/>
              </a:defRPr>
            </a:lvl4pPr>
            <a:lvl5pPr marL="2055439" indent="-226972" eaLnBrk="0" hangingPunct="0">
              <a:spcBef>
                <a:spcPct val="30000"/>
              </a:spcBef>
              <a:defRPr sz="1200">
                <a:solidFill>
                  <a:schemeClr val="tx1"/>
                </a:solidFill>
                <a:latin typeface="Times New Roman" pitchFamily="18" charset="0"/>
              </a:defRPr>
            </a:lvl5pPr>
            <a:lvl6pPr marL="2512556" indent="-226972" eaLnBrk="0" fontAlgn="base" hangingPunct="0">
              <a:spcBef>
                <a:spcPct val="30000"/>
              </a:spcBef>
              <a:spcAft>
                <a:spcPct val="0"/>
              </a:spcAft>
              <a:defRPr sz="1200">
                <a:solidFill>
                  <a:schemeClr val="tx1"/>
                </a:solidFill>
                <a:latin typeface="Times New Roman" pitchFamily="18" charset="0"/>
              </a:defRPr>
            </a:lvl6pPr>
            <a:lvl7pPr marL="2969673" indent="-226972" eaLnBrk="0" fontAlgn="base" hangingPunct="0">
              <a:spcBef>
                <a:spcPct val="30000"/>
              </a:spcBef>
              <a:spcAft>
                <a:spcPct val="0"/>
              </a:spcAft>
              <a:defRPr sz="1200">
                <a:solidFill>
                  <a:schemeClr val="tx1"/>
                </a:solidFill>
                <a:latin typeface="Times New Roman" pitchFamily="18" charset="0"/>
              </a:defRPr>
            </a:lvl7pPr>
            <a:lvl8pPr marL="3426790" indent="-226972" eaLnBrk="0" fontAlgn="base" hangingPunct="0">
              <a:spcBef>
                <a:spcPct val="30000"/>
              </a:spcBef>
              <a:spcAft>
                <a:spcPct val="0"/>
              </a:spcAft>
              <a:defRPr sz="1200">
                <a:solidFill>
                  <a:schemeClr val="tx1"/>
                </a:solidFill>
                <a:latin typeface="Times New Roman" pitchFamily="18" charset="0"/>
              </a:defRPr>
            </a:lvl8pPr>
            <a:lvl9pPr marL="3883907" indent="-226972"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4DB91143-C1A3-42DE-A08A-24F731B59B27}" type="slidenum">
              <a:rPr lang="da-DK" altLang="en-US" smtClean="0"/>
              <a:pPr eaLnBrk="1" hangingPunct="1">
                <a:spcBef>
                  <a:spcPct val="0"/>
                </a:spcBef>
              </a:pPr>
              <a:t>44</a:t>
            </a:fld>
            <a:endParaRPr lang="da-DK" altLang="en-US"/>
          </a:p>
        </p:txBody>
      </p:sp>
      <p:sp>
        <p:nvSpPr>
          <p:cNvPr id="46083" name="Rectangle 2"/>
          <p:cNvSpPr>
            <a:spLocks noGrp="1" noRot="1" noChangeAspect="1" noChangeArrowheads="1" noTextEdit="1"/>
          </p:cNvSpPr>
          <p:nvPr>
            <p:ph type="sldImg"/>
          </p:nvPr>
        </p:nvSpPr>
        <p:spPr>
          <a:xfrm>
            <a:off x="877888" y="739775"/>
            <a:ext cx="3398837" cy="2551113"/>
          </a:xfrm>
          <a:ln/>
        </p:spPr>
      </p:sp>
      <p:sp>
        <p:nvSpPr>
          <p:cNvPr id="46084" name="Rectangle 3"/>
          <p:cNvSpPr>
            <a:spLocks noGrp="1" noChangeArrowheads="1"/>
          </p:cNvSpPr>
          <p:nvPr>
            <p:ph type="body" idx="1"/>
          </p:nvPr>
        </p:nvSpPr>
        <p:spPr>
          <a:xfrm>
            <a:off x="896725" y="3621089"/>
            <a:ext cx="4931201" cy="5513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1000"/>
          </a:p>
        </p:txBody>
      </p:sp>
    </p:spTree>
    <p:extLst>
      <p:ext uri="{BB962C8B-B14F-4D97-AF65-F5344CB8AC3E}">
        <p14:creationId xmlns:p14="http://schemas.microsoft.com/office/powerpoint/2010/main" val="26599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p:spPr>
      </p:sp>
      <p:sp>
        <p:nvSpPr>
          <p:cNvPr id="86019" name="Notes Placeholder 2"/>
          <p:cNvSpPr>
            <a:spLocks noGrp="1"/>
          </p:cNvSpPr>
          <p:nvPr>
            <p:ph type="body" idx="1"/>
          </p:nvPr>
        </p:nvSpPr>
        <p:spPr>
          <a:noFill/>
          <a:ln/>
        </p:spPr>
        <p:txBody>
          <a:bodyPr/>
          <a:lstStyle/>
          <a:p>
            <a:pPr>
              <a:buFont typeface="Wingdings" pitchFamily="2" charset="2"/>
              <a:buChar char="Ø"/>
            </a:pPr>
            <a:r>
              <a:rPr lang="en-US" dirty="0">
                <a:solidFill>
                  <a:schemeClr val="bg1"/>
                </a:solidFill>
                <a:ea typeface="맑은 고딕"/>
              </a:rPr>
              <a:t>The main</a:t>
            </a:r>
            <a:r>
              <a:rPr lang="en-US" baseline="0" dirty="0">
                <a:solidFill>
                  <a:schemeClr val="bg1"/>
                </a:solidFill>
                <a:ea typeface="맑은 고딕"/>
              </a:rPr>
              <a:t> purpose of this assessment is to provide guidance on the use of scenarios and models of biodiversity and ecosystem services to inform policy and decision-making in a variety of contexts …</a:t>
            </a:r>
          </a:p>
          <a:p>
            <a:pPr>
              <a:buFont typeface="Wingdings" pitchFamily="2" charset="2"/>
              <a:buChar char="Ø"/>
            </a:pPr>
            <a:r>
              <a:rPr lang="en-US" baseline="0" dirty="0">
                <a:solidFill>
                  <a:schemeClr val="bg1"/>
                </a:solidFill>
                <a:ea typeface="맑은 고딕"/>
              </a:rPr>
              <a:t> … but with particular emphasis on their use in IPBES deliverables</a:t>
            </a:r>
          </a:p>
          <a:p>
            <a:pPr>
              <a:buFont typeface="Wingdings" pitchFamily="2" charset="2"/>
              <a:buChar char="Ø"/>
            </a:pPr>
            <a:r>
              <a:rPr lang="en-US" baseline="0" dirty="0">
                <a:solidFill>
                  <a:schemeClr val="bg1"/>
                </a:solidFill>
                <a:ea typeface="맑은 고딕"/>
              </a:rPr>
              <a:t>This is a </a:t>
            </a:r>
            <a:r>
              <a:rPr lang="en-US" u="sng" baseline="0" dirty="0">
                <a:solidFill>
                  <a:schemeClr val="bg1"/>
                </a:solidFill>
                <a:ea typeface="맑은 고딕"/>
              </a:rPr>
              <a:t>methodological</a:t>
            </a:r>
            <a:r>
              <a:rPr lang="en-US" baseline="0" dirty="0">
                <a:solidFill>
                  <a:schemeClr val="bg1"/>
                </a:solidFill>
                <a:ea typeface="맑은 고딕"/>
              </a:rPr>
              <a:t> assessment and the focus is therefore on methods, not on undertaking analyses using these methods  </a:t>
            </a:r>
            <a:endParaRPr lang="en-US" dirty="0">
              <a:solidFill>
                <a:schemeClr val="bg1"/>
              </a:solidFill>
              <a:ea typeface="맑은 고딕"/>
            </a:endParaRPr>
          </a:p>
        </p:txBody>
      </p:sp>
      <p:sp>
        <p:nvSpPr>
          <p:cNvPr id="86020" name="Slide Number Placeholder 3"/>
          <p:cNvSpPr txBox="1">
            <a:spLocks noGrp="1"/>
          </p:cNvSpPr>
          <p:nvPr/>
        </p:nvSpPr>
        <p:spPr bwMode="auto">
          <a:xfrm>
            <a:off x="3890099" y="9152727"/>
            <a:ext cx="2977327" cy="482370"/>
          </a:xfrm>
          <a:prstGeom prst="rect">
            <a:avLst/>
          </a:prstGeom>
          <a:noFill/>
          <a:ln w="9525">
            <a:noFill/>
            <a:miter lim="800000"/>
            <a:headEnd/>
            <a:tailEnd/>
          </a:ln>
        </p:spPr>
        <p:txBody>
          <a:bodyPr lIns="89413" tIns="44707" rIns="89413" bIns="44707" anchor="b"/>
          <a:lstStyle/>
          <a:p>
            <a:pPr algn="r" defTabSz="892175" fontAlgn="base" latinLnBrk="1">
              <a:spcBef>
                <a:spcPct val="0"/>
              </a:spcBef>
              <a:spcAft>
                <a:spcPct val="0"/>
              </a:spcAft>
            </a:pPr>
            <a:fld id="{F947F326-3F1A-4E53-8C14-4EBEEF4DAC65}" type="slidenum">
              <a:rPr lang="ko-KR" altLang="en-US" sz="1200">
                <a:solidFill>
                  <a:prstClr val="black"/>
                </a:solidFill>
                <a:latin typeface="맑은 고딕"/>
                <a:ea typeface="바탕" pitchFamily="18" charset="-127"/>
                <a:cs typeface="맑은 고딕"/>
              </a:rPr>
              <a:pPr algn="r" defTabSz="892175" fontAlgn="base" latinLnBrk="1">
                <a:spcBef>
                  <a:spcPct val="0"/>
                </a:spcBef>
                <a:spcAft>
                  <a:spcPct val="0"/>
                </a:spcAft>
              </a:pPr>
              <a:t>10</a:t>
            </a:fld>
            <a:endParaRPr lang="en-US" altLang="ko-KR" sz="1200">
              <a:solidFill>
                <a:prstClr val="black"/>
              </a:solidFill>
              <a:latin typeface="맑은 고딕"/>
              <a:ea typeface="바탕" pitchFamily="18" charset="-127"/>
              <a:cs typeface="맑은 고딕"/>
            </a:endParaRPr>
          </a:p>
        </p:txBody>
      </p:sp>
    </p:spTree>
    <p:extLst>
      <p:ext uri="{BB962C8B-B14F-4D97-AF65-F5344CB8AC3E}">
        <p14:creationId xmlns:p14="http://schemas.microsoft.com/office/powerpoint/2010/main" val="2498921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p:spPr>
      </p:sp>
      <p:sp>
        <p:nvSpPr>
          <p:cNvPr id="86019" name="Notes Placeholder 2"/>
          <p:cNvSpPr>
            <a:spLocks noGrp="1"/>
          </p:cNvSpPr>
          <p:nvPr>
            <p:ph type="body" idx="1"/>
          </p:nvPr>
        </p:nvSpPr>
        <p:spPr>
          <a:noFill/>
          <a:ln/>
        </p:spPr>
        <p:txBody>
          <a:bodyPr/>
          <a:lstStyle/>
          <a:p>
            <a:pPr>
              <a:buFont typeface="Wingdings" pitchFamily="2" charset="2"/>
              <a:buChar char="Ø"/>
            </a:pPr>
            <a:r>
              <a:rPr lang="en-US" baseline="0" dirty="0">
                <a:solidFill>
                  <a:schemeClr val="bg1"/>
                </a:solidFill>
                <a:ea typeface="맑은 고딕"/>
              </a:rPr>
              <a:t> Let’s now look more closely at the structure of the Summary for Policy Makers (or SPM), which will be the main focus of the remainder of this presentation</a:t>
            </a:r>
          </a:p>
          <a:p>
            <a:pPr>
              <a:buFont typeface="Wingdings" pitchFamily="2" charset="2"/>
              <a:buChar char="Ø"/>
            </a:pPr>
            <a:r>
              <a:rPr lang="en-US" baseline="0" dirty="0">
                <a:solidFill>
                  <a:schemeClr val="bg1"/>
                </a:solidFill>
                <a:ea typeface="맑은 고딕"/>
              </a:rPr>
              <a:t> The SPM first presents the 15 Key Findings of the assessment, structured under 3 High-level Messages – i.e. …</a:t>
            </a:r>
          </a:p>
          <a:p>
            <a:pPr>
              <a:buFont typeface="Wingdings" pitchFamily="2" charset="2"/>
              <a:buChar char="Ø"/>
            </a:pPr>
            <a:r>
              <a:rPr lang="en-US" baseline="0" dirty="0">
                <a:solidFill>
                  <a:schemeClr val="bg1"/>
                </a:solidFill>
                <a:ea typeface="맑은 고딕"/>
              </a:rPr>
              <a:t> These Key Findings are then followed by 6 points of “Guidance for science and policy” , which are intended for the broader audiences I described earlier</a:t>
            </a:r>
          </a:p>
          <a:p>
            <a:pPr>
              <a:buFont typeface="Wingdings" pitchFamily="2" charset="2"/>
              <a:buChar char="Ø"/>
            </a:pPr>
            <a:r>
              <a:rPr lang="en-US" baseline="0" dirty="0">
                <a:solidFill>
                  <a:schemeClr val="bg1"/>
                </a:solidFill>
                <a:ea typeface="맑은 고딕"/>
              </a:rPr>
              <a:t> The SPM then concludes with another 6 points of guidance targeted more specifically towards IPBES and its task forces and expert groups</a:t>
            </a:r>
          </a:p>
          <a:p>
            <a:pPr>
              <a:buFont typeface="Wingdings" pitchFamily="2" charset="2"/>
              <a:buChar char="Ø"/>
            </a:pPr>
            <a:r>
              <a:rPr lang="en-US" baseline="0" dirty="0">
                <a:solidFill>
                  <a:schemeClr val="bg1"/>
                </a:solidFill>
                <a:ea typeface="맑은 고딕"/>
              </a:rPr>
              <a:t> You will probably be pleased to hear that I am not attempting to discuss all 27 key findings and guidance points in the remainder of this presentation!</a:t>
            </a:r>
          </a:p>
          <a:p>
            <a:pPr>
              <a:buFont typeface="Wingdings" pitchFamily="2" charset="2"/>
              <a:buChar char="Ø"/>
            </a:pPr>
            <a:r>
              <a:rPr lang="en-US" baseline="0" dirty="0">
                <a:solidFill>
                  <a:schemeClr val="bg1"/>
                </a:solidFill>
                <a:ea typeface="맑은 고딕"/>
              </a:rPr>
              <a:t> Instead I will focus on a selected subset of these findings and guidance points which have particularly important implications for the future development and use of scenarios and models of biodiversity and ecosystem services within and beyond IPBES    </a:t>
            </a:r>
            <a:endParaRPr lang="en-US" dirty="0">
              <a:solidFill>
                <a:schemeClr val="bg1"/>
              </a:solidFill>
              <a:ea typeface="맑은 고딕"/>
            </a:endParaRPr>
          </a:p>
        </p:txBody>
      </p:sp>
      <p:sp>
        <p:nvSpPr>
          <p:cNvPr id="86020" name="Slide Number Placeholder 3"/>
          <p:cNvSpPr txBox="1">
            <a:spLocks noGrp="1"/>
          </p:cNvSpPr>
          <p:nvPr/>
        </p:nvSpPr>
        <p:spPr bwMode="auto">
          <a:xfrm>
            <a:off x="3890099" y="9152727"/>
            <a:ext cx="2977327" cy="482370"/>
          </a:xfrm>
          <a:prstGeom prst="rect">
            <a:avLst/>
          </a:prstGeom>
          <a:noFill/>
          <a:ln w="9525">
            <a:noFill/>
            <a:miter lim="800000"/>
            <a:headEnd/>
            <a:tailEnd/>
          </a:ln>
        </p:spPr>
        <p:txBody>
          <a:bodyPr lIns="89413" tIns="44707" rIns="89413" bIns="44707" anchor="b"/>
          <a:lstStyle/>
          <a:p>
            <a:pPr algn="r" defTabSz="892175" fontAlgn="base" latinLnBrk="1">
              <a:spcBef>
                <a:spcPct val="0"/>
              </a:spcBef>
              <a:spcAft>
                <a:spcPct val="0"/>
              </a:spcAft>
            </a:pPr>
            <a:fld id="{F947F326-3F1A-4E53-8C14-4EBEEF4DAC65}" type="slidenum">
              <a:rPr lang="ko-KR" altLang="en-US" sz="1200">
                <a:solidFill>
                  <a:prstClr val="black"/>
                </a:solidFill>
                <a:latin typeface="맑은 고딕"/>
                <a:ea typeface="바탕" pitchFamily="18" charset="-127"/>
                <a:cs typeface="맑은 고딕"/>
              </a:rPr>
              <a:pPr algn="r" defTabSz="892175" fontAlgn="base" latinLnBrk="1">
                <a:spcBef>
                  <a:spcPct val="0"/>
                </a:spcBef>
                <a:spcAft>
                  <a:spcPct val="0"/>
                </a:spcAft>
              </a:pPr>
              <a:t>11</a:t>
            </a:fld>
            <a:endParaRPr lang="en-US" altLang="ko-KR" sz="1200">
              <a:solidFill>
                <a:prstClr val="black"/>
              </a:solidFill>
              <a:latin typeface="맑은 고딕"/>
              <a:ea typeface="바탕" pitchFamily="18" charset="-127"/>
              <a:cs typeface="맑은 고딕"/>
            </a:endParaRPr>
          </a:p>
        </p:txBody>
      </p:sp>
    </p:spTree>
    <p:extLst>
      <p:ext uri="{BB962C8B-B14F-4D97-AF65-F5344CB8AC3E}">
        <p14:creationId xmlns:p14="http://schemas.microsoft.com/office/powerpoint/2010/main" val="4003329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1228" indent="-284111" eaLnBrk="0" hangingPunct="0">
              <a:spcBef>
                <a:spcPct val="30000"/>
              </a:spcBef>
              <a:defRPr sz="1200">
                <a:solidFill>
                  <a:schemeClr val="tx1"/>
                </a:solidFill>
                <a:latin typeface="Times New Roman" pitchFamily="18" charset="0"/>
              </a:defRPr>
            </a:lvl2pPr>
            <a:lvl3pPr marL="1141206" indent="-226972" eaLnBrk="0" hangingPunct="0">
              <a:spcBef>
                <a:spcPct val="30000"/>
              </a:spcBef>
              <a:defRPr sz="1200">
                <a:solidFill>
                  <a:schemeClr val="tx1"/>
                </a:solidFill>
                <a:latin typeface="Times New Roman" pitchFamily="18" charset="0"/>
              </a:defRPr>
            </a:lvl3pPr>
            <a:lvl4pPr marL="1598323" indent="-226972" eaLnBrk="0" hangingPunct="0">
              <a:spcBef>
                <a:spcPct val="30000"/>
              </a:spcBef>
              <a:defRPr sz="1200">
                <a:solidFill>
                  <a:schemeClr val="tx1"/>
                </a:solidFill>
                <a:latin typeface="Times New Roman" pitchFamily="18" charset="0"/>
              </a:defRPr>
            </a:lvl4pPr>
            <a:lvl5pPr marL="2055439" indent="-226972" eaLnBrk="0" hangingPunct="0">
              <a:spcBef>
                <a:spcPct val="30000"/>
              </a:spcBef>
              <a:defRPr sz="1200">
                <a:solidFill>
                  <a:schemeClr val="tx1"/>
                </a:solidFill>
                <a:latin typeface="Times New Roman" pitchFamily="18" charset="0"/>
              </a:defRPr>
            </a:lvl5pPr>
            <a:lvl6pPr marL="2512556" indent="-226972" eaLnBrk="0" fontAlgn="base" hangingPunct="0">
              <a:spcBef>
                <a:spcPct val="30000"/>
              </a:spcBef>
              <a:spcAft>
                <a:spcPct val="0"/>
              </a:spcAft>
              <a:defRPr sz="1200">
                <a:solidFill>
                  <a:schemeClr val="tx1"/>
                </a:solidFill>
                <a:latin typeface="Times New Roman" pitchFamily="18" charset="0"/>
              </a:defRPr>
            </a:lvl6pPr>
            <a:lvl7pPr marL="2969673" indent="-226972" eaLnBrk="0" fontAlgn="base" hangingPunct="0">
              <a:spcBef>
                <a:spcPct val="30000"/>
              </a:spcBef>
              <a:spcAft>
                <a:spcPct val="0"/>
              </a:spcAft>
              <a:defRPr sz="1200">
                <a:solidFill>
                  <a:schemeClr val="tx1"/>
                </a:solidFill>
                <a:latin typeface="Times New Roman" pitchFamily="18" charset="0"/>
              </a:defRPr>
            </a:lvl7pPr>
            <a:lvl8pPr marL="3426790" indent="-226972" eaLnBrk="0" fontAlgn="base" hangingPunct="0">
              <a:spcBef>
                <a:spcPct val="30000"/>
              </a:spcBef>
              <a:spcAft>
                <a:spcPct val="0"/>
              </a:spcAft>
              <a:defRPr sz="1200">
                <a:solidFill>
                  <a:schemeClr val="tx1"/>
                </a:solidFill>
                <a:latin typeface="Times New Roman" pitchFamily="18" charset="0"/>
              </a:defRPr>
            </a:lvl8pPr>
            <a:lvl9pPr marL="3883907" indent="-226972"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4DB91143-C1A3-42DE-A08A-24F731B59B27}" type="slidenum">
              <a:rPr lang="da-DK" altLang="en-US" smtClean="0"/>
              <a:pPr eaLnBrk="1" hangingPunct="1">
                <a:spcBef>
                  <a:spcPct val="0"/>
                </a:spcBef>
              </a:pPr>
              <a:t>37</a:t>
            </a:fld>
            <a:endParaRPr lang="da-DK" altLang="en-US"/>
          </a:p>
        </p:txBody>
      </p:sp>
      <p:sp>
        <p:nvSpPr>
          <p:cNvPr id="46083" name="Rectangle 2"/>
          <p:cNvSpPr>
            <a:spLocks noGrp="1" noRot="1" noChangeAspect="1" noChangeArrowheads="1" noTextEdit="1"/>
          </p:cNvSpPr>
          <p:nvPr>
            <p:ph type="sldImg"/>
          </p:nvPr>
        </p:nvSpPr>
        <p:spPr>
          <a:xfrm>
            <a:off x="877888" y="739775"/>
            <a:ext cx="3398837" cy="2551113"/>
          </a:xfrm>
          <a:ln/>
        </p:spPr>
      </p:sp>
      <p:sp>
        <p:nvSpPr>
          <p:cNvPr id="46084" name="Rectangle 3"/>
          <p:cNvSpPr>
            <a:spLocks noGrp="1" noChangeArrowheads="1"/>
          </p:cNvSpPr>
          <p:nvPr>
            <p:ph type="body" idx="1"/>
          </p:nvPr>
        </p:nvSpPr>
        <p:spPr>
          <a:xfrm>
            <a:off x="896725" y="3621089"/>
            <a:ext cx="4931201" cy="5513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1000"/>
          </a:p>
        </p:txBody>
      </p:sp>
    </p:spTree>
    <p:extLst>
      <p:ext uri="{BB962C8B-B14F-4D97-AF65-F5344CB8AC3E}">
        <p14:creationId xmlns:p14="http://schemas.microsoft.com/office/powerpoint/2010/main" val="3487633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1228" indent="-284111" eaLnBrk="0" hangingPunct="0">
              <a:spcBef>
                <a:spcPct val="30000"/>
              </a:spcBef>
              <a:defRPr sz="1200">
                <a:solidFill>
                  <a:schemeClr val="tx1"/>
                </a:solidFill>
                <a:latin typeface="Times New Roman" pitchFamily="18" charset="0"/>
              </a:defRPr>
            </a:lvl2pPr>
            <a:lvl3pPr marL="1141206" indent="-226972" eaLnBrk="0" hangingPunct="0">
              <a:spcBef>
                <a:spcPct val="30000"/>
              </a:spcBef>
              <a:defRPr sz="1200">
                <a:solidFill>
                  <a:schemeClr val="tx1"/>
                </a:solidFill>
                <a:latin typeface="Times New Roman" pitchFamily="18" charset="0"/>
              </a:defRPr>
            </a:lvl3pPr>
            <a:lvl4pPr marL="1598323" indent="-226972" eaLnBrk="0" hangingPunct="0">
              <a:spcBef>
                <a:spcPct val="30000"/>
              </a:spcBef>
              <a:defRPr sz="1200">
                <a:solidFill>
                  <a:schemeClr val="tx1"/>
                </a:solidFill>
                <a:latin typeface="Times New Roman" pitchFamily="18" charset="0"/>
              </a:defRPr>
            </a:lvl4pPr>
            <a:lvl5pPr marL="2055439" indent="-226972" eaLnBrk="0" hangingPunct="0">
              <a:spcBef>
                <a:spcPct val="30000"/>
              </a:spcBef>
              <a:defRPr sz="1200">
                <a:solidFill>
                  <a:schemeClr val="tx1"/>
                </a:solidFill>
                <a:latin typeface="Times New Roman" pitchFamily="18" charset="0"/>
              </a:defRPr>
            </a:lvl5pPr>
            <a:lvl6pPr marL="2512556" indent="-226972" eaLnBrk="0" fontAlgn="base" hangingPunct="0">
              <a:spcBef>
                <a:spcPct val="30000"/>
              </a:spcBef>
              <a:spcAft>
                <a:spcPct val="0"/>
              </a:spcAft>
              <a:defRPr sz="1200">
                <a:solidFill>
                  <a:schemeClr val="tx1"/>
                </a:solidFill>
                <a:latin typeface="Times New Roman" pitchFamily="18" charset="0"/>
              </a:defRPr>
            </a:lvl6pPr>
            <a:lvl7pPr marL="2969673" indent="-226972" eaLnBrk="0" fontAlgn="base" hangingPunct="0">
              <a:spcBef>
                <a:spcPct val="30000"/>
              </a:spcBef>
              <a:spcAft>
                <a:spcPct val="0"/>
              </a:spcAft>
              <a:defRPr sz="1200">
                <a:solidFill>
                  <a:schemeClr val="tx1"/>
                </a:solidFill>
                <a:latin typeface="Times New Roman" pitchFamily="18" charset="0"/>
              </a:defRPr>
            </a:lvl7pPr>
            <a:lvl8pPr marL="3426790" indent="-226972" eaLnBrk="0" fontAlgn="base" hangingPunct="0">
              <a:spcBef>
                <a:spcPct val="30000"/>
              </a:spcBef>
              <a:spcAft>
                <a:spcPct val="0"/>
              </a:spcAft>
              <a:defRPr sz="1200">
                <a:solidFill>
                  <a:schemeClr val="tx1"/>
                </a:solidFill>
                <a:latin typeface="Times New Roman" pitchFamily="18" charset="0"/>
              </a:defRPr>
            </a:lvl8pPr>
            <a:lvl9pPr marL="3883907" indent="-226972"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4DB91143-C1A3-42DE-A08A-24F731B59B27}" type="slidenum">
              <a:rPr lang="da-DK" altLang="en-US" smtClean="0"/>
              <a:pPr eaLnBrk="1" hangingPunct="1">
                <a:spcBef>
                  <a:spcPct val="0"/>
                </a:spcBef>
              </a:pPr>
              <a:t>38</a:t>
            </a:fld>
            <a:endParaRPr lang="da-DK" altLang="en-US"/>
          </a:p>
        </p:txBody>
      </p:sp>
      <p:sp>
        <p:nvSpPr>
          <p:cNvPr id="46083" name="Rectangle 2"/>
          <p:cNvSpPr>
            <a:spLocks noGrp="1" noRot="1" noChangeAspect="1" noChangeArrowheads="1" noTextEdit="1"/>
          </p:cNvSpPr>
          <p:nvPr>
            <p:ph type="sldImg"/>
          </p:nvPr>
        </p:nvSpPr>
        <p:spPr>
          <a:xfrm>
            <a:off x="877888" y="739775"/>
            <a:ext cx="3398837" cy="2551113"/>
          </a:xfrm>
          <a:ln/>
        </p:spPr>
      </p:sp>
      <p:sp>
        <p:nvSpPr>
          <p:cNvPr id="46084" name="Rectangle 3"/>
          <p:cNvSpPr>
            <a:spLocks noGrp="1" noChangeArrowheads="1"/>
          </p:cNvSpPr>
          <p:nvPr>
            <p:ph type="body" idx="1"/>
          </p:nvPr>
        </p:nvSpPr>
        <p:spPr>
          <a:xfrm>
            <a:off x="896725" y="3621089"/>
            <a:ext cx="4931201" cy="5513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1000"/>
          </a:p>
        </p:txBody>
      </p:sp>
    </p:spTree>
    <p:extLst>
      <p:ext uri="{BB962C8B-B14F-4D97-AF65-F5344CB8AC3E}">
        <p14:creationId xmlns:p14="http://schemas.microsoft.com/office/powerpoint/2010/main" val="2397492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1228" indent="-284111" eaLnBrk="0" hangingPunct="0">
              <a:spcBef>
                <a:spcPct val="30000"/>
              </a:spcBef>
              <a:defRPr sz="1200">
                <a:solidFill>
                  <a:schemeClr val="tx1"/>
                </a:solidFill>
                <a:latin typeface="Times New Roman" pitchFamily="18" charset="0"/>
              </a:defRPr>
            </a:lvl2pPr>
            <a:lvl3pPr marL="1141206" indent="-226972" eaLnBrk="0" hangingPunct="0">
              <a:spcBef>
                <a:spcPct val="30000"/>
              </a:spcBef>
              <a:defRPr sz="1200">
                <a:solidFill>
                  <a:schemeClr val="tx1"/>
                </a:solidFill>
                <a:latin typeface="Times New Roman" pitchFamily="18" charset="0"/>
              </a:defRPr>
            </a:lvl3pPr>
            <a:lvl4pPr marL="1598323" indent="-226972" eaLnBrk="0" hangingPunct="0">
              <a:spcBef>
                <a:spcPct val="30000"/>
              </a:spcBef>
              <a:defRPr sz="1200">
                <a:solidFill>
                  <a:schemeClr val="tx1"/>
                </a:solidFill>
                <a:latin typeface="Times New Roman" pitchFamily="18" charset="0"/>
              </a:defRPr>
            </a:lvl4pPr>
            <a:lvl5pPr marL="2055439" indent="-226972" eaLnBrk="0" hangingPunct="0">
              <a:spcBef>
                <a:spcPct val="30000"/>
              </a:spcBef>
              <a:defRPr sz="1200">
                <a:solidFill>
                  <a:schemeClr val="tx1"/>
                </a:solidFill>
                <a:latin typeface="Times New Roman" pitchFamily="18" charset="0"/>
              </a:defRPr>
            </a:lvl5pPr>
            <a:lvl6pPr marL="2512556" indent="-226972" eaLnBrk="0" fontAlgn="base" hangingPunct="0">
              <a:spcBef>
                <a:spcPct val="30000"/>
              </a:spcBef>
              <a:spcAft>
                <a:spcPct val="0"/>
              </a:spcAft>
              <a:defRPr sz="1200">
                <a:solidFill>
                  <a:schemeClr val="tx1"/>
                </a:solidFill>
                <a:latin typeface="Times New Roman" pitchFamily="18" charset="0"/>
              </a:defRPr>
            </a:lvl6pPr>
            <a:lvl7pPr marL="2969673" indent="-226972" eaLnBrk="0" fontAlgn="base" hangingPunct="0">
              <a:spcBef>
                <a:spcPct val="30000"/>
              </a:spcBef>
              <a:spcAft>
                <a:spcPct val="0"/>
              </a:spcAft>
              <a:defRPr sz="1200">
                <a:solidFill>
                  <a:schemeClr val="tx1"/>
                </a:solidFill>
                <a:latin typeface="Times New Roman" pitchFamily="18" charset="0"/>
              </a:defRPr>
            </a:lvl7pPr>
            <a:lvl8pPr marL="3426790" indent="-226972" eaLnBrk="0" fontAlgn="base" hangingPunct="0">
              <a:spcBef>
                <a:spcPct val="30000"/>
              </a:spcBef>
              <a:spcAft>
                <a:spcPct val="0"/>
              </a:spcAft>
              <a:defRPr sz="1200">
                <a:solidFill>
                  <a:schemeClr val="tx1"/>
                </a:solidFill>
                <a:latin typeface="Times New Roman" pitchFamily="18" charset="0"/>
              </a:defRPr>
            </a:lvl8pPr>
            <a:lvl9pPr marL="3883907" indent="-226972"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4DB91143-C1A3-42DE-A08A-24F731B59B27}" type="slidenum">
              <a:rPr lang="da-DK" altLang="en-US" smtClean="0"/>
              <a:pPr eaLnBrk="1" hangingPunct="1">
                <a:spcBef>
                  <a:spcPct val="0"/>
                </a:spcBef>
              </a:pPr>
              <a:t>39</a:t>
            </a:fld>
            <a:endParaRPr lang="da-DK" altLang="en-US"/>
          </a:p>
        </p:txBody>
      </p:sp>
      <p:sp>
        <p:nvSpPr>
          <p:cNvPr id="46083" name="Rectangle 2"/>
          <p:cNvSpPr>
            <a:spLocks noGrp="1" noRot="1" noChangeAspect="1" noChangeArrowheads="1" noTextEdit="1"/>
          </p:cNvSpPr>
          <p:nvPr>
            <p:ph type="sldImg"/>
          </p:nvPr>
        </p:nvSpPr>
        <p:spPr>
          <a:xfrm>
            <a:off x="877888" y="739775"/>
            <a:ext cx="3398837" cy="2551113"/>
          </a:xfrm>
          <a:ln/>
        </p:spPr>
      </p:sp>
      <p:sp>
        <p:nvSpPr>
          <p:cNvPr id="46084" name="Rectangle 3"/>
          <p:cNvSpPr>
            <a:spLocks noGrp="1" noChangeArrowheads="1"/>
          </p:cNvSpPr>
          <p:nvPr>
            <p:ph type="body" idx="1"/>
          </p:nvPr>
        </p:nvSpPr>
        <p:spPr>
          <a:xfrm>
            <a:off x="896725" y="3621089"/>
            <a:ext cx="4931201" cy="5513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1000"/>
          </a:p>
        </p:txBody>
      </p:sp>
    </p:spTree>
    <p:extLst>
      <p:ext uri="{BB962C8B-B14F-4D97-AF65-F5344CB8AC3E}">
        <p14:creationId xmlns:p14="http://schemas.microsoft.com/office/powerpoint/2010/main" val="2982017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1228" indent="-284111" eaLnBrk="0" hangingPunct="0">
              <a:spcBef>
                <a:spcPct val="30000"/>
              </a:spcBef>
              <a:defRPr sz="1200">
                <a:solidFill>
                  <a:schemeClr val="tx1"/>
                </a:solidFill>
                <a:latin typeface="Times New Roman" pitchFamily="18" charset="0"/>
              </a:defRPr>
            </a:lvl2pPr>
            <a:lvl3pPr marL="1141206" indent="-226972" eaLnBrk="0" hangingPunct="0">
              <a:spcBef>
                <a:spcPct val="30000"/>
              </a:spcBef>
              <a:defRPr sz="1200">
                <a:solidFill>
                  <a:schemeClr val="tx1"/>
                </a:solidFill>
                <a:latin typeface="Times New Roman" pitchFamily="18" charset="0"/>
              </a:defRPr>
            </a:lvl3pPr>
            <a:lvl4pPr marL="1598323" indent="-226972" eaLnBrk="0" hangingPunct="0">
              <a:spcBef>
                <a:spcPct val="30000"/>
              </a:spcBef>
              <a:defRPr sz="1200">
                <a:solidFill>
                  <a:schemeClr val="tx1"/>
                </a:solidFill>
                <a:latin typeface="Times New Roman" pitchFamily="18" charset="0"/>
              </a:defRPr>
            </a:lvl4pPr>
            <a:lvl5pPr marL="2055439" indent="-226972" eaLnBrk="0" hangingPunct="0">
              <a:spcBef>
                <a:spcPct val="30000"/>
              </a:spcBef>
              <a:defRPr sz="1200">
                <a:solidFill>
                  <a:schemeClr val="tx1"/>
                </a:solidFill>
                <a:latin typeface="Times New Roman" pitchFamily="18" charset="0"/>
              </a:defRPr>
            </a:lvl5pPr>
            <a:lvl6pPr marL="2512556" indent="-226972" eaLnBrk="0" fontAlgn="base" hangingPunct="0">
              <a:spcBef>
                <a:spcPct val="30000"/>
              </a:spcBef>
              <a:spcAft>
                <a:spcPct val="0"/>
              </a:spcAft>
              <a:defRPr sz="1200">
                <a:solidFill>
                  <a:schemeClr val="tx1"/>
                </a:solidFill>
                <a:latin typeface="Times New Roman" pitchFamily="18" charset="0"/>
              </a:defRPr>
            </a:lvl6pPr>
            <a:lvl7pPr marL="2969673" indent="-226972" eaLnBrk="0" fontAlgn="base" hangingPunct="0">
              <a:spcBef>
                <a:spcPct val="30000"/>
              </a:spcBef>
              <a:spcAft>
                <a:spcPct val="0"/>
              </a:spcAft>
              <a:defRPr sz="1200">
                <a:solidFill>
                  <a:schemeClr val="tx1"/>
                </a:solidFill>
                <a:latin typeface="Times New Roman" pitchFamily="18" charset="0"/>
              </a:defRPr>
            </a:lvl7pPr>
            <a:lvl8pPr marL="3426790" indent="-226972" eaLnBrk="0" fontAlgn="base" hangingPunct="0">
              <a:spcBef>
                <a:spcPct val="30000"/>
              </a:spcBef>
              <a:spcAft>
                <a:spcPct val="0"/>
              </a:spcAft>
              <a:defRPr sz="1200">
                <a:solidFill>
                  <a:schemeClr val="tx1"/>
                </a:solidFill>
                <a:latin typeface="Times New Roman" pitchFamily="18" charset="0"/>
              </a:defRPr>
            </a:lvl8pPr>
            <a:lvl9pPr marL="3883907" indent="-226972"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4DB91143-C1A3-42DE-A08A-24F731B59B27}" type="slidenum">
              <a:rPr lang="da-DK" altLang="en-US" smtClean="0"/>
              <a:pPr eaLnBrk="1" hangingPunct="1">
                <a:spcBef>
                  <a:spcPct val="0"/>
                </a:spcBef>
              </a:pPr>
              <a:t>40</a:t>
            </a:fld>
            <a:endParaRPr lang="da-DK" altLang="en-US"/>
          </a:p>
        </p:txBody>
      </p:sp>
      <p:sp>
        <p:nvSpPr>
          <p:cNvPr id="46083" name="Rectangle 2"/>
          <p:cNvSpPr>
            <a:spLocks noGrp="1" noRot="1" noChangeAspect="1" noChangeArrowheads="1" noTextEdit="1"/>
          </p:cNvSpPr>
          <p:nvPr>
            <p:ph type="sldImg"/>
          </p:nvPr>
        </p:nvSpPr>
        <p:spPr>
          <a:xfrm>
            <a:off x="877888" y="739775"/>
            <a:ext cx="3398837" cy="2551113"/>
          </a:xfrm>
          <a:ln/>
        </p:spPr>
      </p:sp>
      <p:sp>
        <p:nvSpPr>
          <p:cNvPr id="46084" name="Rectangle 3"/>
          <p:cNvSpPr>
            <a:spLocks noGrp="1" noChangeArrowheads="1"/>
          </p:cNvSpPr>
          <p:nvPr>
            <p:ph type="body" idx="1"/>
          </p:nvPr>
        </p:nvSpPr>
        <p:spPr>
          <a:xfrm>
            <a:off x="896725" y="3621089"/>
            <a:ext cx="4931201" cy="5513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1000"/>
          </a:p>
        </p:txBody>
      </p:sp>
    </p:spTree>
    <p:extLst>
      <p:ext uri="{BB962C8B-B14F-4D97-AF65-F5344CB8AC3E}">
        <p14:creationId xmlns:p14="http://schemas.microsoft.com/office/powerpoint/2010/main" val="3820580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1228" indent="-284111" eaLnBrk="0" hangingPunct="0">
              <a:spcBef>
                <a:spcPct val="30000"/>
              </a:spcBef>
              <a:defRPr sz="1200">
                <a:solidFill>
                  <a:schemeClr val="tx1"/>
                </a:solidFill>
                <a:latin typeface="Times New Roman" pitchFamily="18" charset="0"/>
              </a:defRPr>
            </a:lvl2pPr>
            <a:lvl3pPr marL="1141206" indent="-226972" eaLnBrk="0" hangingPunct="0">
              <a:spcBef>
                <a:spcPct val="30000"/>
              </a:spcBef>
              <a:defRPr sz="1200">
                <a:solidFill>
                  <a:schemeClr val="tx1"/>
                </a:solidFill>
                <a:latin typeface="Times New Roman" pitchFamily="18" charset="0"/>
              </a:defRPr>
            </a:lvl3pPr>
            <a:lvl4pPr marL="1598323" indent="-226972" eaLnBrk="0" hangingPunct="0">
              <a:spcBef>
                <a:spcPct val="30000"/>
              </a:spcBef>
              <a:defRPr sz="1200">
                <a:solidFill>
                  <a:schemeClr val="tx1"/>
                </a:solidFill>
                <a:latin typeface="Times New Roman" pitchFamily="18" charset="0"/>
              </a:defRPr>
            </a:lvl4pPr>
            <a:lvl5pPr marL="2055439" indent="-226972" eaLnBrk="0" hangingPunct="0">
              <a:spcBef>
                <a:spcPct val="30000"/>
              </a:spcBef>
              <a:defRPr sz="1200">
                <a:solidFill>
                  <a:schemeClr val="tx1"/>
                </a:solidFill>
                <a:latin typeface="Times New Roman" pitchFamily="18" charset="0"/>
              </a:defRPr>
            </a:lvl5pPr>
            <a:lvl6pPr marL="2512556" indent="-226972" eaLnBrk="0" fontAlgn="base" hangingPunct="0">
              <a:spcBef>
                <a:spcPct val="30000"/>
              </a:spcBef>
              <a:spcAft>
                <a:spcPct val="0"/>
              </a:spcAft>
              <a:defRPr sz="1200">
                <a:solidFill>
                  <a:schemeClr val="tx1"/>
                </a:solidFill>
                <a:latin typeface="Times New Roman" pitchFamily="18" charset="0"/>
              </a:defRPr>
            </a:lvl6pPr>
            <a:lvl7pPr marL="2969673" indent="-226972" eaLnBrk="0" fontAlgn="base" hangingPunct="0">
              <a:spcBef>
                <a:spcPct val="30000"/>
              </a:spcBef>
              <a:spcAft>
                <a:spcPct val="0"/>
              </a:spcAft>
              <a:defRPr sz="1200">
                <a:solidFill>
                  <a:schemeClr val="tx1"/>
                </a:solidFill>
                <a:latin typeface="Times New Roman" pitchFamily="18" charset="0"/>
              </a:defRPr>
            </a:lvl7pPr>
            <a:lvl8pPr marL="3426790" indent="-226972" eaLnBrk="0" fontAlgn="base" hangingPunct="0">
              <a:spcBef>
                <a:spcPct val="30000"/>
              </a:spcBef>
              <a:spcAft>
                <a:spcPct val="0"/>
              </a:spcAft>
              <a:defRPr sz="1200">
                <a:solidFill>
                  <a:schemeClr val="tx1"/>
                </a:solidFill>
                <a:latin typeface="Times New Roman" pitchFamily="18" charset="0"/>
              </a:defRPr>
            </a:lvl8pPr>
            <a:lvl9pPr marL="3883907" indent="-226972"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4DB91143-C1A3-42DE-A08A-24F731B59B27}" type="slidenum">
              <a:rPr lang="da-DK" altLang="en-US" smtClean="0"/>
              <a:pPr eaLnBrk="1" hangingPunct="1">
                <a:spcBef>
                  <a:spcPct val="0"/>
                </a:spcBef>
              </a:pPr>
              <a:t>41</a:t>
            </a:fld>
            <a:endParaRPr lang="da-DK" altLang="en-US"/>
          </a:p>
        </p:txBody>
      </p:sp>
      <p:sp>
        <p:nvSpPr>
          <p:cNvPr id="46083" name="Rectangle 2"/>
          <p:cNvSpPr>
            <a:spLocks noGrp="1" noRot="1" noChangeAspect="1" noChangeArrowheads="1" noTextEdit="1"/>
          </p:cNvSpPr>
          <p:nvPr>
            <p:ph type="sldImg"/>
          </p:nvPr>
        </p:nvSpPr>
        <p:spPr>
          <a:xfrm>
            <a:off x="877888" y="739775"/>
            <a:ext cx="3398837" cy="2551113"/>
          </a:xfrm>
          <a:ln/>
        </p:spPr>
      </p:sp>
      <p:sp>
        <p:nvSpPr>
          <p:cNvPr id="46084" name="Rectangle 3"/>
          <p:cNvSpPr>
            <a:spLocks noGrp="1" noChangeArrowheads="1"/>
          </p:cNvSpPr>
          <p:nvPr>
            <p:ph type="body" idx="1"/>
          </p:nvPr>
        </p:nvSpPr>
        <p:spPr>
          <a:xfrm>
            <a:off x="896725" y="3621089"/>
            <a:ext cx="4931201" cy="5513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1000"/>
          </a:p>
        </p:txBody>
      </p:sp>
    </p:spTree>
    <p:extLst>
      <p:ext uri="{BB962C8B-B14F-4D97-AF65-F5344CB8AC3E}">
        <p14:creationId xmlns:p14="http://schemas.microsoft.com/office/powerpoint/2010/main" val="3719978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1228" indent="-284111" eaLnBrk="0" hangingPunct="0">
              <a:spcBef>
                <a:spcPct val="30000"/>
              </a:spcBef>
              <a:defRPr sz="1200">
                <a:solidFill>
                  <a:schemeClr val="tx1"/>
                </a:solidFill>
                <a:latin typeface="Times New Roman" pitchFamily="18" charset="0"/>
              </a:defRPr>
            </a:lvl2pPr>
            <a:lvl3pPr marL="1141206" indent="-226972" eaLnBrk="0" hangingPunct="0">
              <a:spcBef>
                <a:spcPct val="30000"/>
              </a:spcBef>
              <a:defRPr sz="1200">
                <a:solidFill>
                  <a:schemeClr val="tx1"/>
                </a:solidFill>
                <a:latin typeface="Times New Roman" pitchFamily="18" charset="0"/>
              </a:defRPr>
            </a:lvl3pPr>
            <a:lvl4pPr marL="1598323" indent="-226972" eaLnBrk="0" hangingPunct="0">
              <a:spcBef>
                <a:spcPct val="30000"/>
              </a:spcBef>
              <a:defRPr sz="1200">
                <a:solidFill>
                  <a:schemeClr val="tx1"/>
                </a:solidFill>
                <a:latin typeface="Times New Roman" pitchFamily="18" charset="0"/>
              </a:defRPr>
            </a:lvl4pPr>
            <a:lvl5pPr marL="2055439" indent="-226972" eaLnBrk="0" hangingPunct="0">
              <a:spcBef>
                <a:spcPct val="30000"/>
              </a:spcBef>
              <a:defRPr sz="1200">
                <a:solidFill>
                  <a:schemeClr val="tx1"/>
                </a:solidFill>
                <a:latin typeface="Times New Roman" pitchFamily="18" charset="0"/>
              </a:defRPr>
            </a:lvl5pPr>
            <a:lvl6pPr marL="2512556" indent="-226972" eaLnBrk="0" fontAlgn="base" hangingPunct="0">
              <a:spcBef>
                <a:spcPct val="30000"/>
              </a:spcBef>
              <a:spcAft>
                <a:spcPct val="0"/>
              </a:spcAft>
              <a:defRPr sz="1200">
                <a:solidFill>
                  <a:schemeClr val="tx1"/>
                </a:solidFill>
                <a:latin typeface="Times New Roman" pitchFamily="18" charset="0"/>
              </a:defRPr>
            </a:lvl6pPr>
            <a:lvl7pPr marL="2969673" indent="-226972" eaLnBrk="0" fontAlgn="base" hangingPunct="0">
              <a:spcBef>
                <a:spcPct val="30000"/>
              </a:spcBef>
              <a:spcAft>
                <a:spcPct val="0"/>
              </a:spcAft>
              <a:defRPr sz="1200">
                <a:solidFill>
                  <a:schemeClr val="tx1"/>
                </a:solidFill>
                <a:latin typeface="Times New Roman" pitchFamily="18" charset="0"/>
              </a:defRPr>
            </a:lvl7pPr>
            <a:lvl8pPr marL="3426790" indent="-226972" eaLnBrk="0" fontAlgn="base" hangingPunct="0">
              <a:spcBef>
                <a:spcPct val="30000"/>
              </a:spcBef>
              <a:spcAft>
                <a:spcPct val="0"/>
              </a:spcAft>
              <a:defRPr sz="1200">
                <a:solidFill>
                  <a:schemeClr val="tx1"/>
                </a:solidFill>
                <a:latin typeface="Times New Roman" pitchFamily="18" charset="0"/>
              </a:defRPr>
            </a:lvl8pPr>
            <a:lvl9pPr marL="3883907" indent="-226972"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4DB91143-C1A3-42DE-A08A-24F731B59B27}" type="slidenum">
              <a:rPr lang="da-DK" altLang="en-US" smtClean="0"/>
              <a:pPr eaLnBrk="1" hangingPunct="1">
                <a:spcBef>
                  <a:spcPct val="0"/>
                </a:spcBef>
              </a:pPr>
              <a:t>42</a:t>
            </a:fld>
            <a:endParaRPr lang="da-DK" altLang="en-US"/>
          </a:p>
        </p:txBody>
      </p:sp>
      <p:sp>
        <p:nvSpPr>
          <p:cNvPr id="46083" name="Rectangle 2"/>
          <p:cNvSpPr>
            <a:spLocks noGrp="1" noRot="1" noChangeAspect="1" noChangeArrowheads="1" noTextEdit="1"/>
          </p:cNvSpPr>
          <p:nvPr>
            <p:ph type="sldImg"/>
          </p:nvPr>
        </p:nvSpPr>
        <p:spPr>
          <a:xfrm>
            <a:off x="877888" y="739775"/>
            <a:ext cx="3398837" cy="2551113"/>
          </a:xfrm>
          <a:ln/>
        </p:spPr>
      </p:sp>
      <p:sp>
        <p:nvSpPr>
          <p:cNvPr id="46084" name="Rectangle 3"/>
          <p:cNvSpPr>
            <a:spLocks noGrp="1" noChangeArrowheads="1"/>
          </p:cNvSpPr>
          <p:nvPr>
            <p:ph type="body" idx="1"/>
          </p:nvPr>
        </p:nvSpPr>
        <p:spPr>
          <a:xfrm>
            <a:off x="896725" y="3621089"/>
            <a:ext cx="4931201" cy="5513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1000"/>
          </a:p>
        </p:txBody>
      </p:sp>
    </p:spTree>
    <p:extLst>
      <p:ext uri="{BB962C8B-B14F-4D97-AF65-F5344CB8AC3E}">
        <p14:creationId xmlns:p14="http://schemas.microsoft.com/office/powerpoint/2010/main" val="2254256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7F2892-FD4B-DA4D-ACEF-BB0F05BA1FFC}" type="datetimeFigureOut">
              <a:rPr lang="de-DE" smtClean="0"/>
              <a:t>26.08.18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31D47FA1-55E3-1E4D-8F99-E19E7FDF0682}" type="slidenum">
              <a:rPr lang="de-DE" smtClean="0"/>
              <a:t>‹#›</a:t>
            </a:fld>
            <a:endParaRPr lang="de-DE"/>
          </a:p>
        </p:txBody>
      </p:sp>
    </p:spTree>
    <p:extLst>
      <p:ext uri="{BB962C8B-B14F-4D97-AF65-F5344CB8AC3E}">
        <p14:creationId xmlns:p14="http://schemas.microsoft.com/office/powerpoint/2010/main" val="1548797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7F2892-FD4B-DA4D-ACEF-BB0F05BA1FFC}" type="datetimeFigureOut">
              <a:rPr lang="de-DE" smtClean="0"/>
              <a:t>26.08.18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31D47FA1-55E3-1E4D-8F99-E19E7FDF0682}" type="slidenum">
              <a:rPr lang="de-DE" smtClean="0"/>
              <a:t>‹#›</a:t>
            </a:fld>
            <a:endParaRPr lang="de-DE"/>
          </a:p>
        </p:txBody>
      </p:sp>
    </p:spTree>
    <p:extLst>
      <p:ext uri="{BB962C8B-B14F-4D97-AF65-F5344CB8AC3E}">
        <p14:creationId xmlns:p14="http://schemas.microsoft.com/office/powerpoint/2010/main" val="1990427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7F2892-FD4B-DA4D-ACEF-BB0F05BA1FFC}" type="datetimeFigureOut">
              <a:rPr lang="de-DE" smtClean="0"/>
              <a:t>26.08.18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31D47FA1-55E3-1E4D-8F99-E19E7FDF0682}" type="slidenum">
              <a:rPr lang="de-DE" smtClean="0"/>
              <a:t>‹#›</a:t>
            </a:fld>
            <a:endParaRPr lang="de-DE"/>
          </a:p>
        </p:txBody>
      </p:sp>
    </p:spTree>
    <p:extLst>
      <p:ext uri="{BB962C8B-B14F-4D97-AF65-F5344CB8AC3E}">
        <p14:creationId xmlns:p14="http://schemas.microsoft.com/office/powerpoint/2010/main" val="26426629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03 - iDiv Inhalt Bild, Headline, Fliesstext">
    <p:spTree>
      <p:nvGrpSpPr>
        <p:cNvPr id="1" name=""/>
        <p:cNvGrpSpPr/>
        <p:nvPr/>
      </p:nvGrpSpPr>
      <p:grpSpPr>
        <a:xfrm>
          <a:off x="0" y="0"/>
          <a:ext cx="0" cy="0"/>
          <a:chOff x="0" y="0"/>
          <a:chExt cx="0" cy="0"/>
        </a:xfrm>
      </p:grpSpPr>
      <p:cxnSp>
        <p:nvCxnSpPr>
          <p:cNvPr id="6" name="Gerade Verbindung 1">
            <a:extLst>
              <a:ext uri="{FF2B5EF4-FFF2-40B4-BE49-F238E27FC236}">
                <a16:creationId xmlns:a16="http://schemas.microsoft.com/office/drawing/2014/main" id="{3B43AE79-0A2E-3948-92F3-57D90F31B612}"/>
              </a:ext>
            </a:extLst>
          </p:cNvPr>
          <p:cNvCxnSpPr/>
          <p:nvPr/>
        </p:nvCxnSpPr>
        <p:spPr>
          <a:xfrm>
            <a:off x="457271" y="1149194"/>
            <a:ext cx="8230886" cy="0"/>
          </a:xfrm>
          <a:prstGeom prst="line">
            <a:avLst/>
          </a:prstGeom>
          <a:ln w="12700" cap="flat">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 name="Gerade Verbindung 2">
            <a:extLst>
              <a:ext uri="{FF2B5EF4-FFF2-40B4-BE49-F238E27FC236}">
                <a16:creationId xmlns:a16="http://schemas.microsoft.com/office/drawing/2014/main" id="{4DE2D9D3-6ABB-B944-9821-51AF5F97D1C4}"/>
              </a:ext>
            </a:extLst>
          </p:cNvPr>
          <p:cNvCxnSpPr/>
          <p:nvPr/>
        </p:nvCxnSpPr>
        <p:spPr>
          <a:xfrm>
            <a:off x="457271" y="6289120"/>
            <a:ext cx="8230886" cy="0"/>
          </a:xfrm>
          <a:prstGeom prst="line">
            <a:avLst/>
          </a:prstGeom>
          <a:ln w="12700" cap="flat">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pic>
        <p:nvPicPr>
          <p:cNvPr id="9" name="Bild 2">
            <a:extLst>
              <a:ext uri="{FF2B5EF4-FFF2-40B4-BE49-F238E27FC236}">
                <a16:creationId xmlns:a16="http://schemas.microsoft.com/office/drawing/2014/main" id="{199E0EFB-52E3-1B4C-9B33-70E1D09D4DA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29001" y="6509240"/>
            <a:ext cx="2080585" cy="125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Bild 3">
            <a:extLst>
              <a:ext uri="{FF2B5EF4-FFF2-40B4-BE49-F238E27FC236}">
                <a16:creationId xmlns:a16="http://schemas.microsoft.com/office/drawing/2014/main" id="{F02FD323-5F99-5C45-9212-28079B963E2D}"/>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43938" y="6399180"/>
            <a:ext cx="1977699" cy="251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Bild 5">
            <a:extLst>
              <a:ext uri="{FF2B5EF4-FFF2-40B4-BE49-F238E27FC236}">
                <a16:creationId xmlns:a16="http://schemas.microsoft.com/office/drawing/2014/main" id="{487FC803-5387-4445-A5D5-395E1E426D29}"/>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842205" y="6473506"/>
            <a:ext cx="845952" cy="16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feld 6">
            <a:extLst>
              <a:ext uri="{FF2B5EF4-FFF2-40B4-BE49-F238E27FC236}">
                <a16:creationId xmlns:a16="http://schemas.microsoft.com/office/drawing/2014/main" id="{346E047F-B808-5C48-8428-9989C44277C5}"/>
              </a:ext>
            </a:extLst>
          </p:cNvPr>
          <p:cNvSpPr txBox="1">
            <a:spLocks noChangeArrowheads="1"/>
          </p:cNvSpPr>
          <p:nvPr userDrawn="1"/>
        </p:nvSpPr>
        <p:spPr bwMode="auto">
          <a:xfrm>
            <a:off x="448698" y="6507811"/>
            <a:ext cx="1417541" cy="138499"/>
          </a:xfrm>
          <a:prstGeom prst="rect">
            <a:avLst/>
          </a:prstGeom>
          <a:noFill/>
          <a:ln>
            <a:noFill/>
          </a:ln>
          <a:extLst>
            <a:ext uri="{909E8E84-426E-40dd-AFC4-6F175D3DCCD1}"/>
            <a:ext uri="{91240B29-F687-4f45-9708-019B960494DF}"/>
          </a:extLst>
        </p:spPr>
        <p:txBody>
          <a:bodyPr lIns="0" tIns="0" rIns="0" bIns="0">
            <a:spAutoFit/>
          </a:bodyPr>
          <a:lstStyle>
            <a:lvl1pPr eaLnBrk="0" hangingPunct="0">
              <a:defRPr sz="1100">
                <a:solidFill>
                  <a:schemeClr val="tx1"/>
                </a:solidFill>
                <a:latin typeface="Arial" charset="0"/>
                <a:ea typeface="ＭＳ Ｐゴシック" charset="-128"/>
              </a:defRPr>
            </a:lvl1pPr>
            <a:lvl2pPr marL="742950" indent="-285750" eaLnBrk="0" hangingPunct="0">
              <a:defRPr sz="1100">
                <a:solidFill>
                  <a:schemeClr val="tx1"/>
                </a:solidFill>
                <a:latin typeface="Arial" charset="0"/>
                <a:ea typeface="ＭＳ Ｐゴシック" charset="-128"/>
              </a:defRPr>
            </a:lvl2pPr>
            <a:lvl3pPr marL="1143000" indent="-228600" eaLnBrk="0" hangingPunct="0">
              <a:defRPr sz="1100">
                <a:solidFill>
                  <a:schemeClr val="tx1"/>
                </a:solidFill>
                <a:latin typeface="Arial" charset="0"/>
                <a:ea typeface="ＭＳ Ｐゴシック" charset="-128"/>
              </a:defRPr>
            </a:lvl3pPr>
            <a:lvl4pPr marL="1600200" indent="-228600" eaLnBrk="0" hangingPunct="0">
              <a:defRPr sz="1100">
                <a:solidFill>
                  <a:schemeClr val="tx1"/>
                </a:solidFill>
                <a:latin typeface="Arial" charset="0"/>
                <a:ea typeface="ＭＳ Ｐゴシック" charset="-128"/>
              </a:defRPr>
            </a:lvl4pPr>
            <a:lvl5pPr marL="2057400" indent="-228600" eaLnBrk="0" hangingPunct="0">
              <a:defRPr sz="1100">
                <a:solidFill>
                  <a:schemeClr val="tx1"/>
                </a:solidFill>
                <a:latin typeface="Arial" charset="0"/>
                <a:ea typeface="ＭＳ Ｐゴシック" charset="-128"/>
              </a:defRPr>
            </a:lvl5pPr>
            <a:lvl6pPr marL="2514600" indent="-228600" defTabSz="285750" eaLnBrk="0" fontAlgn="base" hangingPunct="0">
              <a:spcBef>
                <a:spcPct val="0"/>
              </a:spcBef>
              <a:spcAft>
                <a:spcPct val="0"/>
              </a:spcAft>
              <a:defRPr sz="1100">
                <a:solidFill>
                  <a:schemeClr val="tx1"/>
                </a:solidFill>
                <a:latin typeface="Arial" charset="0"/>
                <a:ea typeface="ＭＳ Ｐゴシック" charset="-128"/>
              </a:defRPr>
            </a:lvl6pPr>
            <a:lvl7pPr marL="2971800" indent="-228600" defTabSz="285750" eaLnBrk="0" fontAlgn="base" hangingPunct="0">
              <a:spcBef>
                <a:spcPct val="0"/>
              </a:spcBef>
              <a:spcAft>
                <a:spcPct val="0"/>
              </a:spcAft>
              <a:defRPr sz="1100">
                <a:solidFill>
                  <a:schemeClr val="tx1"/>
                </a:solidFill>
                <a:latin typeface="Arial" charset="0"/>
                <a:ea typeface="ＭＳ Ｐゴシック" charset="-128"/>
              </a:defRPr>
            </a:lvl7pPr>
            <a:lvl8pPr marL="3429000" indent="-228600" defTabSz="285750" eaLnBrk="0" fontAlgn="base" hangingPunct="0">
              <a:spcBef>
                <a:spcPct val="0"/>
              </a:spcBef>
              <a:spcAft>
                <a:spcPct val="0"/>
              </a:spcAft>
              <a:defRPr sz="1100">
                <a:solidFill>
                  <a:schemeClr val="tx1"/>
                </a:solidFill>
                <a:latin typeface="Arial" charset="0"/>
                <a:ea typeface="ＭＳ Ｐゴシック" charset="-128"/>
              </a:defRPr>
            </a:lvl8pPr>
            <a:lvl9pPr marL="3886200" indent="-228600" defTabSz="285750" eaLnBrk="0" fontAlgn="base" hangingPunct="0">
              <a:spcBef>
                <a:spcPct val="0"/>
              </a:spcBef>
              <a:spcAft>
                <a:spcPct val="0"/>
              </a:spcAft>
              <a:defRPr sz="1100">
                <a:solidFill>
                  <a:schemeClr val="tx1"/>
                </a:solidFill>
                <a:latin typeface="Arial" charset="0"/>
                <a:ea typeface="ＭＳ Ｐゴシック" charset="-128"/>
              </a:defRPr>
            </a:lvl9pPr>
          </a:lstStyle>
          <a:p>
            <a:pPr eaLnBrk="1" hangingPunct="1">
              <a:defRPr/>
            </a:pPr>
            <a:r>
              <a:rPr lang="de-DE" altLang="en-US" sz="900">
                <a:latin typeface="Verdana" charset="0"/>
              </a:rPr>
              <a:t>Page </a:t>
            </a:r>
            <a:fld id="{8B240C7E-D74D-2444-98FF-9938EA95F7FC}" type="slidenum">
              <a:rPr lang="de-DE" altLang="en-US" sz="900" smtClean="0">
                <a:latin typeface="Verdana" charset="0"/>
              </a:rPr>
              <a:pPr eaLnBrk="1" hangingPunct="1">
                <a:defRPr/>
              </a:pPr>
              <a:t>‹#›</a:t>
            </a:fld>
            <a:endParaRPr lang="de-DE" altLang="en-US" sz="900">
              <a:latin typeface="Verdana" charset="0"/>
            </a:endParaRPr>
          </a:p>
        </p:txBody>
      </p:sp>
      <p:pic>
        <p:nvPicPr>
          <p:cNvPr id="13" name="Bild 1">
            <a:extLst>
              <a:ext uri="{FF2B5EF4-FFF2-40B4-BE49-F238E27FC236}">
                <a16:creationId xmlns:a16="http://schemas.microsoft.com/office/drawing/2014/main" id="{768EF72A-D780-7840-B321-4F497F0FBD7B}"/>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57271" y="228695"/>
            <a:ext cx="1977699" cy="686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Bild 5">
            <a:extLst>
              <a:ext uri="{FF2B5EF4-FFF2-40B4-BE49-F238E27FC236}">
                <a16:creationId xmlns:a16="http://schemas.microsoft.com/office/drawing/2014/main" id="{2997BBBF-AF6C-2742-9C97-A8C497C29E40}"/>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843938" y="350190"/>
            <a:ext cx="2709333" cy="537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Bildplatzhalter 4"/>
          <p:cNvSpPr>
            <a:spLocks noGrp="1"/>
          </p:cNvSpPr>
          <p:nvPr>
            <p:ph type="pic" sz="quarter" idx="10"/>
          </p:nvPr>
        </p:nvSpPr>
        <p:spPr>
          <a:xfrm>
            <a:off x="457271" y="1372172"/>
            <a:ext cx="3155173" cy="4688253"/>
          </a:xfrm>
          <a:prstGeom prst="rect">
            <a:avLst/>
          </a:prstGeom>
        </p:spPr>
        <p:txBody>
          <a:bodyPr vert="horz" lIns="63500" tIns="63500" rIns="63500" bIns="63500"/>
          <a:lstStyle>
            <a:lvl1pPr marL="0" indent="0">
              <a:buNone/>
              <a:defRPr sz="1620" b="0" i="0" baseline="0">
                <a:latin typeface="Verdana"/>
              </a:defRPr>
            </a:lvl1pPr>
          </a:lstStyle>
          <a:p>
            <a:pPr lvl="0"/>
            <a:r>
              <a:rPr lang="de-DE" noProof="0"/>
              <a:t>Bild auf Platzhalter ziehen oder durch Klicken auf Symbol hinzufügen</a:t>
            </a:r>
            <a:endParaRPr lang="de-DE" noProof="0" dirty="0"/>
          </a:p>
        </p:txBody>
      </p:sp>
      <p:sp>
        <p:nvSpPr>
          <p:cNvPr id="4" name="Textplatzhalter 3"/>
          <p:cNvSpPr>
            <a:spLocks noGrp="1"/>
          </p:cNvSpPr>
          <p:nvPr>
            <p:ph type="body" sz="quarter" idx="11"/>
          </p:nvPr>
        </p:nvSpPr>
        <p:spPr>
          <a:xfrm>
            <a:off x="3841080" y="2344127"/>
            <a:ext cx="4847077" cy="3716298"/>
          </a:xfrm>
          <a:prstGeom prst="rect">
            <a:avLst/>
          </a:prstGeom>
        </p:spPr>
        <p:txBody>
          <a:bodyPr vert="horz" lIns="0" tIns="0" rIns="0" bIns="0"/>
          <a:lstStyle>
            <a:lvl1pPr marL="0" indent="0">
              <a:lnSpc>
                <a:spcPts val="2160"/>
              </a:lnSpc>
              <a:spcBef>
                <a:spcPts val="0"/>
              </a:spcBef>
              <a:buNone/>
              <a:defRPr sz="1620" baseline="0">
                <a:latin typeface="Verdana"/>
              </a:defRPr>
            </a:lvl1pPr>
          </a:lstStyle>
          <a:p>
            <a:pPr lvl="0"/>
            <a:r>
              <a:rPr lang="de-DE"/>
              <a:t>Mastertextformat bearbeiten</a:t>
            </a:r>
          </a:p>
        </p:txBody>
      </p:sp>
      <p:sp>
        <p:nvSpPr>
          <p:cNvPr id="8" name="Textplatzhalter 7"/>
          <p:cNvSpPr>
            <a:spLocks noGrp="1"/>
          </p:cNvSpPr>
          <p:nvPr>
            <p:ph type="body" sz="quarter" idx="12"/>
          </p:nvPr>
        </p:nvSpPr>
        <p:spPr>
          <a:xfrm>
            <a:off x="3841080" y="1372172"/>
            <a:ext cx="4847077" cy="971955"/>
          </a:xfrm>
          <a:prstGeom prst="rect">
            <a:avLst/>
          </a:prstGeom>
        </p:spPr>
        <p:txBody>
          <a:bodyPr vert="horz" lIns="0" tIns="0" rIns="0" bIns="0"/>
          <a:lstStyle>
            <a:lvl1pPr marL="0" indent="0">
              <a:lnSpc>
                <a:spcPct val="100000"/>
              </a:lnSpc>
              <a:spcBef>
                <a:spcPts val="0"/>
              </a:spcBef>
              <a:buNone/>
              <a:defRPr sz="2520" b="1" i="0" baseline="0">
                <a:latin typeface="Verdana"/>
              </a:defRPr>
            </a:lvl1pPr>
          </a:lstStyle>
          <a:p>
            <a:pPr lvl="0"/>
            <a:r>
              <a:rPr lang="de-DE"/>
              <a:t>Mastertextformat bearbeiten</a:t>
            </a:r>
          </a:p>
        </p:txBody>
      </p:sp>
    </p:spTree>
    <p:extLst>
      <p:ext uri="{BB962C8B-B14F-4D97-AF65-F5344CB8AC3E}">
        <p14:creationId xmlns:p14="http://schemas.microsoft.com/office/powerpoint/2010/main" val="59922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7F2892-FD4B-DA4D-ACEF-BB0F05BA1FFC}" type="datetimeFigureOut">
              <a:rPr lang="de-DE" smtClean="0"/>
              <a:t>26.08.18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31D47FA1-55E3-1E4D-8F99-E19E7FDF0682}" type="slidenum">
              <a:rPr lang="de-DE" smtClean="0"/>
              <a:t>‹#›</a:t>
            </a:fld>
            <a:endParaRPr lang="de-DE"/>
          </a:p>
        </p:txBody>
      </p:sp>
    </p:spTree>
    <p:extLst>
      <p:ext uri="{BB962C8B-B14F-4D97-AF65-F5344CB8AC3E}">
        <p14:creationId xmlns:p14="http://schemas.microsoft.com/office/powerpoint/2010/main" val="3599985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F7F2892-FD4B-DA4D-ACEF-BB0F05BA1FFC}" type="datetimeFigureOut">
              <a:rPr lang="de-DE" smtClean="0"/>
              <a:t>26.08.18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31D47FA1-55E3-1E4D-8F99-E19E7FDF0682}" type="slidenum">
              <a:rPr lang="de-DE" smtClean="0"/>
              <a:t>‹#›</a:t>
            </a:fld>
            <a:endParaRPr lang="de-DE"/>
          </a:p>
        </p:txBody>
      </p:sp>
    </p:spTree>
    <p:extLst>
      <p:ext uri="{BB962C8B-B14F-4D97-AF65-F5344CB8AC3E}">
        <p14:creationId xmlns:p14="http://schemas.microsoft.com/office/powerpoint/2010/main" val="3164289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7F2892-FD4B-DA4D-ACEF-BB0F05BA1FFC}" type="datetimeFigureOut">
              <a:rPr lang="de-DE" smtClean="0"/>
              <a:t>26.08.18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31D47FA1-55E3-1E4D-8F99-E19E7FDF0682}" type="slidenum">
              <a:rPr lang="de-DE" smtClean="0"/>
              <a:t>‹#›</a:t>
            </a:fld>
            <a:endParaRPr lang="de-DE"/>
          </a:p>
        </p:txBody>
      </p:sp>
    </p:spTree>
    <p:extLst>
      <p:ext uri="{BB962C8B-B14F-4D97-AF65-F5344CB8AC3E}">
        <p14:creationId xmlns:p14="http://schemas.microsoft.com/office/powerpoint/2010/main" val="32608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7F2892-FD4B-DA4D-ACEF-BB0F05BA1FFC}" type="datetimeFigureOut">
              <a:rPr lang="de-DE" smtClean="0"/>
              <a:t>26.08.18</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31D47FA1-55E3-1E4D-8F99-E19E7FDF0682}" type="slidenum">
              <a:rPr lang="de-DE" smtClean="0"/>
              <a:t>‹#›</a:t>
            </a:fld>
            <a:endParaRPr lang="de-DE"/>
          </a:p>
        </p:txBody>
      </p:sp>
    </p:spTree>
    <p:extLst>
      <p:ext uri="{BB962C8B-B14F-4D97-AF65-F5344CB8AC3E}">
        <p14:creationId xmlns:p14="http://schemas.microsoft.com/office/powerpoint/2010/main" val="3622983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7F2892-FD4B-DA4D-ACEF-BB0F05BA1FFC}" type="datetimeFigureOut">
              <a:rPr lang="de-DE" smtClean="0"/>
              <a:t>26.08.18</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31D47FA1-55E3-1E4D-8F99-E19E7FDF0682}" type="slidenum">
              <a:rPr lang="de-DE" smtClean="0"/>
              <a:t>‹#›</a:t>
            </a:fld>
            <a:endParaRPr lang="de-DE"/>
          </a:p>
        </p:txBody>
      </p:sp>
    </p:spTree>
    <p:extLst>
      <p:ext uri="{BB962C8B-B14F-4D97-AF65-F5344CB8AC3E}">
        <p14:creationId xmlns:p14="http://schemas.microsoft.com/office/powerpoint/2010/main" val="1835039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7F2892-FD4B-DA4D-ACEF-BB0F05BA1FFC}" type="datetimeFigureOut">
              <a:rPr lang="de-DE" smtClean="0"/>
              <a:t>26.08.18</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31D47FA1-55E3-1E4D-8F99-E19E7FDF0682}" type="slidenum">
              <a:rPr lang="de-DE" smtClean="0"/>
              <a:t>‹#›</a:t>
            </a:fld>
            <a:endParaRPr lang="de-DE"/>
          </a:p>
        </p:txBody>
      </p:sp>
    </p:spTree>
    <p:extLst>
      <p:ext uri="{BB962C8B-B14F-4D97-AF65-F5344CB8AC3E}">
        <p14:creationId xmlns:p14="http://schemas.microsoft.com/office/powerpoint/2010/main" val="348943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F7F2892-FD4B-DA4D-ACEF-BB0F05BA1FFC}" type="datetimeFigureOut">
              <a:rPr lang="de-DE" smtClean="0"/>
              <a:t>26.08.18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31D47FA1-55E3-1E4D-8F99-E19E7FDF0682}" type="slidenum">
              <a:rPr lang="de-DE" smtClean="0"/>
              <a:t>‹#›</a:t>
            </a:fld>
            <a:endParaRPr lang="de-DE"/>
          </a:p>
        </p:txBody>
      </p:sp>
    </p:spTree>
    <p:extLst>
      <p:ext uri="{BB962C8B-B14F-4D97-AF65-F5344CB8AC3E}">
        <p14:creationId xmlns:p14="http://schemas.microsoft.com/office/powerpoint/2010/main" val="14060360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F7F2892-FD4B-DA4D-ACEF-BB0F05BA1FFC}" type="datetimeFigureOut">
              <a:rPr lang="de-DE" smtClean="0"/>
              <a:t>26.08.18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31D47FA1-55E3-1E4D-8F99-E19E7FDF0682}" type="slidenum">
              <a:rPr lang="de-DE" smtClean="0"/>
              <a:t>‹#›</a:t>
            </a:fld>
            <a:endParaRPr lang="de-DE"/>
          </a:p>
        </p:txBody>
      </p:sp>
    </p:spTree>
    <p:extLst>
      <p:ext uri="{BB962C8B-B14F-4D97-AF65-F5344CB8AC3E}">
        <p14:creationId xmlns:p14="http://schemas.microsoft.com/office/powerpoint/2010/main" val="1343010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7F2892-FD4B-DA4D-ACEF-BB0F05BA1FFC}" type="datetimeFigureOut">
              <a:rPr lang="de-DE" smtClean="0"/>
              <a:t>26.08.18</a:t>
            </a:fld>
            <a:endParaRPr lang="de-DE"/>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D47FA1-55E3-1E4D-8F99-E19E7FDF0682}" type="slidenum">
              <a:rPr lang="de-DE" smtClean="0"/>
              <a:t>‹#›</a:t>
            </a:fld>
            <a:endParaRPr lang="de-DE"/>
          </a:p>
        </p:txBody>
      </p:sp>
    </p:spTree>
    <p:extLst>
      <p:ext uri="{BB962C8B-B14F-4D97-AF65-F5344CB8AC3E}">
        <p14:creationId xmlns:p14="http://schemas.microsoft.com/office/powerpoint/2010/main" val="35045188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https://lh3.googleusercontent.com/y6RrLeG6UpA8k_kEuZ1mjBWVF6FBjz-aieSXGBUg2G_E6yfLtJVlObZJ3BE_7qG-BKHVq8MDHHrzvmzerPZSxdHcXRRDEM298qAUoV3Rfh_OFbzZ-njfYFtC30tTY1I8DP6r8WMM" TargetMode="External"/><Relationship Id="rId5" Type="http://schemas.openxmlformats.org/officeDocument/2006/relationships/image" Target="../media/image26.png"/><Relationship Id="rId4" Type="http://schemas.openxmlformats.org/officeDocument/2006/relationships/image" Target="../media/image25.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edac.ciesin.columbia.edu/mva/iamcc.tg/mva-questions.htm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jpe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gif"/><Relationship Id="rId9"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earthenginepartners.appspot.com/science-2013-global-forest"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hyperlink" Target="http://due.esrin.esa.int/page_globcover.php"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hyperlink" Target="https://lpdaac.usgs.gov/dataset_discovery/modis/modis_products_table/mcd12q1"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edac.ciesin.columbia.edu/data/collection/gpw-v3"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 Id="rId5" Type="http://schemas.openxmlformats.org/officeDocument/2006/relationships/image" Target="../media/image12.tiff"/><Relationship Id="rId4" Type="http://schemas.openxmlformats.org/officeDocument/2006/relationships/image" Target="../media/image11.tiff"/></Relationships>
</file>

<file path=ppt/slides/_rels/slide40.xml.rels><?xml version="1.0" encoding="UTF-8" standalone="yes"?>
<Relationships xmlns="http://schemas.openxmlformats.org/package/2006/relationships"><Relationship Id="rId3" Type="http://schemas.openxmlformats.org/officeDocument/2006/relationships/hyperlink" Target="http://www.fao.org/ag/againfo/resources/en/glw/GLW_dens.html"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56.jpeg"/></Relationships>
</file>

<file path=ppt/slides/_rels/slide41.xml.rels><?xml version="1.0" encoding="UTF-8" standalone="yes"?>
<Relationships xmlns="http://schemas.openxmlformats.org/package/2006/relationships"><Relationship Id="rId3" Type="http://schemas.openxmlformats.org/officeDocument/2006/relationships/hyperlink" Target="https://www.openstreetmap.org/"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58.jpeg"/><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hyperlink" Target="http://www.worldclim.org/"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59.gif"/></Relationships>
</file>

<file path=ppt/slides/_rels/slide43.xml.rels><?xml version="1.0" encoding="UTF-8" standalone="yes"?>
<Relationships xmlns="http://schemas.openxmlformats.org/package/2006/relationships"><Relationship Id="rId3" Type="http://schemas.openxmlformats.org/officeDocument/2006/relationships/hyperlink" Target="http://www.protectedplanet.net/"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60.jpeg"/></Relationships>
</file>

<file path=ppt/slides/_rels/slide44.xml.rels><?xml version="1.0" encoding="UTF-8" standalone="yes"?>
<Relationships xmlns="http://schemas.openxmlformats.org/package/2006/relationships"><Relationship Id="rId3" Type="http://schemas.openxmlformats.org/officeDocument/2006/relationships/hyperlink" Target="http://www.diva-gis.org/gdata"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hyperlink" Target="http://www.ufz.de/index.php?en=19080" TargetMode="External"/><Relationship Id="rId3" Type="http://schemas.openxmlformats.org/officeDocument/2006/relationships/hyperlink" Target="http://www.csr.ufmg.br/dinamica/" TargetMode="External"/><Relationship Id="rId7" Type="http://schemas.openxmlformats.org/officeDocument/2006/relationships/hyperlink" Target="http://www.worldagroforestry.org/sea/fallow" TargetMode="External"/><Relationship Id="rId2" Type="http://schemas.openxmlformats.org/officeDocument/2006/relationships/hyperlink" Target="http://www.clarklabs.org/" TargetMode="External"/><Relationship Id="rId1" Type="http://schemas.openxmlformats.org/officeDocument/2006/relationships/slideLayout" Target="../slideLayouts/slideLayout2.xml"/><Relationship Id="rId6" Type="http://schemas.openxmlformats.org/officeDocument/2006/relationships/hyperlink" Target="http://www.usf.uni-kassel.de/cesr/index.php?option=com_project&amp;task=view_detail&amp;agid=27&amp;lang=en" TargetMode="External"/><Relationship Id="rId5" Type="http://schemas.openxmlformats.org/officeDocument/2006/relationships/hyperlink" Target="http://www.terrame.org/doku.php" TargetMode="External"/><Relationship Id="rId4" Type="http://schemas.openxmlformats.org/officeDocument/2006/relationships/hyperlink" Target="http://www.ivm.vu.nl/en/Organisation/departments/spatial-analysis-decision-support/Clue/index.asp" TargetMode="External"/><Relationship Id="rId9" Type="http://schemas.openxmlformats.org/officeDocument/2006/relationships/hyperlink" Target="http://www.stocmodlcc.net/"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2.tif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6.tiff"/><Relationship Id="rId7" Type="http://schemas.openxmlformats.org/officeDocument/2006/relationships/image" Target="../media/image70.tiff"/><Relationship Id="rId2" Type="http://schemas.openxmlformats.org/officeDocument/2006/relationships/image" Target="../media/image65.tiff"/><Relationship Id="rId1" Type="http://schemas.openxmlformats.org/officeDocument/2006/relationships/slideLayout" Target="../slideLayouts/slideLayout2.xml"/><Relationship Id="rId6" Type="http://schemas.openxmlformats.org/officeDocument/2006/relationships/image" Target="../media/image69.tiff"/><Relationship Id="rId5" Type="http://schemas.openxmlformats.org/officeDocument/2006/relationships/image" Target="../media/image68.tiff"/><Relationship Id="rId4" Type="http://schemas.openxmlformats.org/officeDocument/2006/relationships/image" Target="../media/image67.tiff"/></Relationships>
</file>

<file path=ppt/slides/_rels/slide5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 Id="rId6" Type="http://schemas.openxmlformats.org/officeDocument/2006/relationships/image" Target="../media/image75.jpeg"/><Relationship Id="rId5" Type="http://schemas.openxmlformats.org/officeDocument/2006/relationships/image" Target="../media/image74.jpeg"/><Relationship Id="rId4" Type="http://schemas.openxmlformats.org/officeDocument/2006/relationships/image" Target="../media/image73.jpeg"/></Relationships>
</file>

<file path=ppt/slides/_rels/slide59.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84.tiff"/><Relationship Id="rId3" Type="http://schemas.openxmlformats.org/officeDocument/2006/relationships/image" Target="../media/image80.png"/><Relationship Id="rId7" Type="http://schemas.openxmlformats.org/officeDocument/2006/relationships/image" Target="../media/image67.tiff"/><Relationship Id="rId2" Type="http://schemas.openxmlformats.org/officeDocument/2006/relationships/image" Target="../media/image79.tiff"/><Relationship Id="rId1" Type="http://schemas.openxmlformats.org/officeDocument/2006/relationships/slideLayout" Target="../slideLayouts/slideLayout2.xml"/><Relationship Id="rId6" Type="http://schemas.openxmlformats.org/officeDocument/2006/relationships/image" Target="../media/image83.tiff"/><Relationship Id="rId5" Type="http://schemas.openxmlformats.org/officeDocument/2006/relationships/image" Target="../media/image82.tiff"/><Relationship Id="rId4" Type="http://schemas.openxmlformats.org/officeDocument/2006/relationships/image" Target="../media/image81.tif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7.tiff"/></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3C399-524E-A243-871B-FF9C46B9BC42}"/>
              </a:ext>
            </a:extLst>
          </p:cNvPr>
          <p:cNvSpPr>
            <a:spLocks noGrp="1"/>
          </p:cNvSpPr>
          <p:nvPr>
            <p:ph type="ctrTitle"/>
          </p:nvPr>
        </p:nvSpPr>
        <p:spPr/>
        <p:txBody>
          <a:bodyPr>
            <a:normAutofit fontScale="90000"/>
          </a:bodyPr>
          <a:lstStyle/>
          <a:p>
            <a:r>
              <a:rPr lang="de-DE" dirty="0" err="1"/>
              <a:t>Social-ecological</a:t>
            </a:r>
            <a:r>
              <a:rPr lang="de-DE" dirty="0"/>
              <a:t> </a:t>
            </a:r>
            <a:r>
              <a:rPr lang="de-DE" dirty="0" err="1"/>
              <a:t>scenarios</a:t>
            </a:r>
            <a:r>
              <a:rPr lang="de-DE" dirty="0"/>
              <a:t> </a:t>
            </a:r>
            <a:r>
              <a:rPr lang="de-DE" dirty="0" err="1"/>
              <a:t>and</a:t>
            </a:r>
            <a:r>
              <a:rPr lang="de-DE" dirty="0"/>
              <a:t> land-</a:t>
            </a:r>
            <a:r>
              <a:rPr lang="de-DE" dirty="0" err="1"/>
              <a:t>use</a:t>
            </a:r>
            <a:r>
              <a:rPr lang="de-DE" dirty="0"/>
              <a:t> </a:t>
            </a:r>
            <a:r>
              <a:rPr lang="de-DE" dirty="0" err="1"/>
              <a:t>models</a:t>
            </a:r>
            <a:endParaRPr lang="de-DE" dirty="0"/>
          </a:p>
        </p:txBody>
      </p:sp>
      <p:sp>
        <p:nvSpPr>
          <p:cNvPr id="3" name="Subtitle 2">
            <a:extLst>
              <a:ext uri="{FF2B5EF4-FFF2-40B4-BE49-F238E27FC236}">
                <a16:creationId xmlns:a16="http://schemas.microsoft.com/office/drawing/2014/main" id="{20C5BF38-AC64-9346-B37C-04F1CE5E4270}"/>
              </a:ext>
            </a:extLst>
          </p:cNvPr>
          <p:cNvSpPr>
            <a:spLocks noGrp="1"/>
          </p:cNvSpPr>
          <p:nvPr>
            <p:ph type="subTitle" idx="1"/>
          </p:nvPr>
        </p:nvSpPr>
        <p:spPr/>
        <p:txBody>
          <a:bodyPr/>
          <a:lstStyle/>
          <a:p>
            <a:r>
              <a:rPr lang="de-DE" dirty="0"/>
              <a:t>Isabel Rosa</a:t>
            </a:r>
          </a:p>
          <a:p>
            <a:r>
              <a:rPr lang="de-DE" dirty="0" err="1"/>
              <a:t>isabel.rosa@idiv.de</a:t>
            </a:r>
            <a:endParaRPr lang="de-DE" dirty="0"/>
          </a:p>
        </p:txBody>
      </p:sp>
      <p:sp>
        <p:nvSpPr>
          <p:cNvPr id="6" name="Subtitle 2">
            <a:extLst>
              <a:ext uri="{FF2B5EF4-FFF2-40B4-BE49-F238E27FC236}">
                <a16:creationId xmlns:a16="http://schemas.microsoft.com/office/drawing/2014/main" id="{599C24F2-4FF6-2D46-AA73-E6B183DAEC9C}"/>
              </a:ext>
            </a:extLst>
          </p:cNvPr>
          <p:cNvSpPr txBox="1">
            <a:spLocks/>
          </p:cNvSpPr>
          <p:nvPr/>
        </p:nvSpPr>
        <p:spPr>
          <a:xfrm>
            <a:off x="277586" y="5763985"/>
            <a:ext cx="8686800" cy="963386"/>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de-DE" dirty="0"/>
              <a:t>iDiv Summer School		</a:t>
            </a:r>
          </a:p>
          <a:p>
            <a:pPr algn="l"/>
            <a:r>
              <a:rPr lang="de-DE" dirty="0"/>
              <a:t>							27 August 2018, </a:t>
            </a:r>
          </a:p>
          <a:p>
            <a:pPr algn="l"/>
            <a:r>
              <a:rPr lang="de-DE" dirty="0"/>
              <a:t>							Leipzig, Germany</a:t>
            </a:r>
          </a:p>
        </p:txBody>
      </p:sp>
    </p:spTree>
    <p:extLst>
      <p:ext uri="{BB962C8B-B14F-4D97-AF65-F5344CB8AC3E}">
        <p14:creationId xmlns:p14="http://schemas.microsoft.com/office/powerpoint/2010/main" val="14041715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8"/>
          <p:cNvSpPr>
            <a:spLocks noChangeArrowheads="1"/>
          </p:cNvSpPr>
          <p:nvPr/>
        </p:nvSpPr>
        <p:spPr bwMode="auto">
          <a:xfrm>
            <a:off x="2857500" y="141072"/>
            <a:ext cx="5931658" cy="982935"/>
          </a:xfrm>
          <a:prstGeom prst="rect">
            <a:avLst/>
          </a:prstGeom>
          <a:noFill/>
          <a:ln w="9525">
            <a:noFill/>
            <a:miter lim="800000"/>
            <a:headEnd/>
            <a:tailEnd/>
          </a:ln>
        </p:spPr>
        <p:txBody>
          <a:bodyPr anchor="ctr"/>
          <a:lstStyle/>
          <a:p>
            <a:pPr marL="342900" indent="-342900" algn="ctr" fontAlgn="base">
              <a:spcBef>
                <a:spcPct val="20000"/>
              </a:spcBef>
              <a:spcAft>
                <a:spcPct val="0"/>
              </a:spcAft>
            </a:pPr>
            <a:r>
              <a:rPr lang="en-US" sz="3200" b="1" dirty="0">
                <a:solidFill>
                  <a:srgbClr val="A5B656"/>
                </a:solidFill>
              </a:rPr>
              <a:t>Purpose of the assessment</a:t>
            </a:r>
            <a:endParaRPr lang="en-GB" sz="3200" b="1" dirty="0">
              <a:solidFill>
                <a:srgbClr val="A5B656"/>
              </a:solidFill>
              <a:ea typeface="바탕" pitchFamily="18" charset="-127"/>
              <a:cs typeface="Arial" charset="0"/>
            </a:endParaRPr>
          </a:p>
        </p:txBody>
      </p:sp>
      <p:sp>
        <p:nvSpPr>
          <p:cNvPr id="25" name="Rectangle 24"/>
          <p:cNvSpPr>
            <a:spLocks noChangeArrowheads="1"/>
          </p:cNvSpPr>
          <p:nvPr/>
        </p:nvSpPr>
        <p:spPr bwMode="auto">
          <a:xfrm>
            <a:off x="1565329" y="4290082"/>
            <a:ext cx="0" cy="18415"/>
          </a:xfrm>
          <a:prstGeom prst="rect">
            <a:avLst/>
          </a:prstGeom>
          <a:solidFill>
            <a:srgbClr val="A0A0A0"/>
          </a:solidFill>
          <a:ln>
            <a:noFill/>
          </a:ln>
          <a:extLst>
            <a:ext uri="{91240B29-F687-4F45-9708-019B960494DF}">
              <a14:hiddenLine xmlns:a14="http://schemas.microsoft.com/office/drawing/2010/main" w="9525" cap="flat">
                <a:solidFill>
                  <a:srgbClr val="3465A4"/>
                </a:solidFill>
                <a:round/>
                <a:headEnd/>
                <a:tailEnd/>
              </a14:hiddenLine>
            </a:ext>
          </a:extLst>
        </p:spPr>
        <p:txBody>
          <a:bodyPr rot="0" vert="horz" wrap="square" lIns="91440" tIns="45720" rIns="91440" bIns="45720" anchor="t" anchorCtr="0" upright="1">
            <a:noAutofit/>
          </a:bodyPr>
          <a:lstStyle/>
          <a:p>
            <a:endParaRPr lang="en-GB"/>
          </a:p>
        </p:txBody>
      </p:sp>
      <p:sp>
        <p:nvSpPr>
          <p:cNvPr id="26" name="Rectangle 25"/>
          <p:cNvSpPr>
            <a:spLocks noChangeArrowheads="1"/>
          </p:cNvSpPr>
          <p:nvPr/>
        </p:nvSpPr>
        <p:spPr bwMode="auto">
          <a:xfrm>
            <a:off x="1565329" y="4669812"/>
            <a:ext cx="0" cy="18415"/>
          </a:xfrm>
          <a:prstGeom prst="rect">
            <a:avLst/>
          </a:prstGeom>
          <a:solidFill>
            <a:srgbClr val="A0A0A0"/>
          </a:solidFill>
          <a:ln>
            <a:noFill/>
          </a:ln>
          <a:extLst>
            <a:ext uri="{91240B29-F687-4F45-9708-019B960494DF}">
              <a14:hiddenLine xmlns:a14="http://schemas.microsoft.com/office/drawing/2010/main" w="9525" cap="flat">
                <a:solidFill>
                  <a:srgbClr val="3465A4"/>
                </a:solidFill>
                <a:round/>
                <a:headEnd/>
                <a:tailEnd/>
              </a14:hiddenLine>
            </a:ext>
          </a:extLst>
        </p:spPr>
        <p:txBody>
          <a:bodyPr rot="0" vert="horz" wrap="square" lIns="91440" tIns="45720" rIns="91440" bIns="45720" anchor="t" anchorCtr="0" upright="1">
            <a:noAutofit/>
          </a:bodyPr>
          <a:lstStyle/>
          <a:p>
            <a:endParaRPr lang="en-GB"/>
          </a:p>
        </p:txBody>
      </p:sp>
      <p:sp>
        <p:nvSpPr>
          <p:cNvPr id="27" name="Rectangle 26"/>
          <p:cNvSpPr>
            <a:spLocks noChangeArrowheads="1"/>
          </p:cNvSpPr>
          <p:nvPr/>
        </p:nvSpPr>
        <p:spPr bwMode="auto">
          <a:xfrm>
            <a:off x="1565329" y="4845072"/>
            <a:ext cx="0" cy="18415"/>
          </a:xfrm>
          <a:prstGeom prst="rect">
            <a:avLst/>
          </a:prstGeom>
          <a:solidFill>
            <a:srgbClr val="A0A0A0"/>
          </a:solidFill>
          <a:ln>
            <a:noFill/>
          </a:ln>
          <a:extLst>
            <a:ext uri="{91240B29-F687-4F45-9708-019B960494DF}">
              <a14:hiddenLine xmlns:a14="http://schemas.microsoft.com/office/drawing/2010/main" w="9525" cap="flat">
                <a:solidFill>
                  <a:srgbClr val="3465A4"/>
                </a:solidFill>
                <a:round/>
                <a:headEnd/>
                <a:tailEnd/>
              </a14:hiddenLine>
            </a:ext>
          </a:extLst>
        </p:spPr>
        <p:txBody>
          <a:bodyPr rot="0" vert="horz" wrap="square" lIns="91440" tIns="45720" rIns="91440" bIns="45720" anchor="t" anchorCtr="0" upright="1">
            <a:noAutofit/>
          </a:bodyPr>
          <a:lstStyle/>
          <a:p>
            <a:endParaRPr lang="en-GB"/>
          </a:p>
        </p:txBody>
      </p:sp>
      <p:sp>
        <p:nvSpPr>
          <p:cNvPr id="28" name="Rectangle 27"/>
          <p:cNvSpPr>
            <a:spLocks noChangeArrowheads="1"/>
          </p:cNvSpPr>
          <p:nvPr/>
        </p:nvSpPr>
        <p:spPr bwMode="auto">
          <a:xfrm>
            <a:off x="1565329" y="4845072"/>
            <a:ext cx="0" cy="18415"/>
          </a:xfrm>
          <a:prstGeom prst="rect">
            <a:avLst/>
          </a:prstGeom>
          <a:solidFill>
            <a:srgbClr val="A0A0A0"/>
          </a:solidFill>
          <a:ln>
            <a:noFill/>
          </a:ln>
          <a:extLst>
            <a:ext uri="{91240B29-F687-4F45-9708-019B960494DF}">
              <a14:hiddenLine xmlns:a14="http://schemas.microsoft.com/office/drawing/2010/main" w="9525" cap="flat">
                <a:solidFill>
                  <a:srgbClr val="3465A4"/>
                </a:solidFill>
                <a:round/>
                <a:headEnd/>
                <a:tailEnd/>
              </a14:hiddenLine>
            </a:ext>
          </a:extLst>
        </p:spPr>
        <p:txBody>
          <a:bodyPr rot="0" vert="horz" wrap="square" lIns="91440" tIns="45720" rIns="91440" bIns="45720" anchor="t" anchorCtr="0" upright="1">
            <a:noAutofit/>
          </a:bodyPr>
          <a:lstStyle/>
          <a:p>
            <a:endParaRPr lang="en-GB"/>
          </a:p>
        </p:txBody>
      </p:sp>
      <p:sp>
        <p:nvSpPr>
          <p:cNvPr id="29" name="Rectangle 25"/>
          <p:cNvSpPr>
            <a:spLocks noChangeArrowheads="1"/>
          </p:cNvSpPr>
          <p:nvPr/>
        </p:nvSpPr>
        <p:spPr bwMode="auto">
          <a:xfrm>
            <a:off x="504967" y="1714248"/>
            <a:ext cx="7939007" cy="433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1" indent="-342900" fontAlgn="base">
              <a:spcBef>
                <a:spcPct val="0"/>
              </a:spcBef>
              <a:spcAft>
                <a:spcPts val="1800"/>
              </a:spcAft>
              <a:buFont typeface="Wingdings" panose="05000000000000000000" pitchFamily="2" charset="2"/>
              <a:buChar char="§"/>
            </a:pPr>
            <a:r>
              <a:rPr lang="en-US" sz="2400" dirty="0">
                <a:solidFill>
                  <a:srgbClr val="5B5F55"/>
                </a:solidFill>
                <a:ea typeface="바탕" pitchFamily="18" charset="-127"/>
                <a:cs typeface="Arial" charset="0"/>
              </a:rPr>
              <a:t>To provide expert guidance on the use of scenarios and models to inform policy-making and decision-making in a variety of contexts …  </a:t>
            </a:r>
          </a:p>
          <a:p>
            <a:pPr marL="342900" lvl="1" indent="-342900" fontAlgn="base">
              <a:spcBef>
                <a:spcPct val="0"/>
              </a:spcBef>
              <a:spcAft>
                <a:spcPts val="1800"/>
              </a:spcAft>
              <a:buFont typeface="Wingdings" panose="05000000000000000000" pitchFamily="2" charset="2"/>
              <a:buChar char="§"/>
            </a:pPr>
            <a:endParaRPr lang="en-US" sz="2400" dirty="0">
              <a:solidFill>
                <a:srgbClr val="5B5F55"/>
              </a:solidFill>
              <a:ea typeface="바탕" pitchFamily="18" charset="-127"/>
              <a:cs typeface="Arial" charset="0"/>
            </a:endParaRPr>
          </a:p>
          <a:p>
            <a:pPr marL="342900" lvl="1" indent="-342900" fontAlgn="base">
              <a:spcBef>
                <a:spcPct val="0"/>
              </a:spcBef>
              <a:spcAft>
                <a:spcPts val="1800"/>
              </a:spcAft>
              <a:buFont typeface="Wingdings" panose="05000000000000000000" pitchFamily="2" charset="2"/>
              <a:buChar char="§"/>
            </a:pPr>
            <a:r>
              <a:rPr lang="en-US" altLang="en-US" sz="2400" dirty="0">
                <a:solidFill>
                  <a:srgbClr val="5B5F55"/>
                </a:solidFill>
                <a:ea typeface="바탕" pitchFamily="18" charset="-127"/>
                <a:cs typeface="Arial" charset="0"/>
              </a:rPr>
              <a:t>… with particular emphasis on the role of scenarios and models in IPBES deliverables</a:t>
            </a:r>
          </a:p>
          <a:p>
            <a:pPr marL="342900" lvl="1" indent="-342900" fontAlgn="base">
              <a:spcBef>
                <a:spcPct val="0"/>
              </a:spcBef>
              <a:spcAft>
                <a:spcPts val="1800"/>
              </a:spcAft>
              <a:buFont typeface="Wingdings" panose="05000000000000000000" pitchFamily="2" charset="2"/>
              <a:buChar char="§"/>
            </a:pPr>
            <a:endParaRPr lang="en-US" altLang="en-US" sz="2400" dirty="0">
              <a:solidFill>
                <a:srgbClr val="5B5F55"/>
              </a:solidFill>
              <a:ea typeface="바탕" pitchFamily="18" charset="-127"/>
              <a:cs typeface="Arial" charset="0"/>
            </a:endParaRPr>
          </a:p>
          <a:p>
            <a:pPr marL="342900" lvl="1" indent="-342900" fontAlgn="base">
              <a:spcBef>
                <a:spcPct val="0"/>
              </a:spcBef>
              <a:spcAft>
                <a:spcPts val="1800"/>
              </a:spcAft>
              <a:buFont typeface="Wingdings" panose="05000000000000000000" pitchFamily="2" charset="2"/>
              <a:buChar char="§"/>
            </a:pPr>
            <a:r>
              <a:rPr lang="en-US" altLang="en-US" sz="2400" dirty="0">
                <a:solidFill>
                  <a:srgbClr val="5B5F55"/>
                </a:solidFill>
                <a:ea typeface="바탕" pitchFamily="18" charset="-127"/>
                <a:cs typeface="Arial" charset="0"/>
              </a:rPr>
              <a:t>This is a </a:t>
            </a:r>
            <a:r>
              <a:rPr lang="en-US" altLang="en-US" sz="2400" u="sng" dirty="0">
                <a:solidFill>
                  <a:srgbClr val="5B5F55"/>
                </a:solidFill>
                <a:ea typeface="바탕" pitchFamily="18" charset="-127"/>
                <a:cs typeface="Arial" charset="0"/>
              </a:rPr>
              <a:t>methodological</a:t>
            </a:r>
            <a:r>
              <a:rPr lang="en-US" altLang="en-US" sz="2400" dirty="0">
                <a:solidFill>
                  <a:srgbClr val="5B5F55"/>
                </a:solidFill>
                <a:ea typeface="바탕" pitchFamily="18" charset="-127"/>
                <a:cs typeface="Arial" charset="0"/>
              </a:rPr>
              <a:t> assessment and the focus is therefore on methods </a:t>
            </a:r>
            <a:endParaRPr lang="en-US" altLang="en-US" sz="2400" dirty="0">
              <a:solidFill>
                <a:srgbClr val="5B5F55"/>
              </a:solidFill>
              <a:cs typeface="Arial" panose="020B0604020202020204" pitchFamily="34" charset="0"/>
            </a:endParaRPr>
          </a:p>
        </p:txBody>
      </p:sp>
      <p:sp>
        <p:nvSpPr>
          <p:cNvPr id="33" name="Rectangle 29"/>
          <p:cNvSpPr>
            <a:spLocks noChangeArrowheads="1"/>
          </p:cNvSpPr>
          <p:nvPr/>
        </p:nvSpPr>
        <p:spPr bwMode="auto">
          <a:xfrm>
            <a:off x="687442" y="4911042"/>
            <a:ext cx="11079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200" b="1" i="0" u="none" strike="noStrike" cap="none" normalizeH="0" baseline="0" dirty="0">
                <a:ln>
                  <a:noFill/>
                </a:ln>
                <a:solidFill>
                  <a:schemeClr val="tx1"/>
                </a:solidFill>
                <a:effectLst/>
                <a:latin typeface="Arial" panose="020B0604020202020204" pitchFamily="34" charset="0"/>
                <a:ea typeface="Droid Sans Fallback" charset="0"/>
                <a:cs typeface="Arial" panose="020B0604020202020204" pitchFamily="34" charset="0"/>
              </a:rPr>
              <a:t>	</a:t>
            </a: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72474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8"/>
          <p:cNvSpPr>
            <a:spLocks noChangeArrowheads="1"/>
          </p:cNvSpPr>
          <p:nvPr/>
        </p:nvSpPr>
        <p:spPr bwMode="auto">
          <a:xfrm>
            <a:off x="0" y="141072"/>
            <a:ext cx="8789158" cy="982935"/>
          </a:xfrm>
          <a:prstGeom prst="rect">
            <a:avLst/>
          </a:prstGeom>
          <a:noFill/>
          <a:ln w="9525">
            <a:noFill/>
            <a:miter lim="800000"/>
            <a:headEnd/>
            <a:tailEnd/>
          </a:ln>
        </p:spPr>
        <p:txBody>
          <a:bodyPr anchor="ctr"/>
          <a:lstStyle/>
          <a:p>
            <a:pPr marL="342900" indent="-342900" algn="ctr" fontAlgn="base">
              <a:spcBef>
                <a:spcPct val="20000"/>
              </a:spcBef>
              <a:spcAft>
                <a:spcPct val="0"/>
              </a:spcAft>
            </a:pPr>
            <a:r>
              <a:rPr lang="en-US" sz="3200" b="1" dirty="0">
                <a:solidFill>
                  <a:srgbClr val="A5B656"/>
                </a:solidFill>
              </a:rPr>
              <a:t>Summary for Policymakers: high-level messages</a:t>
            </a:r>
            <a:endParaRPr lang="en-GB" sz="3200" b="1" dirty="0">
              <a:solidFill>
                <a:srgbClr val="A5B656"/>
              </a:solidFill>
              <a:ea typeface="바탕" pitchFamily="18" charset="-127"/>
              <a:cs typeface="Arial" charset="0"/>
            </a:endParaRPr>
          </a:p>
        </p:txBody>
      </p:sp>
      <p:sp>
        <p:nvSpPr>
          <p:cNvPr id="25" name="Rectangle 24"/>
          <p:cNvSpPr>
            <a:spLocks noChangeArrowheads="1"/>
          </p:cNvSpPr>
          <p:nvPr/>
        </p:nvSpPr>
        <p:spPr bwMode="auto">
          <a:xfrm>
            <a:off x="1565329" y="4290082"/>
            <a:ext cx="0" cy="18415"/>
          </a:xfrm>
          <a:prstGeom prst="rect">
            <a:avLst/>
          </a:prstGeom>
          <a:solidFill>
            <a:srgbClr val="A0A0A0"/>
          </a:solidFill>
          <a:ln>
            <a:noFill/>
          </a:ln>
          <a:extLst>
            <a:ext uri="{91240B29-F687-4F45-9708-019B960494DF}">
              <a14:hiddenLine xmlns:a14="http://schemas.microsoft.com/office/drawing/2010/main" w="9525" cap="flat">
                <a:solidFill>
                  <a:srgbClr val="3465A4"/>
                </a:solidFill>
                <a:round/>
                <a:headEnd/>
                <a:tailEnd/>
              </a14:hiddenLine>
            </a:ext>
          </a:extLst>
        </p:spPr>
        <p:txBody>
          <a:bodyPr rot="0" vert="horz" wrap="square" lIns="91440" tIns="45720" rIns="91440" bIns="45720" anchor="t" anchorCtr="0" upright="1">
            <a:noAutofit/>
          </a:bodyPr>
          <a:lstStyle/>
          <a:p>
            <a:endParaRPr lang="en-GB">
              <a:solidFill>
                <a:prstClr val="black"/>
              </a:solidFill>
            </a:endParaRPr>
          </a:p>
        </p:txBody>
      </p:sp>
      <p:sp>
        <p:nvSpPr>
          <p:cNvPr id="26" name="Rectangle 25"/>
          <p:cNvSpPr>
            <a:spLocks noChangeArrowheads="1"/>
          </p:cNvSpPr>
          <p:nvPr/>
        </p:nvSpPr>
        <p:spPr bwMode="auto">
          <a:xfrm>
            <a:off x="1565329" y="4669812"/>
            <a:ext cx="0" cy="18415"/>
          </a:xfrm>
          <a:prstGeom prst="rect">
            <a:avLst/>
          </a:prstGeom>
          <a:solidFill>
            <a:srgbClr val="A0A0A0"/>
          </a:solidFill>
          <a:ln>
            <a:noFill/>
          </a:ln>
          <a:extLst>
            <a:ext uri="{91240B29-F687-4F45-9708-019B960494DF}">
              <a14:hiddenLine xmlns:a14="http://schemas.microsoft.com/office/drawing/2010/main" w="9525" cap="flat">
                <a:solidFill>
                  <a:srgbClr val="3465A4"/>
                </a:solidFill>
                <a:round/>
                <a:headEnd/>
                <a:tailEnd/>
              </a14:hiddenLine>
            </a:ext>
          </a:extLst>
        </p:spPr>
        <p:txBody>
          <a:bodyPr rot="0" vert="horz" wrap="square" lIns="91440" tIns="45720" rIns="91440" bIns="45720" anchor="t" anchorCtr="0" upright="1">
            <a:noAutofit/>
          </a:bodyPr>
          <a:lstStyle/>
          <a:p>
            <a:endParaRPr lang="en-GB">
              <a:solidFill>
                <a:prstClr val="black"/>
              </a:solidFill>
            </a:endParaRPr>
          </a:p>
        </p:txBody>
      </p:sp>
      <p:sp>
        <p:nvSpPr>
          <p:cNvPr id="27" name="Rectangle 26"/>
          <p:cNvSpPr>
            <a:spLocks noChangeArrowheads="1"/>
          </p:cNvSpPr>
          <p:nvPr/>
        </p:nvSpPr>
        <p:spPr bwMode="auto">
          <a:xfrm>
            <a:off x="1565329" y="4845072"/>
            <a:ext cx="0" cy="18415"/>
          </a:xfrm>
          <a:prstGeom prst="rect">
            <a:avLst/>
          </a:prstGeom>
          <a:solidFill>
            <a:srgbClr val="A0A0A0"/>
          </a:solidFill>
          <a:ln>
            <a:noFill/>
          </a:ln>
          <a:extLst>
            <a:ext uri="{91240B29-F687-4F45-9708-019B960494DF}">
              <a14:hiddenLine xmlns:a14="http://schemas.microsoft.com/office/drawing/2010/main" w="9525" cap="flat">
                <a:solidFill>
                  <a:srgbClr val="3465A4"/>
                </a:solidFill>
                <a:round/>
                <a:headEnd/>
                <a:tailEnd/>
              </a14:hiddenLine>
            </a:ext>
          </a:extLst>
        </p:spPr>
        <p:txBody>
          <a:bodyPr rot="0" vert="horz" wrap="square" lIns="91440" tIns="45720" rIns="91440" bIns="45720" anchor="t" anchorCtr="0" upright="1">
            <a:noAutofit/>
          </a:bodyPr>
          <a:lstStyle/>
          <a:p>
            <a:endParaRPr lang="en-GB">
              <a:solidFill>
                <a:prstClr val="black"/>
              </a:solidFill>
            </a:endParaRPr>
          </a:p>
        </p:txBody>
      </p:sp>
      <p:sp>
        <p:nvSpPr>
          <p:cNvPr id="28" name="Rectangle 27"/>
          <p:cNvSpPr>
            <a:spLocks noChangeArrowheads="1"/>
          </p:cNvSpPr>
          <p:nvPr/>
        </p:nvSpPr>
        <p:spPr bwMode="auto">
          <a:xfrm>
            <a:off x="1565329" y="4845072"/>
            <a:ext cx="0" cy="18415"/>
          </a:xfrm>
          <a:prstGeom prst="rect">
            <a:avLst/>
          </a:prstGeom>
          <a:solidFill>
            <a:srgbClr val="A0A0A0"/>
          </a:solidFill>
          <a:ln>
            <a:noFill/>
          </a:ln>
          <a:extLst>
            <a:ext uri="{91240B29-F687-4F45-9708-019B960494DF}">
              <a14:hiddenLine xmlns:a14="http://schemas.microsoft.com/office/drawing/2010/main" w="9525" cap="flat">
                <a:solidFill>
                  <a:srgbClr val="3465A4"/>
                </a:solidFill>
                <a:round/>
                <a:headEnd/>
                <a:tailEnd/>
              </a14:hiddenLine>
            </a:ext>
          </a:extLst>
        </p:spPr>
        <p:txBody>
          <a:bodyPr rot="0" vert="horz" wrap="square" lIns="91440" tIns="45720" rIns="91440" bIns="45720" anchor="t" anchorCtr="0" upright="1">
            <a:noAutofit/>
          </a:bodyPr>
          <a:lstStyle/>
          <a:p>
            <a:endParaRPr lang="en-GB">
              <a:solidFill>
                <a:prstClr val="black"/>
              </a:solidFill>
            </a:endParaRPr>
          </a:p>
        </p:txBody>
      </p:sp>
      <p:sp>
        <p:nvSpPr>
          <p:cNvPr id="29" name="Rectangle 25"/>
          <p:cNvSpPr>
            <a:spLocks noChangeArrowheads="1"/>
          </p:cNvSpPr>
          <p:nvPr/>
        </p:nvSpPr>
        <p:spPr bwMode="auto">
          <a:xfrm>
            <a:off x="-180528" y="1268760"/>
            <a:ext cx="6156176" cy="5293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540000" lvl="2" indent="-252000" fontAlgn="base">
              <a:spcBef>
                <a:spcPct val="0"/>
              </a:spcBef>
              <a:spcAft>
                <a:spcPts val="600"/>
              </a:spcAft>
              <a:buFont typeface="Arial" pitchFamily="34" charset="0"/>
              <a:buChar char="•"/>
            </a:pPr>
            <a:r>
              <a:rPr lang="en-US" sz="2000" b="1" dirty="0">
                <a:ea typeface="바탕" pitchFamily="18" charset="-127"/>
                <a:cs typeface="Arial" charset="0"/>
              </a:rPr>
              <a:t>High-level message 1: </a:t>
            </a:r>
            <a:r>
              <a:rPr lang="en-AU" sz="2000" dirty="0">
                <a:ea typeface="바탕" pitchFamily="18" charset="-127"/>
                <a:cs typeface="Arial" charset="0"/>
              </a:rPr>
              <a:t>Scenarios and models can contribute significantly to policy support, even though several barriers have impeded their widespread use to date</a:t>
            </a:r>
            <a:endParaRPr lang="en-GB" sz="2000" i="1" dirty="0"/>
          </a:p>
          <a:p>
            <a:pPr marL="540000" lvl="2" indent="-252000" fontAlgn="base">
              <a:spcBef>
                <a:spcPct val="0"/>
              </a:spcBef>
              <a:spcAft>
                <a:spcPts val="600"/>
              </a:spcAft>
              <a:buFont typeface="Arial" pitchFamily="34" charset="0"/>
              <a:buChar char="•"/>
            </a:pPr>
            <a:r>
              <a:rPr lang="en-GB" sz="2000" b="1" dirty="0">
                <a:ea typeface="바탕" pitchFamily="18" charset="-127"/>
                <a:cs typeface="Arial" charset="0"/>
              </a:rPr>
              <a:t>High-level message 2: </a:t>
            </a:r>
            <a:r>
              <a:rPr lang="en-AU" sz="2000" dirty="0">
                <a:ea typeface="바탕" pitchFamily="18" charset="-127"/>
                <a:cs typeface="Arial" charset="0"/>
              </a:rPr>
              <a:t>Many relevant methods and tools are available, but they should be matched carefully with the needs of any given assessment or decision support activity, and applied with care, taking into account uncertainties and unpredictability associated with model-based projections</a:t>
            </a:r>
            <a:endParaRPr lang="en-GB" sz="2000" dirty="0"/>
          </a:p>
          <a:p>
            <a:pPr marL="540000" lvl="2" indent="-252000" fontAlgn="base">
              <a:spcBef>
                <a:spcPct val="0"/>
              </a:spcBef>
              <a:spcAft>
                <a:spcPts val="600"/>
              </a:spcAft>
              <a:buFont typeface="Arial" pitchFamily="34" charset="0"/>
              <a:buChar char="•"/>
            </a:pPr>
            <a:r>
              <a:rPr lang="en-GB" sz="2000" b="1" dirty="0">
                <a:ea typeface="바탕" pitchFamily="18" charset="-127"/>
                <a:cs typeface="Arial" charset="0"/>
              </a:rPr>
              <a:t>High-level message 3: </a:t>
            </a:r>
            <a:r>
              <a:rPr lang="en-AU" sz="2000" dirty="0">
                <a:ea typeface="바탕" pitchFamily="18" charset="-127"/>
                <a:cs typeface="Arial" charset="0"/>
              </a:rPr>
              <a:t>Appropriate planning, investment and capacity-building, among other efforts, could overcome significant remaining challenges in developing and applying scenarios and models</a:t>
            </a:r>
            <a:endParaRPr lang="en-US" sz="2000" dirty="0">
              <a:ea typeface="바탕" pitchFamily="18" charset="-127"/>
              <a:cs typeface="Arial" charset="0"/>
            </a:endParaRPr>
          </a:p>
        </p:txBody>
      </p:sp>
      <p:sp>
        <p:nvSpPr>
          <p:cNvPr id="33" name="Rectangle 29"/>
          <p:cNvSpPr>
            <a:spLocks noChangeArrowheads="1"/>
          </p:cNvSpPr>
          <p:nvPr/>
        </p:nvSpPr>
        <p:spPr bwMode="auto">
          <a:xfrm>
            <a:off x="687442" y="4911042"/>
            <a:ext cx="11079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GB" altLang="en-US" sz="1200" b="1" dirty="0">
                <a:solidFill>
                  <a:prstClr val="black"/>
                </a:solidFill>
                <a:ea typeface="Droid Sans Fallback" charset="0"/>
                <a:cs typeface="Arial" panose="020B0604020202020204" pitchFamily="34" charset="0"/>
              </a:rPr>
              <a:t>	</a:t>
            </a:r>
            <a:endParaRPr lang="en-GB" altLang="en-US" dirty="0">
              <a:solidFill>
                <a:prstClr val="black"/>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8144" y="1628800"/>
            <a:ext cx="3144950" cy="443223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4590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CCB9FC8-B8DA-CC45-BCFD-B779E7B7D56F}"/>
              </a:ext>
            </a:extLst>
          </p:cNvPr>
          <p:cNvSpPr>
            <a:spLocks noGrp="1"/>
          </p:cNvSpPr>
          <p:nvPr>
            <p:ph type="body" sz="quarter" idx="11"/>
          </p:nvPr>
        </p:nvSpPr>
        <p:spPr bwMode="auto">
          <a:xfrm>
            <a:off x="6634724" y="1659932"/>
            <a:ext cx="2383527" cy="439980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360085" lvl="2" indent="-285782">
              <a:lnSpc>
                <a:spcPct val="150000"/>
              </a:lnSpc>
              <a:spcBef>
                <a:spcPct val="0"/>
              </a:spcBef>
              <a:buFont typeface="Wingdings" pitchFamily="2" charset="2"/>
              <a:buChar char="v"/>
            </a:pPr>
            <a:r>
              <a:rPr lang="en-US" altLang="en-US" sz="1800">
                <a:latin typeface="Verdana" panose="020B0604030504040204" pitchFamily="34" charset="0"/>
                <a:ea typeface="ＭＳ Ｐゴシック" panose="020B0600070205080204" pitchFamily="34" charset="-128"/>
              </a:rPr>
              <a:t>BD &amp; ES central</a:t>
            </a:r>
          </a:p>
          <a:p>
            <a:pPr marL="360085" lvl="2" indent="-285782">
              <a:lnSpc>
                <a:spcPct val="150000"/>
              </a:lnSpc>
              <a:spcBef>
                <a:spcPct val="0"/>
              </a:spcBef>
              <a:buFont typeface="Wingdings" pitchFamily="2" charset="2"/>
              <a:buChar char="v"/>
            </a:pPr>
            <a:endParaRPr lang="en-US" altLang="en-US" sz="1800">
              <a:latin typeface="Verdana" panose="020B0604030504040204" pitchFamily="34" charset="0"/>
              <a:ea typeface="ＭＳ Ｐゴシック" panose="020B0600070205080204" pitchFamily="34" charset="-128"/>
            </a:endParaRPr>
          </a:p>
          <a:p>
            <a:pPr marL="360085" lvl="2" indent="-285782">
              <a:lnSpc>
                <a:spcPct val="150000"/>
              </a:lnSpc>
              <a:spcBef>
                <a:spcPct val="0"/>
              </a:spcBef>
              <a:buFont typeface="Wingdings" pitchFamily="2" charset="2"/>
              <a:buChar char="v"/>
            </a:pPr>
            <a:r>
              <a:rPr lang="en-US" altLang="en-US" sz="1800">
                <a:latin typeface="Verdana" panose="020B0604030504040204" pitchFamily="34" charset="0"/>
                <a:ea typeface="ＭＳ Ｐゴシック" panose="020B0600070205080204" pitchFamily="34" charset="-128"/>
              </a:rPr>
              <a:t>Participatory</a:t>
            </a:r>
          </a:p>
          <a:p>
            <a:pPr marL="360085" lvl="2" indent="-285782">
              <a:lnSpc>
                <a:spcPct val="150000"/>
              </a:lnSpc>
              <a:spcBef>
                <a:spcPct val="0"/>
              </a:spcBef>
              <a:buFont typeface="Wingdings" pitchFamily="2" charset="2"/>
              <a:buChar char="v"/>
            </a:pPr>
            <a:endParaRPr lang="en-US" altLang="en-US" sz="1800">
              <a:latin typeface="Verdana" panose="020B0604030504040204" pitchFamily="34" charset="0"/>
              <a:ea typeface="ＭＳ Ｐゴシック" panose="020B0600070205080204" pitchFamily="34" charset="-128"/>
            </a:endParaRPr>
          </a:p>
          <a:p>
            <a:pPr marL="360085" lvl="2" indent="-285782">
              <a:lnSpc>
                <a:spcPct val="150000"/>
              </a:lnSpc>
              <a:spcBef>
                <a:spcPct val="0"/>
              </a:spcBef>
              <a:buFont typeface="Wingdings" pitchFamily="2" charset="2"/>
              <a:buChar char="v"/>
            </a:pPr>
            <a:r>
              <a:rPr lang="en-US" altLang="en-US" sz="1800">
                <a:latin typeface="Verdana" panose="020B0604030504040204" pitchFamily="34" charset="0"/>
                <a:ea typeface="ＭＳ Ｐゴシック" panose="020B0600070205080204" pitchFamily="34" charset="-128"/>
              </a:rPr>
              <a:t>Multi-scale</a:t>
            </a:r>
          </a:p>
          <a:p>
            <a:pPr marL="360085" lvl="2" indent="-285782">
              <a:lnSpc>
                <a:spcPct val="150000"/>
              </a:lnSpc>
              <a:spcBef>
                <a:spcPct val="0"/>
              </a:spcBef>
              <a:buFont typeface="Wingdings" pitchFamily="2" charset="2"/>
              <a:buChar char="v"/>
            </a:pPr>
            <a:endParaRPr lang="en-US" altLang="en-US" sz="1800">
              <a:latin typeface="Verdana" panose="020B0604030504040204" pitchFamily="34" charset="0"/>
              <a:ea typeface="ＭＳ Ｐゴシック" panose="020B0600070205080204" pitchFamily="34" charset="-128"/>
            </a:endParaRPr>
          </a:p>
          <a:p>
            <a:pPr marL="360085" lvl="2" indent="-285782">
              <a:lnSpc>
                <a:spcPct val="150000"/>
              </a:lnSpc>
              <a:spcBef>
                <a:spcPct val="0"/>
              </a:spcBef>
              <a:buFont typeface="Wingdings" pitchFamily="2" charset="2"/>
              <a:buChar char="v"/>
            </a:pPr>
            <a:r>
              <a:rPr lang="en-US" altLang="en-US" sz="1800">
                <a:latin typeface="Verdana" panose="020B0604030504040204" pitchFamily="34" charset="0"/>
                <a:ea typeface="ＭＳ Ｐゴシック" panose="020B0600070205080204" pitchFamily="34" charset="-128"/>
              </a:rPr>
              <a:t>Across realms</a:t>
            </a:r>
          </a:p>
          <a:p>
            <a:pPr marL="360085" lvl="2" indent="-285782">
              <a:lnSpc>
                <a:spcPct val="150000"/>
              </a:lnSpc>
              <a:spcBef>
                <a:spcPct val="0"/>
              </a:spcBef>
              <a:buFont typeface="Wingdings" pitchFamily="2" charset="2"/>
              <a:buChar char="v"/>
            </a:pPr>
            <a:endParaRPr lang="en-US" altLang="en-US" sz="1800">
              <a:latin typeface="Verdana" panose="020B0604030504040204" pitchFamily="34" charset="0"/>
              <a:ea typeface="ＭＳ Ｐゴシック" panose="020B0600070205080204" pitchFamily="34" charset="-128"/>
            </a:endParaRPr>
          </a:p>
          <a:p>
            <a:pPr marL="360085" lvl="2" indent="-285782">
              <a:lnSpc>
                <a:spcPct val="150000"/>
              </a:lnSpc>
              <a:spcBef>
                <a:spcPct val="0"/>
              </a:spcBef>
              <a:buFont typeface="Wingdings" pitchFamily="2" charset="2"/>
              <a:buChar char="v"/>
            </a:pPr>
            <a:r>
              <a:rPr lang="en-US" altLang="en-US" sz="1800">
                <a:latin typeface="Verdana" panose="020B0604030504040204" pitchFamily="34" charset="0"/>
                <a:ea typeface="ＭＳ Ｐゴシック" panose="020B0600070205080204" pitchFamily="34" charset="-128"/>
              </a:rPr>
              <a:t>International agreements</a:t>
            </a:r>
          </a:p>
          <a:p>
            <a:pPr marL="360085" indent="-285782">
              <a:spcBef>
                <a:spcPct val="0"/>
              </a:spcBef>
            </a:pPr>
            <a:endParaRPr lang="en-US" altLang="en-US" sz="2520">
              <a:latin typeface="Verdana" panose="020B0604030504040204" pitchFamily="34" charset="0"/>
              <a:ea typeface="ＭＳ Ｐゴシック" panose="020B0600070205080204" pitchFamily="34" charset="-128"/>
            </a:endParaRPr>
          </a:p>
        </p:txBody>
      </p:sp>
      <p:sp>
        <p:nvSpPr>
          <p:cNvPr id="20482" name="Text Placeholder 3">
            <a:extLst>
              <a:ext uri="{FF2B5EF4-FFF2-40B4-BE49-F238E27FC236}">
                <a16:creationId xmlns:a16="http://schemas.microsoft.com/office/drawing/2014/main" id="{3BFEE78C-9006-5A4D-AA99-1A0299B3F022}"/>
              </a:ext>
            </a:extLst>
          </p:cNvPr>
          <p:cNvSpPr>
            <a:spLocks noGrp="1"/>
          </p:cNvSpPr>
          <p:nvPr>
            <p:ph type="body" sz="quarter" idx="12"/>
          </p:nvPr>
        </p:nvSpPr>
        <p:spPr bwMode="auto">
          <a:xfrm>
            <a:off x="452985" y="1372708"/>
            <a:ext cx="8235173" cy="50157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latin typeface="Verdana" panose="020B0604030504040204" pitchFamily="34" charset="0"/>
                <a:ea typeface="ＭＳ Ｐゴシック" panose="020B0600070205080204" pitchFamily="34" charset="-128"/>
              </a:rPr>
              <a:t>What should we aim for?</a:t>
            </a:r>
          </a:p>
        </p:txBody>
      </p:sp>
      <p:pic>
        <p:nvPicPr>
          <p:cNvPr id="20483" name="Picture 4">
            <a:extLst>
              <a:ext uri="{FF2B5EF4-FFF2-40B4-BE49-F238E27FC236}">
                <a16:creationId xmlns:a16="http://schemas.microsoft.com/office/drawing/2014/main" id="{31DE7B3C-8ED3-D840-98F6-AA3CEFB2924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2985" y="1771392"/>
            <a:ext cx="5920236" cy="44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 name="TextBox 3">
            <a:extLst>
              <a:ext uri="{FF2B5EF4-FFF2-40B4-BE49-F238E27FC236}">
                <a16:creationId xmlns:a16="http://schemas.microsoft.com/office/drawing/2014/main" id="{814CB809-BD23-F24F-ACC9-5C7E15C10CB9}"/>
              </a:ext>
            </a:extLst>
          </p:cNvPr>
          <p:cNvSpPr txBox="1">
            <a:spLocks noChangeArrowheads="1"/>
          </p:cNvSpPr>
          <p:nvPr/>
        </p:nvSpPr>
        <p:spPr bwMode="auto">
          <a:xfrm>
            <a:off x="6350358" y="5942564"/>
            <a:ext cx="2337800"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1620"/>
              <a:t>IPBES 2016</a:t>
            </a:r>
          </a:p>
        </p:txBody>
      </p:sp>
    </p:spTree>
    <p:extLst>
      <p:ext uri="{BB962C8B-B14F-4D97-AF65-F5344CB8AC3E}">
        <p14:creationId xmlns:p14="http://schemas.microsoft.com/office/powerpoint/2010/main" val="21948673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E5367-831D-4144-85FC-56100EABDA46}"/>
              </a:ext>
            </a:extLst>
          </p:cNvPr>
          <p:cNvSpPr>
            <a:spLocks noGrp="1"/>
          </p:cNvSpPr>
          <p:nvPr>
            <p:ph type="title"/>
          </p:nvPr>
        </p:nvSpPr>
        <p:spPr>
          <a:xfrm>
            <a:off x="628650" y="365126"/>
            <a:ext cx="3779438" cy="1325563"/>
          </a:xfrm>
        </p:spPr>
        <p:txBody>
          <a:bodyPr/>
          <a:lstStyle/>
          <a:p>
            <a:r>
              <a:rPr lang="de-DE" dirty="0" err="1"/>
              <a:t>Put</a:t>
            </a:r>
            <a:r>
              <a:rPr lang="de-DE" dirty="0"/>
              <a:t> </a:t>
            </a:r>
            <a:r>
              <a:rPr lang="de-DE" dirty="0" err="1"/>
              <a:t>nature</a:t>
            </a:r>
            <a:r>
              <a:rPr lang="de-DE" dirty="0"/>
              <a:t> at </a:t>
            </a:r>
            <a:r>
              <a:rPr lang="de-DE" dirty="0" err="1"/>
              <a:t>the</a:t>
            </a:r>
            <a:r>
              <a:rPr lang="de-DE" dirty="0"/>
              <a:t> </a:t>
            </a:r>
            <a:r>
              <a:rPr lang="de-DE" dirty="0" err="1"/>
              <a:t>center</a:t>
            </a:r>
            <a:endParaRPr lang="de-DE" dirty="0"/>
          </a:p>
        </p:txBody>
      </p:sp>
      <p:pic>
        <p:nvPicPr>
          <p:cNvPr id="4" name="Picture 3">
            <a:extLst>
              <a:ext uri="{FF2B5EF4-FFF2-40B4-BE49-F238E27FC236}">
                <a16:creationId xmlns:a16="http://schemas.microsoft.com/office/drawing/2014/main" id="{0A82A953-37A6-DB41-AA9D-8BD2DF1462F6}"/>
              </a:ext>
            </a:extLst>
          </p:cNvPr>
          <p:cNvPicPr>
            <a:picLocks noChangeAspect="1"/>
          </p:cNvPicPr>
          <p:nvPr/>
        </p:nvPicPr>
        <p:blipFill rotWithShape="1">
          <a:blip r:embed="rId2"/>
          <a:srcRect l="44989" t="5155"/>
          <a:stretch/>
        </p:blipFill>
        <p:spPr>
          <a:xfrm>
            <a:off x="20061841" y="16578870"/>
            <a:ext cx="8188752" cy="6675449"/>
          </a:xfrm>
          <a:prstGeom prst="rect">
            <a:avLst/>
          </a:prstGeom>
        </p:spPr>
      </p:pic>
      <p:pic>
        <p:nvPicPr>
          <p:cNvPr id="5" name="Picture 4">
            <a:extLst>
              <a:ext uri="{FF2B5EF4-FFF2-40B4-BE49-F238E27FC236}">
                <a16:creationId xmlns:a16="http://schemas.microsoft.com/office/drawing/2014/main" id="{668146B8-7AD2-B74B-87F1-8B2046957183}"/>
              </a:ext>
            </a:extLst>
          </p:cNvPr>
          <p:cNvPicPr>
            <a:picLocks noChangeAspect="1"/>
          </p:cNvPicPr>
          <p:nvPr/>
        </p:nvPicPr>
        <p:blipFill rotWithShape="1">
          <a:blip r:embed="rId3">
            <a:extLst>
              <a:ext uri="{28A0092B-C50C-407E-A947-70E740481C1C}">
                <a14:useLocalDpi xmlns:a14="http://schemas.microsoft.com/office/drawing/2010/main" val="0"/>
              </a:ext>
            </a:extLst>
          </a:blip>
          <a:srcRect l="7817" t="8411"/>
          <a:stretch/>
        </p:blipFill>
        <p:spPr>
          <a:xfrm>
            <a:off x="1028709" y="16705308"/>
            <a:ext cx="4302098" cy="6728123"/>
          </a:xfrm>
          <a:prstGeom prst="rect">
            <a:avLst/>
          </a:prstGeom>
        </p:spPr>
      </p:pic>
      <p:pic>
        <p:nvPicPr>
          <p:cNvPr id="6" name="Picture 5">
            <a:extLst>
              <a:ext uri="{FF2B5EF4-FFF2-40B4-BE49-F238E27FC236}">
                <a16:creationId xmlns:a16="http://schemas.microsoft.com/office/drawing/2014/main" id="{A2C7AA88-16E1-B945-B40A-21E87F51ABCB}"/>
              </a:ext>
            </a:extLst>
          </p:cNvPr>
          <p:cNvPicPr>
            <a:picLocks noChangeAspect="1"/>
          </p:cNvPicPr>
          <p:nvPr/>
        </p:nvPicPr>
        <p:blipFill rotWithShape="1">
          <a:blip r:embed="rId2"/>
          <a:srcRect l="44989" t="5155"/>
          <a:stretch/>
        </p:blipFill>
        <p:spPr>
          <a:xfrm>
            <a:off x="20214241" y="16731270"/>
            <a:ext cx="8188752" cy="6675449"/>
          </a:xfrm>
          <a:prstGeom prst="rect">
            <a:avLst/>
          </a:prstGeom>
        </p:spPr>
      </p:pic>
      <p:pic>
        <p:nvPicPr>
          <p:cNvPr id="7" name="Picture 6">
            <a:extLst>
              <a:ext uri="{FF2B5EF4-FFF2-40B4-BE49-F238E27FC236}">
                <a16:creationId xmlns:a16="http://schemas.microsoft.com/office/drawing/2014/main" id="{A4C319A1-E78C-4248-ABF3-4F291E17FAFA}"/>
              </a:ext>
            </a:extLst>
          </p:cNvPr>
          <p:cNvPicPr>
            <a:picLocks noChangeAspect="1"/>
          </p:cNvPicPr>
          <p:nvPr/>
        </p:nvPicPr>
        <p:blipFill rotWithShape="1">
          <a:blip r:embed="rId3">
            <a:extLst>
              <a:ext uri="{28A0092B-C50C-407E-A947-70E740481C1C}">
                <a14:useLocalDpi xmlns:a14="http://schemas.microsoft.com/office/drawing/2010/main" val="0"/>
              </a:ext>
            </a:extLst>
          </a:blip>
          <a:srcRect l="7817" t="8411"/>
          <a:stretch/>
        </p:blipFill>
        <p:spPr>
          <a:xfrm>
            <a:off x="1181109" y="16857708"/>
            <a:ext cx="4302098" cy="6728123"/>
          </a:xfrm>
          <a:prstGeom prst="rect">
            <a:avLst/>
          </a:prstGeom>
        </p:spPr>
      </p:pic>
      <p:pic>
        <p:nvPicPr>
          <p:cNvPr id="8" name="Picture 7">
            <a:extLst>
              <a:ext uri="{FF2B5EF4-FFF2-40B4-BE49-F238E27FC236}">
                <a16:creationId xmlns:a16="http://schemas.microsoft.com/office/drawing/2014/main" id="{46F2D38A-B4D4-CB42-B173-79FD67325D5D}"/>
              </a:ext>
            </a:extLst>
          </p:cNvPr>
          <p:cNvPicPr>
            <a:picLocks noChangeAspect="1"/>
          </p:cNvPicPr>
          <p:nvPr/>
        </p:nvPicPr>
        <p:blipFill rotWithShape="1">
          <a:blip r:embed="rId2"/>
          <a:srcRect l="44989" t="5155"/>
          <a:stretch/>
        </p:blipFill>
        <p:spPr>
          <a:xfrm>
            <a:off x="20366641" y="16883670"/>
            <a:ext cx="8188752" cy="6675449"/>
          </a:xfrm>
          <a:prstGeom prst="rect">
            <a:avLst/>
          </a:prstGeom>
        </p:spPr>
      </p:pic>
      <p:pic>
        <p:nvPicPr>
          <p:cNvPr id="9" name="Picture 8">
            <a:extLst>
              <a:ext uri="{FF2B5EF4-FFF2-40B4-BE49-F238E27FC236}">
                <a16:creationId xmlns:a16="http://schemas.microsoft.com/office/drawing/2014/main" id="{43A02114-85B2-4948-963B-592B17AC0988}"/>
              </a:ext>
            </a:extLst>
          </p:cNvPr>
          <p:cNvPicPr>
            <a:picLocks noChangeAspect="1"/>
          </p:cNvPicPr>
          <p:nvPr/>
        </p:nvPicPr>
        <p:blipFill rotWithShape="1">
          <a:blip r:embed="rId3">
            <a:extLst>
              <a:ext uri="{28A0092B-C50C-407E-A947-70E740481C1C}">
                <a14:useLocalDpi xmlns:a14="http://schemas.microsoft.com/office/drawing/2010/main" val="0"/>
              </a:ext>
            </a:extLst>
          </a:blip>
          <a:srcRect l="7817" t="8411"/>
          <a:stretch/>
        </p:blipFill>
        <p:spPr>
          <a:xfrm>
            <a:off x="1333509" y="17010108"/>
            <a:ext cx="4302098" cy="6728123"/>
          </a:xfrm>
          <a:prstGeom prst="rect">
            <a:avLst/>
          </a:prstGeom>
        </p:spPr>
      </p:pic>
      <p:pic>
        <p:nvPicPr>
          <p:cNvPr id="10" name="Picture 9">
            <a:extLst>
              <a:ext uri="{FF2B5EF4-FFF2-40B4-BE49-F238E27FC236}">
                <a16:creationId xmlns:a16="http://schemas.microsoft.com/office/drawing/2014/main" id="{D10ECE3F-A22E-C743-ADA5-20A917FC7E89}"/>
              </a:ext>
            </a:extLst>
          </p:cNvPr>
          <p:cNvPicPr>
            <a:picLocks noChangeAspect="1"/>
          </p:cNvPicPr>
          <p:nvPr/>
        </p:nvPicPr>
        <p:blipFill rotWithShape="1">
          <a:blip r:embed="rId2"/>
          <a:srcRect l="44989" t="5155"/>
          <a:stretch/>
        </p:blipFill>
        <p:spPr>
          <a:xfrm>
            <a:off x="20144968" y="16578870"/>
            <a:ext cx="8188752" cy="6675449"/>
          </a:xfrm>
          <a:prstGeom prst="rect">
            <a:avLst/>
          </a:prstGeom>
        </p:spPr>
      </p:pic>
      <p:pic>
        <p:nvPicPr>
          <p:cNvPr id="11" name="Picture 10">
            <a:extLst>
              <a:ext uri="{FF2B5EF4-FFF2-40B4-BE49-F238E27FC236}">
                <a16:creationId xmlns:a16="http://schemas.microsoft.com/office/drawing/2014/main" id="{D877CECB-93C5-6549-BD6B-A818BA7A20A7}"/>
              </a:ext>
            </a:extLst>
          </p:cNvPr>
          <p:cNvPicPr>
            <a:picLocks noChangeAspect="1"/>
          </p:cNvPicPr>
          <p:nvPr/>
        </p:nvPicPr>
        <p:blipFill rotWithShape="1">
          <a:blip r:embed="rId2"/>
          <a:srcRect l="44989" t="5155"/>
          <a:stretch/>
        </p:blipFill>
        <p:spPr>
          <a:xfrm>
            <a:off x="20297368" y="16731270"/>
            <a:ext cx="8188752" cy="6675449"/>
          </a:xfrm>
          <a:prstGeom prst="rect">
            <a:avLst/>
          </a:prstGeom>
        </p:spPr>
      </p:pic>
      <p:pic>
        <p:nvPicPr>
          <p:cNvPr id="12" name="Picture 11">
            <a:extLst>
              <a:ext uri="{FF2B5EF4-FFF2-40B4-BE49-F238E27FC236}">
                <a16:creationId xmlns:a16="http://schemas.microsoft.com/office/drawing/2014/main" id="{7D1B8C97-1F28-4943-AD0F-17058BFCB1E0}"/>
              </a:ext>
            </a:extLst>
          </p:cNvPr>
          <p:cNvPicPr>
            <a:picLocks noChangeAspect="1"/>
          </p:cNvPicPr>
          <p:nvPr/>
        </p:nvPicPr>
        <p:blipFill rotWithShape="1">
          <a:blip r:embed="rId4">
            <a:extLst>
              <a:ext uri="{28A0092B-C50C-407E-A947-70E740481C1C}">
                <a14:useLocalDpi xmlns:a14="http://schemas.microsoft.com/office/drawing/2010/main" val="0"/>
              </a:ext>
            </a:extLst>
          </a:blip>
          <a:srcRect l="12919" t="13357" r="8365" b="37080"/>
          <a:stretch/>
        </p:blipFill>
        <p:spPr bwMode="auto">
          <a:xfrm>
            <a:off x="4408088" y="428811"/>
            <a:ext cx="4654727" cy="2197945"/>
          </a:xfrm>
          <a:prstGeom prst="rect">
            <a:avLst/>
          </a:prstGeom>
          <a:ln>
            <a:noFill/>
          </a:ln>
          <a:extLst>
            <a:ext uri="{53640926-AAD7-44D8-BBD7-CCE9431645EC}">
              <a14:shadowObscured xmlns:a14="http://schemas.microsoft.com/office/drawing/2010/main"/>
            </a:ext>
          </a:extLst>
        </p:spPr>
      </p:pic>
      <p:sp>
        <p:nvSpPr>
          <p:cNvPr id="13" name="Rectangle 12">
            <a:extLst>
              <a:ext uri="{FF2B5EF4-FFF2-40B4-BE49-F238E27FC236}">
                <a16:creationId xmlns:a16="http://schemas.microsoft.com/office/drawing/2014/main" id="{C86561BF-4425-2147-AB5A-02722F6BD95F}"/>
              </a:ext>
            </a:extLst>
          </p:cNvPr>
          <p:cNvSpPr/>
          <p:nvPr/>
        </p:nvSpPr>
        <p:spPr>
          <a:xfrm>
            <a:off x="7884465" y="2593610"/>
            <a:ext cx="2119745" cy="461665"/>
          </a:xfrm>
          <a:prstGeom prst="rect">
            <a:avLst/>
          </a:prstGeom>
        </p:spPr>
        <p:txBody>
          <a:bodyPr wrap="square">
            <a:spAutoFit/>
          </a:bodyPr>
          <a:lstStyle/>
          <a:p>
            <a:r>
              <a:rPr lang="en-US" sz="1200" b="1" dirty="0"/>
              <a:t>Rosa</a:t>
            </a:r>
            <a:r>
              <a:rPr lang="en-US" sz="1200" dirty="0"/>
              <a:t> et al. 2017</a:t>
            </a:r>
          </a:p>
          <a:p>
            <a:r>
              <a:rPr lang="en-US" sz="1200" dirty="0"/>
              <a:t>Nature Eco. </a:t>
            </a:r>
            <a:r>
              <a:rPr lang="en-US" sz="1200" dirty="0" err="1"/>
              <a:t>Evo</a:t>
            </a:r>
            <a:r>
              <a:rPr lang="en-US" sz="1200" dirty="0"/>
              <a:t>.</a:t>
            </a:r>
          </a:p>
        </p:txBody>
      </p:sp>
      <p:pic>
        <p:nvPicPr>
          <p:cNvPr id="14" name="Picture 8" descr="https://lh3.googleusercontent.com/y6RrLeG6UpA8k_kEuZ1mjBWVF6FBjz-aieSXGBUg2G_E6yfLtJVlObZJ3BE_7qG-BKHVq8MDHHrzvmzerPZSxdHcXRRDEM298qAUoV3Rfh_OFbzZ-njfYFtC30tTY1I8DP6r8WMM">
            <a:extLst>
              <a:ext uri="{FF2B5EF4-FFF2-40B4-BE49-F238E27FC236}">
                <a16:creationId xmlns:a16="http://schemas.microsoft.com/office/drawing/2014/main" id="{D713260E-0826-C449-8263-ED72E081F7AE}"/>
              </a:ext>
            </a:extLst>
          </p:cNvPr>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4572000" y="3096105"/>
            <a:ext cx="3556000" cy="33909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840823F3-08E3-004F-84F2-9255D7C88205}"/>
              </a:ext>
            </a:extLst>
          </p:cNvPr>
          <p:cNvSpPr/>
          <p:nvPr/>
        </p:nvSpPr>
        <p:spPr>
          <a:xfrm>
            <a:off x="7307430" y="6176360"/>
            <a:ext cx="2119745" cy="461665"/>
          </a:xfrm>
          <a:prstGeom prst="rect">
            <a:avLst/>
          </a:prstGeom>
        </p:spPr>
        <p:txBody>
          <a:bodyPr wrap="square">
            <a:spAutoFit/>
          </a:bodyPr>
          <a:lstStyle/>
          <a:p>
            <a:r>
              <a:rPr lang="en-US" sz="1200" dirty="0" err="1"/>
              <a:t>Lundqvist</a:t>
            </a:r>
            <a:r>
              <a:rPr lang="en-US" sz="1200" dirty="0"/>
              <a:t> et al. 2018</a:t>
            </a:r>
          </a:p>
          <a:p>
            <a:r>
              <a:rPr lang="en-US" sz="1200" dirty="0"/>
              <a:t>in prep.</a:t>
            </a:r>
          </a:p>
        </p:txBody>
      </p:sp>
      <p:sp>
        <p:nvSpPr>
          <p:cNvPr id="18" name="Content Placeholder 2">
            <a:extLst>
              <a:ext uri="{FF2B5EF4-FFF2-40B4-BE49-F238E27FC236}">
                <a16:creationId xmlns:a16="http://schemas.microsoft.com/office/drawing/2014/main" id="{DC54B200-2A4A-1F46-BB7C-03B8BEFBDA5D}"/>
              </a:ext>
            </a:extLst>
          </p:cNvPr>
          <p:cNvSpPr txBox="1">
            <a:spLocks/>
          </p:cNvSpPr>
          <p:nvPr/>
        </p:nvSpPr>
        <p:spPr>
          <a:xfrm>
            <a:off x="628650" y="1882439"/>
            <a:ext cx="3585131"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800" dirty="0"/>
              <a:t>Demand for biodiversity and ecosystem services scenarios</a:t>
            </a:r>
          </a:p>
          <a:p>
            <a:pPr>
              <a:lnSpc>
                <a:spcPct val="100000"/>
              </a:lnSpc>
              <a:spcBef>
                <a:spcPts val="0"/>
              </a:spcBef>
            </a:pPr>
            <a:endParaRPr lang="en-US" sz="1800" dirty="0"/>
          </a:p>
          <a:p>
            <a:pPr>
              <a:lnSpc>
                <a:spcPct val="100000"/>
              </a:lnSpc>
              <a:spcBef>
                <a:spcPts val="0"/>
              </a:spcBef>
            </a:pPr>
            <a:r>
              <a:rPr lang="en-US" sz="1800" dirty="0"/>
              <a:t>a) Collaboration with the climate change modelling community to inform ongoing Global Assessment (in SPM now)</a:t>
            </a:r>
          </a:p>
          <a:p>
            <a:pPr>
              <a:lnSpc>
                <a:spcPct val="100000"/>
              </a:lnSpc>
              <a:spcBef>
                <a:spcPts val="0"/>
              </a:spcBef>
            </a:pPr>
            <a:endParaRPr lang="en-US" sz="1800" dirty="0"/>
          </a:p>
          <a:p>
            <a:pPr>
              <a:lnSpc>
                <a:spcPct val="100000"/>
              </a:lnSpc>
              <a:spcBef>
                <a:spcPts val="0"/>
              </a:spcBef>
            </a:pPr>
            <a:r>
              <a:rPr lang="en-US" sz="1800" dirty="0"/>
              <a:t>b) Ambitious effort to delineate multi-scale ’nature futures’ in all IPBES regions</a:t>
            </a:r>
          </a:p>
          <a:p>
            <a:pPr>
              <a:lnSpc>
                <a:spcPct val="100000"/>
              </a:lnSpc>
              <a:spcBef>
                <a:spcPts val="0"/>
              </a:spcBef>
            </a:pPr>
            <a:endParaRPr lang="en-US" sz="1800" dirty="0"/>
          </a:p>
          <a:p>
            <a:pPr>
              <a:lnSpc>
                <a:spcPct val="100000"/>
              </a:lnSpc>
              <a:spcBef>
                <a:spcPts val="0"/>
              </a:spcBef>
            </a:pPr>
            <a:r>
              <a:rPr lang="en-US" sz="1800" dirty="0"/>
              <a:t>Activity part of the IPBES Scenarios and Models Expert Group</a:t>
            </a:r>
          </a:p>
        </p:txBody>
      </p:sp>
    </p:spTree>
    <p:extLst>
      <p:ext uri="{BB962C8B-B14F-4D97-AF65-F5344CB8AC3E}">
        <p14:creationId xmlns:p14="http://schemas.microsoft.com/office/powerpoint/2010/main" val="3146737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CCDAF-CAA2-1946-BAD6-A436C429C669}"/>
              </a:ext>
            </a:extLst>
          </p:cNvPr>
          <p:cNvSpPr>
            <a:spLocks noGrp="1"/>
          </p:cNvSpPr>
          <p:nvPr>
            <p:ph type="title"/>
          </p:nvPr>
        </p:nvSpPr>
        <p:spPr/>
        <p:txBody>
          <a:bodyPr/>
          <a:lstStyle/>
          <a:p>
            <a:r>
              <a:rPr lang="de-DE" dirty="0"/>
              <a:t>OK...</a:t>
            </a:r>
          </a:p>
        </p:txBody>
      </p:sp>
      <p:sp>
        <p:nvSpPr>
          <p:cNvPr id="3" name="Content Placeholder 2">
            <a:extLst>
              <a:ext uri="{FF2B5EF4-FFF2-40B4-BE49-F238E27FC236}">
                <a16:creationId xmlns:a16="http://schemas.microsoft.com/office/drawing/2014/main" id="{3D0B0600-A128-8B46-A59E-92A7F0396EA6}"/>
              </a:ext>
            </a:extLst>
          </p:cNvPr>
          <p:cNvSpPr>
            <a:spLocks noGrp="1"/>
          </p:cNvSpPr>
          <p:nvPr>
            <p:ph idx="1"/>
          </p:nvPr>
        </p:nvSpPr>
        <p:spPr/>
        <p:txBody>
          <a:bodyPr/>
          <a:lstStyle/>
          <a:p>
            <a:r>
              <a:rPr lang="de-DE" dirty="0"/>
              <a:t>But </a:t>
            </a:r>
            <a:r>
              <a:rPr lang="de-DE" dirty="0" err="1"/>
              <a:t>how</a:t>
            </a:r>
            <a:r>
              <a:rPr lang="de-DE" dirty="0"/>
              <a:t> do </a:t>
            </a:r>
            <a:r>
              <a:rPr lang="de-DE" dirty="0" err="1"/>
              <a:t>we</a:t>
            </a:r>
            <a:r>
              <a:rPr lang="de-DE" dirty="0"/>
              <a:t> </a:t>
            </a:r>
            <a:r>
              <a:rPr lang="de-DE" dirty="0" err="1"/>
              <a:t>actually</a:t>
            </a:r>
            <a:r>
              <a:rPr lang="de-DE" dirty="0"/>
              <a:t> </a:t>
            </a:r>
            <a:r>
              <a:rPr lang="de-DE" dirty="0" err="1"/>
              <a:t>create</a:t>
            </a:r>
            <a:r>
              <a:rPr lang="de-DE" dirty="0"/>
              <a:t> a </a:t>
            </a:r>
            <a:r>
              <a:rPr lang="de-DE" dirty="0" err="1"/>
              <a:t>scenario</a:t>
            </a:r>
            <a:r>
              <a:rPr lang="de-DE" dirty="0"/>
              <a:t>? </a:t>
            </a:r>
          </a:p>
          <a:p>
            <a:endParaRPr lang="de-DE" dirty="0"/>
          </a:p>
          <a:p>
            <a:r>
              <a:rPr lang="de-DE" dirty="0" err="1"/>
              <a:t>Or</a:t>
            </a:r>
            <a:r>
              <a:rPr lang="de-DE" dirty="0"/>
              <a:t> in </a:t>
            </a:r>
            <a:r>
              <a:rPr lang="de-DE" dirty="0" err="1"/>
              <a:t>other</a:t>
            </a:r>
            <a:r>
              <a:rPr lang="de-DE" dirty="0"/>
              <a:t> </a:t>
            </a:r>
            <a:r>
              <a:rPr lang="de-DE" dirty="0" err="1"/>
              <a:t>words</a:t>
            </a:r>
            <a:r>
              <a:rPr lang="de-DE" dirty="0"/>
              <a:t>:</a:t>
            </a:r>
          </a:p>
          <a:p>
            <a:endParaRPr lang="de-DE" dirty="0"/>
          </a:p>
          <a:p>
            <a:r>
              <a:rPr lang="de-DE" dirty="0" err="1"/>
              <a:t>How</a:t>
            </a:r>
            <a:r>
              <a:rPr lang="de-DE" dirty="0"/>
              <a:t> </a:t>
            </a:r>
            <a:r>
              <a:rPr lang="de-DE" dirty="0" err="1"/>
              <a:t>can</a:t>
            </a:r>
            <a:r>
              <a:rPr lang="de-DE" dirty="0"/>
              <a:t> </a:t>
            </a:r>
            <a:r>
              <a:rPr lang="de-DE" dirty="0" err="1"/>
              <a:t>we</a:t>
            </a:r>
            <a:r>
              <a:rPr lang="de-DE" dirty="0"/>
              <a:t> </a:t>
            </a:r>
            <a:r>
              <a:rPr lang="de-DE" dirty="0" err="1"/>
              <a:t>estimate</a:t>
            </a:r>
            <a:r>
              <a:rPr lang="de-DE" dirty="0"/>
              <a:t> </a:t>
            </a:r>
            <a:r>
              <a:rPr lang="de-DE" dirty="0" err="1"/>
              <a:t>future</a:t>
            </a:r>
            <a:r>
              <a:rPr lang="de-DE" dirty="0"/>
              <a:t> </a:t>
            </a:r>
            <a:r>
              <a:rPr lang="de-DE" dirty="0" err="1"/>
              <a:t>changes</a:t>
            </a:r>
            <a:r>
              <a:rPr lang="de-DE" dirty="0"/>
              <a:t> in </a:t>
            </a:r>
            <a:r>
              <a:rPr lang="de-DE" dirty="0" err="1"/>
              <a:t>biodiversity</a:t>
            </a:r>
            <a:r>
              <a:rPr lang="de-DE" dirty="0"/>
              <a:t> </a:t>
            </a:r>
            <a:r>
              <a:rPr lang="de-DE" dirty="0" err="1"/>
              <a:t>and</a:t>
            </a:r>
            <a:r>
              <a:rPr lang="de-DE" dirty="0"/>
              <a:t>/</a:t>
            </a:r>
            <a:r>
              <a:rPr lang="de-DE" dirty="0" err="1"/>
              <a:t>or</a:t>
            </a:r>
            <a:r>
              <a:rPr lang="de-DE" dirty="0"/>
              <a:t> </a:t>
            </a:r>
            <a:r>
              <a:rPr lang="de-DE" dirty="0" err="1"/>
              <a:t>ecosystem</a:t>
            </a:r>
            <a:r>
              <a:rPr lang="de-DE" dirty="0"/>
              <a:t> </a:t>
            </a:r>
            <a:r>
              <a:rPr lang="de-DE" dirty="0" err="1"/>
              <a:t>services</a:t>
            </a:r>
            <a:r>
              <a:rPr lang="de-DE" dirty="0"/>
              <a:t>?</a:t>
            </a:r>
          </a:p>
        </p:txBody>
      </p:sp>
    </p:spTree>
    <p:extLst>
      <p:ext uri="{BB962C8B-B14F-4D97-AF65-F5344CB8AC3E}">
        <p14:creationId xmlns:p14="http://schemas.microsoft.com/office/powerpoint/2010/main" val="1552780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E7C819-2DA5-4C4A-9056-77D53CBD32E6}"/>
              </a:ext>
            </a:extLst>
          </p:cNvPr>
          <p:cNvPicPr>
            <a:picLocks noChangeAspect="1"/>
          </p:cNvPicPr>
          <p:nvPr/>
        </p:nvPicPr>
        <p:blipFill>
          <a:blip r:embed="rId2"/>
          <a:stretch>
            <a:fillRect/>
          </a:stretch>
        </p:blipFill>
        <p:spPr>
          <a:xfrm>
            <a:off x="380144" y="383058"/>
            <a:ext cx="8424809" cy="6098805"/>
          </a:xfrm>
          <a:prstGeom prst="rect">
            <a:avLst/>
          </a:prstGeom>
        </p:spPr>
      </p:pic>
      <p:sp>
        <p:nvSpPr>
          <p:cNvPr id="2" name="TextBox 1">
            <a:extLst>
              <a:ext uri="{FF2B5EF4-FFF2-40B4-BE49-F238E27FC236}">
                <a16:creationId xmlns:a16="http://schemas.microsoft.com/office/drawing/2014/main" id="{471DF3F0-2061-034F-A0E3-659A2AB85E75}"/>
              </a:ext>
            </a:extLst>
          </p:cNvPr>
          <p:cNvSpPr txBox="1"/>
          <p:nvPr/>
        </p:nvSpPr>
        <p:spPr>
          <a:xfrm>
            <a:off x="7064679" y="588724"/>
            <a:ext cx="1628384" cy="369332"/>
          </a:xfrm>
          <a:prstGeom prst="rect">
            <a:avLst/>
          </a:prstGeom>
          <a:noFill/>
        </p:spPr>
        <p:txBody>
          <a:bodyPr wrap="square" rtlCol="0">
            <a:spAutoFit/>
          </a:bodyPr>
          <a:lstStyle/>
          <a:p>
            <a:r>
              <a:rPr lang="de-DE" dirty="0" err="1"/>
              <a:t>Depends</a:t>
            </a:r>
            <a:r>
              <a:rPr lang="de-DE" dirty="0"/>
              <a:t>...</a:t>
            </a:r>
          </a:p>
        </p:txBody>
      </p:sp>
    </p:spTree>
    <p:extLst>
      <p:ext uri="{BB962C8B-B14F-4D97-AF65-F5344CB8AC3E}">
        <p14:creationId xmlns:p14="http://schemas.microsoft.com/office/powerpoint/2010/main" val="2648685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37585-8BCC-EB42-B645-70F206D621A8}"/>
              </a:ext>
            </a:extLst>
          </p:cNvPr>
          <p:cNvSpPr>
            <a:spLocks noGrp="1"/>
          </p:cNvSpPr>
          <p:nvPr>
            <p:ph type="title"/>
          </p:nvPr>
        </p:nvSpPr>
        <p:spPr>
          <a:xfrm>
            <a:off x="628650" y="365127"/>
            <a:ext cx="7886700" cy="519452"/>
          </a:xfrm>
        </p:spPr>
        <p:txBody>
          <a:bodyPr>
            <a:normAutofit fontScale="90000"/>
          </a:bodyPr>
          <a:lstStyle/>
          <a:p>
            <a:r>
              <a:rPr lang="de-DE" dirty="0"/>
              <a:t>The </a:t>
            </a:r>
            <a:r>
              <a:rPr lang="de-DE" dirty="0" err="1"/>
              <a:t>issue</a:t>
            </a:r>
            <a:r>
              <a:rPr lang="de-DE" dirty="0"/>
              <a:t> </a:t>
            </a:r>
            <a:r>
              <a:rPr lang="de-DE" dirty="0" err="1"/>
              <a:t>of</a:t>
            </a:r>
            <a:r>
              <a:rPr lang="de-DE" dirty="0"/>
              <a:t> </a:t>
            </a:r>
            <a:r>
              <a:rPr lang="de-DE" dirty="0" err="1"/>
              <a:t>scale</a:t>
            </a:r>
            <a:r>
              <a:rPr lang="de-DE" dirty="0"/>
              <a:t>!</a:t>
            </a:r>
          </a:p>
        </p:txBody>
      </p:sp>
      <p:pic>
        <p:nvPicPr>
          <p:cNvPr id="7" name="Picture 6">
            <a:extLst>
              <a:ext uri="{FF2B5EF4-FFF2-40B4-BE49-F238E27FC236}">
                <a16:creationId xmlns:a16="http://schemas.microsoft.com/office/drawing/2014/main" id="{9343A007-0CD0-F94D-B556-5B1760E23CC0}"/>
              </a:ext>
            </a:extLst>
          </p:cNvPr>
          <p:cNvPicPr>
            <a:picLocks noChangeAspect="1"/>
          </p:cNvPicPr>
          <p:nvPr/>
        </p:nvPicPr>
        <p:blipFill>
          <a:blip r:embed="rId2"/>
          <a:stretch>
            <a:fillRect/>
          </a:stretch>
        </p:blipFill>
        <p:spPr>
          <a:xfrm>
            <a:off x="1846161" y="956242"/>
            <a:ext cx="5451677" cy="5772363"/>
          </a:xfrm>
          <a:prstGeom prst="rect">
            <a:avLst/>
          </a:prstGeom>
        </p:spPr>
      </p:pic>
      <p:pic>
        <p:nvPicPr>
          <p:cNvPr id="5" name="Picture 4">
            <a:extLst>
              <a:ext uri="{FF2B5EF4-FFF2-40B4-BE49-F238E27FC236}">
                <a16:creationId xmlns:a16="http://schemas.microsoft.com/office/drawing/2014/main" id="{7FFB6C70-5583-0048-B3BA-F3C7E3257DE4}"/>
              </a:ext>
            </a:extLst>
          </p:cNvPr>
          <p:cNvPicPr>
            <a:picLocks noChangeAspect="1"/>
          </p:cNvPicPr>
          <p:nvPr/>
        </p:nvPicPr>
        <p:blipFill>
          <a:blip r:embed="rId3"/>
          <a:stretch>
            <a:fillRect/>
          </a:stretch>
        </p:blipFill>
        <p:spPr>
          <a:xfrm>
            <a:off x="1500055" y="1121559"/>
            <a:ext cx="6143887" cy="5441728"/>
          </a:xfrm>
          <a:prstGeom prst="rect">
            <a:avLst/>
          </a:prstGeom>
        </p:spPr>
      </p:pic>
    </p:spTree>
    <p:extLst>
      <p:ext uri="{BB962C8B-B14F-4D97-AF65-F5344CB8AC3E}">
        <p14:creationId xmlns:p14="http://schemas.microsoft.com/office/powerpoint/2010/main" val="1200036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C725F-406B-4744-958D-477EB7299DB3}"/>
              </a:ext>
            </a:extLst>
          </p:cNvPr>
          <p:cNvSpPr>
            <a:spLocks noGrp="1"/>
          </p:cNvSpPr>
          <p:nvPr>
            <p:ph type="title"/>
          </p:nvPr>
        </p:nvSpPr>
        <p:spPr/>
        <p:txBody>
          <a:bodyPr/>
          <a:lstStyle/>
          <a:p>
            <a:r>
              <a:rPr lang="de-DE" dirty="0" err="1"/>
              <a:t>How</a:t>
            </a:r>
            <a:r>
              <a:rPr lang="de-DE" dirty="0"/>
              <a:t> </a:t>
            </a:r>
            <a:r>
              <a:rPr lang="de-DE" dirty="0" err="1"/>
              <a:t>to</a:t>
            </a:r>
            <a:r>
              <a:rPr lang="de-DE" dirty="0"/>
              <a:t> </a:t>
            </a:r>
            <a:r>
              <a:rPr lang="de-DE" dirty="0" err="1"/>
              <a:t>create</a:t>
            </a:r>
            <a:r>
              <a:rPr lang="de-DE" dirty="0"/>
              <a:t> a </a:t>
            </a:r>
            <a:r>
              <a:rPr lang="de-DE" dirty="0" err="1"/>
              <a:t>scenario</a:t>
            </a:r>
            <a:r>
              <a:rPr lang="de-DE" dirty="0"/>
              <a:t>?</a:t>
            </a:r>
          </a:p>
        </p:txBody>
      </p:sp>
      <p:sp>
        <p:nvSpPr>
          <p:cNvPr id="3" name="Content Placeholder 2">
            <a:extLst>
              <a:ext uri="{FF2B5EF4-FFF2-40B4-BE49-F238E27FC236}">
                <a16:creationId xmlns:a16="http://schemas.microsoft.com/office/drawing/2014/main" id="{975DF366-3A43-874C-9B67-422E88BC590D}"/>
              </a:ext>
            </a:extLst>
          </p:cNvPr>
          <p:cNvSpPr>
            <a:spLocks noGrp="1"/>
          </p:cNvSpPr>
          <p:nvPr>
            <p:ph idx="1"/>
          </p:nvPr>
        </p:nvSpPr>
        <p:spPr>
          <a:xfrm>
            <a:off x="4788490" y="1825625"/>
            <a:ext cx="3726860" cy="4351338"/>
          </a:xfrm>
        </p:spPr>
        <p:txBody>
          <a:bodyPr/>
          <a:lstStyle/>
          <a:p>
            <a:pPr marL="257204" indent="-257204">
              <a:lnSpc>
                <a:spcPct val="150000"/>
              </a:lnSpc>
              <a:spcBef>
                <a:spcPct val="0"/>
              </a:spcBef>
              <a:buFont typeface="Wingdings" pitchFamily="2" charset="2"/>
              <a:buChar char="ü"/>
            </a:pPr>
            <a:r>
              <a:rPr lang="en-US" altLang="en-US" sz="1800" dirty="0">
                <a:latin typeface="Verdana" panose="020B0604030504040204" pitchFamily="34" charset="0"/>
                <a:ea typeface="ＭＳ Ｐゴシック" panose="020B0600070205080204" pitchFamily="34" charset="-128"/>
              </a:rPr>
              <a:t>Pathways of development</a:t>
            </a:r>
          </a:p>
          <a:p>
            <a:pPr marL="901642" lvl="2" indent="-257204">
              <a:lnSpc>
                <a:spcPct val="150000"/>
              </a:lnSpc>
              <a:spcBef>
                <a:spcPct val="0"/>
              </a:spcBef>
              <a:buFont typeface="Wingdings" pitchFamily="2" charset="2"/>
              <a:buChar char="v"/>
            </a:pPr>
            <a:r>
              <a:rPr lang="en-US" altLang="en-US" sz="1440" dirty="0">
                <a:latin typeface="Verdana" panose="020B0604030504040204" pitchFamily="34" charset="0"/>
                <a:ea typeface="ＭＳ Ｐゴシック" panose="020B0600070205080204" pitchFamily="34" charset="-128"/>
              </a:rPr>
              <a:t>Population growth</a:t>
            </a:r>
          </a:p>
          <a:p>
            <a:pPr marL="901642" lvl="2" indent="-257204">
              <a:lnSpc>
                <a:spcPct val="150000"/>
              </a:lnSpc>
              <a:spcBef>
                <a:spcPct val="0"/>
              </a:spcBef>
              <a:buFont typeface="Wingdings" pitchFamily="2" charset="2"/>
              <a:buChar char="v"/>
            </a:pPr>
            <a:r>
              <a:rPr lang="en-US" altLang="en-US" sz="1440" dirty="0">
                <a:latin typeface="Verdana" panose="020B0604030504040204" pitchFamily="34" charset="0"/>
                <a:ea typeface="ＭＳ Ｐゴシック" panose="020B0600070205080204" pitchFamily="34" charset="-128"/>
              </a:rPr>
              <a:t>Fossil fuel usage</a:t>
            </a:r>
          </a:p>
          <a:p>
            <a:pPr marL="901642" lvl="2" indent="-257204">
              <a:lnSpc>
                <a:spcPct val="150000"/>
              </a:lnSpc>
              <a:spcBef>
                <a:spcPct val="0"/>
              </a:spcBef>
              <a:buFont typeface="Wingdings" pitchFamily="2" charset="2"/>
              <a:buChar char="v"/>
            </a:pPr>
            <a:endParaRPr lang="en-US" altLang="en-US" sz="1440" dirty="0">
              <a:latin typeface="Verdana" panose="020B0604030504040204" pitchFamily="34" charset="0"/>
              <a:ea typeface="ＭＳ Ｐゴシック" panose="020B0600070205080204" pitchFamily="34" charset="-128"/>
            </a:endParaRPr>
          </a:p>
          <a:p>
            <a:pPr marL="257204" indent="-257204">
              <a:lnSpc>
                <a:spcPct val="150000"/>
              </a:lnSpc>
              <a:spcBef>
                <a:spcPct val="0"/>
              </a:spcBef>
              <a:buFont typeface="Wingdings" pitchFamily="2" charset="2"/>
              <a:buChar char="ü"/>
            </a:pPr>
            <a:r>
              <a:rPr lang="en-US" altLang="en-US" sz="1800" dirty="0">
                <a:latin typeface="Verdana" panose="020B0604030504040204" pitchFamily="34" charset="0"/>
                <a:ea typeface="ＭＳ Ｐゴシック" panose="020B0600070205080204" pitchFamily="34" charset="-128"/>
              </a:rPr>
              <a:t>Projection of direct drivers</a:t>
            </a:r>
          </a:p>
          <a:p>
            <a:pPr marL="901642" lvl="2" indent="-257204">
              <a:lnSpc>
                <a:spcPct val="150000"/>
              </a:lnSpc>
              <a:spcBef>
                <a:spcPct val="0"/>
              </a:spcBef>
              <a:buFont typeface="Wingdings" pitchFamily="2" charset="2"/>
              <a:buChar char="v"/>
            </a:pPr>
            <a:r>
              <a:rPr lang="en-US" altLang="en-US" sz="1440" dirty="0">
                <a:latin typeface="Verdana" panose="020B0604030504040204" pitchFamily="34" charset="0"/>
                <a:ea typeface="ＭＳ Ｐゴシック" panose="020B0600070205080204" pitchFamily="34" charset="-128"/>
              </a:rPr>
              <a:t>Land use change</a:t>
            </a:r>
          </a:p>
          <a:p>
            <a:pPr marL="901642" lvl="2" indent="-257204">
              <a:lnSpc>
                <a:spcPct val="150000"/>
              </a:lnSpc>
              <a:spcBef>
                <a:spcPct val="0"/>
              </a:spcBef>
              <a:buFont typeface="Wingdings" pitchFamily="2" charset="2"/>
              <a:buChar char="v"/>
            </a:pPr>
            <a:r>
              <a:rPr lang="en-US" altLang="en-US" sz="1440" dirty="0">
                <a:latin typeface="Verdana" panose="020B0604030504040204" pitchFamily="34" charset="0"/>
                <a:ea typeface="ＭＳ Ｐゴシック" panose="020B0600070205080204" pitchFamily="34" charset="-128"/>
              </a:rPr>
              <a:t>Climate change</a:t>
            </a:r>
          </a:p>
          <a:p>
            <a:pPr marL="901642" lvl="2" indent="-257204">
              <a:lnSpc>
                <a:spcPct val="150000"/>
              </a:lnSpc>
              <a:spcBef>
                <a:spcPct val="0"/>
              </a:spcBef>
              <a:buFont typeface="Wingdings" pitchFamily="2" charset="2"/>
              <a:buChar char="v"/>
            </a:pPr>
            <a:endParaRPr lang="en-US" altLang="en-US" sz="1440" dirty="0">
              <a:latin typeface="Verdana" panose="020B0604030504040204" pitchFamily="34" charset="0"/>
              <a:ea typeface="ＭＳ Ｐゴシック" panose="020B0600070205080204" pitchFamily="34" charset="-128"/>
            </a:endParaRPr>
          </a:p>
          <a:p>
            <a:pPr marL="257204" indent="-257204">
              <a:lnSpc>
                <a:spcPct val="150000"/>
              </a:lnSpc>
              <a:spcBef>
                <a:spcPct val="0"/>
              </a:spcBef>
              <a:buFont typeface="Wingdings" pitchFamily="2" charset="2"/>
              <a:buChar char="ü"/>
            </a:pPr>
            <a:r>
              <a:rPr lang="en-US" altLang="en-US" sz="1800" dirty="0">
                <a:latin typeface="Verdana" panose="020B0604030504040204" pitchFamily="34" charset="0"/>
                <a:ea typeface="ＭＳ Ｐゴシック" panose="020B0600070205080204" pitchFamily="34" charset="-128"/>
              </a:rPr>
              <a:t>Impact on biodiversity &amp; ES</a:t>
            </a:r>
          </a:p>
          <a:p>
            <a:pPr marL="901642" lvl="2" indent="-257204">
              <a:lnSpc>
                <a:spcPct val="150000"/>
              </a:lnSpc>
              <a:spcBef>
                <a:spcPct val="0"/>
              </a:spcBef>
              <a:buFont typeface="Wingdings" pitchFamily="2" charset="2"/>
              <a:buChar char="v"/>
            </a:pPr>
            <a:r>
              <a:rPr lang="en-US" altLang="en-US" sz="1440" dirty="0">
                <a:latin typeface="Verdana" panose="020B0604030504040204" pitchFamily="34" charset="0"/>
                <a:ea typeface="ＭＳ Ｐゴシック" panose="020B0600070205080204" pitchFamily="34" charset="-128"/>
              </a:rPr>
              <a:t>End point of analysis</a:t>
            </a:r>
          </a:p>
          <a:p>
            <a:pPr marL="901642" lvl="2" indent="-257204">
              <a:lnSpc>
                <a:spcPct val="150000"/>
              </a:lnSpc>
              <a:spcBef>
                <a:spcPct val="0"/>
              </a:spcBef>
              <a:buFont typeface="Wingdings" pitchFamily="2" charset="2"/>
              <a:buChar char="v"/>
            </a:pPr>
            <a:r>
              <a:rPr lang="en-US" altLang="en-US" sz="1440" dirty="0">
                <a:latin typeface="Verdana" panose="020B0604030504040204" pitchFamily="34" charset="0"/>
                <a:ea typeface="ＭＳ Ｐゴシック" panose="020B0600070205080204" pitchFamily="34" charset="-128"/>
              </a:rPr>
              <a:t>No feedback interaction</a:t>
            </a:r>
          </a:p>
          <a:p>
            <a:endParaRPr lang="de-DE" dirty="0"/>
          </a:p>
        </p:txBody>
      </p:sp>
      <p:pic>
        <p:nvPicPr>
          <p:cNvPr id="4" name="Picture 2">
            <a:extLst>
              <a:ext uri="{FF2B5EF4-FFF2-40B4-BE49-F238E27FC236}">
                <a16:creationId xmlns:a16="http://schemas.microsoft.com/office/drawing/2014/main" id="{85733CA8-A142-2848-8B41-52BC618AB28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5829" y="1858559"/>
            <a:ext cx="4382661" cy="4362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a:extLst>
              <a:ext uri="{FF2B5EF4-FFF2-40B4-BE49-F238E27FC236}">
                <a16:creationId xmlns:a16="http://schemas.microsoft.com/office/drawing/2014/main" id="{2B9927B2-BE22-DC47-8850-1D9A8414C87A}"/>
              </a:ext>
            </a:extLst>
          </p:cNvPr>
          <p:cNvSpPr/>
          <p:nvPr/>
        </p:nvSpPr>
        <p:spPr>
          <a:xfrm>
            <a:off x="628650" y="1690689"/>
            <a:ext cx="3503512" cy="121455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Oval 5">
            <a:extLst>
              <a:ext uri="{FF2B5EF4-FFF2-40B4-BE49-F238E27FC236}">
                <a16:creationId xmlns:a16="http://schemas.microsoft.com/office/drawing/2014/main" id="{F6A197B4-AEA8-774C-86B8-E547687A8C0E}"/>
              </a:ext>
            </a:extLst>
          </p:cNvPr>
          <p:cNvSpPr/>
          <p:nvPr/>
        </p:nvSpPr>
        <p:spPr>
          <a:xfrm>
            <a:off x="665300" y="2826937"/>
            <a:ext cx="3503512" cy="121455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Oval 6">
            <a:extLst>
              <a:ext uri="{FF2B5EF4-FFF2-40B4-BE49-F238E27FC236}">
                <a16:creationId xmlns:a16="http://schemas.microsoft.com/office/drawing/2014/main" id="{4C1F5B83-180D-F54E-9537-1428D985F630}"/>
              </a:ext>
            </a:extLst>
          </p:cNvPr>
          <p:cNvSpPr/>
          <p:nvPr/>
        </p:nvSpPr>
        <p:spPr>
          <a:xfrm>
            <a:off x="405829" y="4039887"/>
            <a:ext cx="2415257" cy="243620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Oval 7">
            <a:extLst>
              <a:ext uri="{FF2B5EF4-FFF2-40B4-BE49-F238E27FC236}">
                <a16:creationId xmlns:a16="http://schemas.microsoft.com/office/drawing/2014/main" id="{563D2DCF-23AF-E441-BB13-5DD30404E944}"/>
              </a:ext>
            </a:extLst>
          </p:cNvPr>
          <p:cNvSpPr/>
          <p:nvPr/>
        </p:nvSpPr>
        <p:spPr>
          <a:xfrm>
            <a:off x="2745844" y="4030242"/>
            <a:ext cx="2415257" cy="243620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076330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6E74B-F895-D949-996C-D10EACD6ABF1}"/>
              </a:ext>
            </a:extLst>
          </p:cNvPr>
          <p:cNvSpPr>
            <a:spLocks noGrp="1"/>
          </p:cNvSpPr>
          <p:nvPr>
            <p:ph type="title"/>
          </p:nvPr>
        </p:nvSpPr>
        <p:spPr/>
        <p:txBody>
          <a:bodyPr/>
          <a:lstStyle/>
          <a:p>
            <a:r>
              <a:rPr lang="de-DE" dirty="0"/>
              <a:t>Narrative </a:t>
            </a:r>
            <a:r>
              <a:rPr lang="de-DE" dirty="0" err="1"/>
              <a:t>development</a:t>
            </a:r>
            <a:endParaRPr lang="de-DE" dirty="0"/>
          </a:p>
        </p:txBody>
      </p:sp>
      <p:sp>
        <p:nvSpPr>
          <p:cNvPr id="3" name="Content Placeholder 2">
            <a:extLst>
              <a:ext uri="{FF2B5EF4-FFF2-40B4-BE49-F238E27FC236}">
                <a16:creationId xmlns:a16="http://schemas.microsoft.com/office/drawing/2014/main" id="{2FCC2BEC-F47D-1F40-A4C1-F6EE36A66F12}"/>
              </a:ext>
            </a:extLst>
          </p:cNvPr>
          <p:cNvSpPr>
            <a:spLocks noGrp="1"/>
          </p:cNvSpPr>
          <p:nvPr>
            <p:ph idx="1"/>
          </p:nvPr>
        </p:nvSpPr>
        <p:spPr>
          <a:xfrm>
            <a:off x="628650" y="1825625"/>
            <a:ext cx="3758155" cy="4888326"/>
          </a:xfrm>
        </p:spPr>
        <p:txBody>
          <a:bodyPr>
            <a:normAutofit fontScale="77500" lnSpcReduction="20000"/>
          </a:bodyPr>
          <a:lstStyle/>
          <a:p>
            <a:endParaRPr lang="de-DE" dirty="0"/>
          </a:p>
          <a:p>
            <a:r>
              <a:rPr lang="de-DE" dirty="0"/>
              <a:t>The </a:t>
            </a:r>
            <a:r>
              <a:rPr lang="de-DE" dirty="0" err="1"/>
              <a:t>Shared</a:t>
            </a:r>
            <a:r>
              <a:rPr lang="de-DE" dirty="0"/>
              <a:t> </a:t>
            </a:r>
            <a:r>
              <a:rPr lang="de-DE" dirty="0" err="1"/>
              <a:t>Socio-economic</a:t>
            </a:r>
            <a:r>
              <a:rPr lang="de-DE" dirty="0"/>
              <a:t> </a:t>
            </a:r>
            <a:r>
              <a:rPr lang="de-DE" dirty="0" err="1"/>
              <a:t>Pathways</a:t>
            </a:r>
            <a:r>
              <a:rPr lang="de-DE" dirty="0"/>
              <a:t> (global)</a:t>
            </a:r>
          </a:p>
          <a:p>
            <a:endParaRPr lang="de-DE" dirty="0"/>
          </a:p>
          <a:p>
            <a:r>
              <a:rPr lang="de-DE" dirty="0"/>
              <a:t>Regional narratives </a:t>
            </a:r>
          </a:p>
          <a:p>
            <a:endParaRPr lang="de-DE" dirty="0"/>
          </a:p>
          <a:p>
            <a:r>
              <a:rPr lang="de-DE" dirty="0" err="1"/>
              <a:t>Participatory</a:t>
            </a:r>
            <a:r>
              <a:rPr lang="de-DE" dirty="0"/>
              <a:t> </a:t>
            </a:r>
            <a:r>
              <a:rPr lang="de-DE" dirty="0" err="1"/>
              <a:t>scenario</a:t>
            </a:r>
            <a:r>
              <a:rPr lang="de-DE" dirty="0"/>
              <a:t> </a:t>
            </a:r>
            <a:r>
              <a:rPr lang="de-DE" dirty="0" err="1"/>
              <a:t>workshops</a:t>
            </a:r>
            <a:r>
              <a:rPr lang="de-DE" dirty="0"/>
              <a:t> </a:t>
            </a:r>
            <a:r>
              <a:rPr lang="de-DE" dirty="0" err="1"/>
              <a:t>are</a:t>
            </a:r>
            <a:r>
              <a:rPr lang="de-DE" dirty="0"/>
              <a:t> </a:t>
            </a:r>
            <a:r>
              <a:rPr lang="de-DE" dirty="0" err="1"/>
              <a:t>useful</a:t>
            </a:r>
            <a:r>
              <a:rPr lang="de-DE" dirty="0"/>
              <a:t> </a:t>
            </a:r>
            <a:r>
              <a:rPr lang="de-DE" dirty="0" err="1"/>
              <a:t>for</a:t>
            </a:r>
            <a:r>
              <a:rPr lang="de-DE" dirty="0"/>
              <a:t> </a:t>
            </a:r>
            <a:r>
              <a:rPr lang="de-DE" dirty="0" err="1"/>
              <a:t>producing</a:t>
            </a:r>
            <a:r>
              <a:rPr lang="de-DE" dirty="0"/>
              <a:t> site-</a:t>
            </a:r>
            <a:r>
              <a:rPr lang="de-DE" dirty="0" err="1"/>
              <a:t>specific</a:t>
            </a:r>
            <a:r>
              <a:rPr lang="de-DE" dirty="0"/>
              <a:t> narratives </a:t>
            </a:r>
            <a:r>
              <a:rPr lang="de-DE" dirty="0" err="1"/>
              <a:t>that</a:t>
            </a:r>
            <a:r>
              <a:rPr lang="de-DE" dirty="0"/>
              <a:t> </a:t>
            </a:r>
            <a:r>
              <a:rPr lang="de-DE" dirty="0" err="1"/>
              <a:t>articulate</a:t>
            </a:r>
            <a:r>
              <a:rPr lang="de-DE" dirty="0"/>
              <a:t> </a:t>
            </a:r>
            <a:r>
              <a:rPr lang="de-DE" dirty="0" err="1"/>
              <a:t>how</a:t>
            </a:r>
            <a:r>
              <a:rPr lang="de-DE" dirty="0"/>
              <a:t> potential </a:t>
            </a:r>
            <a:r>
              <a:rPr lang="de-DE" dirty="0" err="1"/>
              <a:t>future</a:t>
            </a:r>
            <a:r>
              <a:rPr lang="de-DE" dirty="0"/>
              <a:t> global </a:t>
            </a:r>
            <a:r>
              <a:rPr lang="de-DE" dirty="0" err="1"/>
              <a:t>change</a:t>
            </a:r>
            <a:r>
              <a:rPr lang="de-DE" dirty="0"/>
              <a:t> </a:t>
            </a:r>
            <a:r>
              <a:rPr lang="de-DE" dirty="0" err="1"/>
              <a:t>is</a:t>
            </a:r>
            <a:r>
              <a:rPr lang="de-DE" dirty="0"/>
              <a:t> </a:t>
            </a:r>
            <a:r>
              <a:rPr lang="de-DE" dirty="0" err="1"/>
              <a:t>perceived</a:t>
            </a:r>
            <a:r>
              <a:rPr lang="de-DE" dirty="0"/>
              <a:t> </a:t>
            </a:r>
            <a:r>
              <a:rPr lang="de-DE" dirty="0" err="1"/>
              <a:t>by</a:t>
            </a:r>
            <a:r>
              <a:rPr lang="de-DE" dirty="0"/>
              <a:t> </a:t>
            </a:r>
            <a:r>
              <a:rPr lang="de-DE" dirty="0" err="1"/>
              <a:t>local</a:t>
            </a:r>
            <a:r>
              <a:rPr lang="de-DE" dirty="0"/>
              <a:t> </a:t>
            </a:r>
            <a:r>
              <a:rPr lang="de-DE" dirty="0" err="1"/>
              <a:t>and</a:t>
            </a:r>
            <a:r>
              <a:rPr lang="de-DE" dirty="0"/>
              <a:t> regional </a:t>
            </a:r>
            <a:r>
              <a:rPr lang="de-DE" dirty="0" err="1"/>
              <a:t>stakeholders</a:t>
            </a:r>
            <a:r>
              <a:rPr lang="de-DE" dirty="0"/>
              <a:t> </a:t>
            </a:r>
            <a:r>
              <a:rPr lang="de-DE" dirty="0" err="1"/>
              <a:t>and</a:t>
            </a:r>
            <a:r>
              <a:rPr lang="de-DE" dirty="0"/>
              <a:t> form </a:t>
            </a:r>
            <a:r>
              <a:rPr lang="de-DE" dirty="0" err="1"/>
              <a:t>the</a:t>
            </a:r>
            <a:r>
              <a:rPr lang="de-DE" dirty="0"/>
              <a:t> </a:t>
            </a:r>
            <a:r>
              <a:rPr lang="de-DE" dirty="0" err="1"/>
              <a:t>basis</a:t>
            </a:r>
            <a:r>
              <a:rPr lang="de-DE" dirty="0"/>
              <a:t> </a:t>
            </a:r>
            <a:r>
              <a:rPr lang="de-DE" dirty="0" err="1"/>
              <a:t>for</a:t>
            </a:r>
            <a:r>
              <a:rPr lang="de-DE" dirty="0"/>
              <a:t> so-</a:t>
            </a:r>
            <a:r>
              <a:rPr lang="de-DE" dirty="0" err="1"/>
              <a:t>called</a:t>
            </a:r>
            <a:r>
              <a:rPr lang="de-DE" dirty="0"/>
              <a:t> </a:t>
            </a:r>
            <a:r>
              <a:rPr lang="de-DE" dirty="0" err="1"/>
              <a:t>extended</a:t>
            </a:r>
            <a:r>
              <a:rPr lang="de-DE" dirty="0"/>
              <a:t> </a:t>
            </a:r>
            <a:r>
              <a:rPr lang="de-DE" dirty="0" err="1"/>
              <a:t>socioeconomic</a:t>
            </a:r>
            <a:r>
              <a:rPr lang="de-DE" dirty="0"/>
              <a:t> </a:t>
            </a:r>
            <a:r>
              <a:rPr lang="de-DE" dirty="0" err="1"/>
              <a:t>pathways</a:t>
            </a:r>
            <a:r>
              <a:rPr lang="de-DE" dirty="0"/>
              <a:t>.</a:t>
            </a:r>
          </a:p>
          <a:p>
            <a:endParaRPr lang="de-DE" dirty="0"/>
          </a:p>
        </p:txBody>
      </p:sp>
      <p:pic>
        <p:nvPicPr>
          <p:cNvPr id="4" name="Picture 2">
            <a:extLst>
              <a:ext uri="{FF2B5EF4-FFF2-40B4-BE49-F238E27FC236}">
                <a16:creationId xmlns:a16="http://schemas.microsoft.com/office/drawing/2014/main" id="{2A589B5F-0657-3A4D-8CC0-90CA19A7136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814307"/>
            <a:ext cx="4382661" cy="4362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a:extLst>
              <a:ext uri="{FF2B5EF4-FFF2-40B4-BE49-F238E27FC236}">
                <a16:creationId xmlns:a16="http://schemas.microsoft.com/office/drawing/2014/main" id="{DD578F7B-6264-3846-AF59-17587477D6D7}"/>
              </a:ext>
            </a:extLst>
          </p:cNvPr>
          <p:cNvSpPr/>
          <p:nvPr/>
        </p:nvSpPr>
        <p:spPr>
          <a:xfrm>
            <a:off x="4774765" y="1565428"/>
            <a:ext cx="3503512" cy="121455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76930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5DB34-9816-9A43-91E5-464BF722BF19}"/>
              </a:ext>
            </a:extLst>
          </p:cNvPr>
          <p:cNvSpPr>
            <a:spLocks noGrp="1"/>
          </p:cNvSpPr>
          <p:nvPr>
            <p:ph type="title"/>
          </p:nvPr>
        </p:nvSpPr>
        <p:spPr/>
        <p:txBody>
          <a:bodyPr/>
          <a:lstStyle/>
          <a:p>
            <a:r>
              <a:rPr lang="de-DE" dirty="0"/>
              <a:t>Global Narratives Development</a:t>
            </a:r>
          </a:p>
        </p:txBody>
      </p:sp>
      <p:sp>
        <p:nvSpPr>
          <p:cNvPr id="3" name="Content Placeholder 2">
            <a:extLst>
              <a:ext uri="{FF2B5EF4-FFF2-40B4-BE49-F238E27FC236}">
                <a16:creationId xmlns:a16="http://schemas.microsoft.com/office/drawing/2014/main" id="{BD9272E9-39BE-B348-8006-2D5356683371}"/>
              </a:ext>
            </a:extLst>
          </p:cNvPr>
          <p:cNvSpPr>
            <a:spLocks noGrp="1"/>
          </p:cNvSpPr>
          <p:nvPr>
            <p:ph idx="1"/>
          </p:nvPr>
        </p:nvSpPr>
        <p:spPr>
          <a:xfrm>
            <a:off x="628650" y="1825624"/>
            <a:ext cx="4395940" cy="4650331"/>
          </a:xfrm>
        </p:spPr>
        <p:txBody>
          <a:bodyPr>
            <a:normAutofit fontScale="77500" lnSpcReduction="20000"/>
          </a:bodyPr>
          <a:lstStyle/>
          <a:p>
            <a:r>
              <a:rPr lang="de-DE" dirty="0"/>
              <a:t>The SSPs </a:t>
            </a:r>
            <a:r>
              <a:rPr lang="de-DE" dirty="0" err="1"/>
              <a:t>describe</a:t>
            </a:r>
            <a:r>
              <a:rPr lang="de-DE" dirty="0"/>
              <a:t> plausible alternative </a:t>
            </a:r>
            <a:r>
              <a:rPr lang="de-DE" dirty="0" err="1"/>
              <a:t>trends</a:t>
            </a:r>
            <a:r>
              <a:rPr lang="de-DE" dirty="0"/>
              <a:t> in </a:t>
            </a:r>
            <a:r>
              <a:rPr lang="de-DE" dirty="0" err="1"/>
              <a:t>the</a:t>
            </a:r>
            <a:r>
              <a:rPr lang="de-DE" dirty="0"/>
              <a:t> </a:t>
            </a:r>
            <a:r>
              <a:rPr lang="de-DE" dirty="0" err="1"/>
              <a:t>evolution</a:t>
            </a:r>
            <a:r>
              <a:rPr lang="de-DE" dirty="0"/>
              <a:t> </a:t>
            </a:r>
            <a:r>
              <a:rPr lang="de-DE" dirty="0" err="1"/>
              <a:t>of</a:t>
            </a:r>
            <a:r>
              <a:rPr lang="de-DE" dirty="0"/>
              <a:t> </a:t>
            </a:r>
            <a:r>
              <a:rPr lang="de-DE" dirty="0" err="1"/>
              <a:t>society</a:t>
            </a:r>
            <a:r>
              <a:rPr lang="de-DE" dirty="0"/>
              <a:t> </a:t>
            </a:r>
            <a:r>
              <a:rPr lang="de-DE" dirty="0" err="1"/>
              <a:t>and</a:t>
            </a:r>
            <a:r>
              <a:rPr lang="de-DE" dirty="0"/>
              <a:t> </a:t>
            </a:r>
            <a:r>
              <a:rPr lang="de-DE" dirty="0" err="1"/>
              <a:t>natural</a:t>
            </a:r>
            <a:r>
              <a:rPr lang="de-DE" dirty="0"/>
              <a:t> </a:t>
            </a:r>
            <a:r>
              <a:rPr lang="de-DE" dirty="0" err="1"/>
              <a:t>systems</a:t>
            </a:r>
            <a:r>
              <a:rPr lang="de-DE" dirty="0"/>
              <a:t> </a:t>
            </a:r>
            <a:r>
              <a:rPr lang="de-DE" dirty="0" err="1"/>
              <a:t>over</a:t>
            </a:r>
            <a:r>
              <a:rPr lang="de-DE" dirty="0"/>
              <a:t> </a:t>
            </a:r>
            <a:r>
              <a:rPr lang="de-DE" dirty="0" err="1"/>
              <a:t>the</a:t>
            </a:r>
            <a:r>
              <a:rPr lang="de-DE" dirty="0"/>
              <a:t> 21st </a:t>
            </a:r>
            <a:r>
              <a:rPr lang="de-DE" dirty="0" err="1"/>
              <a:t>century</a:t>
            </a:r>
            <a:r>
              <a:rPr lang="de-DE" dirty="0"/>
              <a:t> at </a:t>
            </a:r>
            <a:r>
              <a:rPr lang="de-DE" dirty="0" err="1"/>
              <a:t>the</a:t>
            </a:r>
            <a:r>
              <a:rPr lang="de-DE" dirty="0"/>
              <a:t> </a:t>
            </a:r>
            <a:r>
              <a:rPr lang="de-DE" dirty="0" err="1"/>
              <a:t>level</a:t>
            </a:r>
            <a:r>
              <a:rPr lang="de-DE" dirty="0"/>
              <a:t> </a:t>
            </a:r>
            <a:r>
              <a:rPr lang="de-DE" dirty="0" err="1"/>
              <a:t>of</a:t>
            </a:r>
            <a:r>
              <a:rPr lang="de-DE" dirty="0"/>
              <a:t> </a:t>
            </a:r>
            <a:r>
              <a:rPr lang="de-DE" dirty="0" err="1"/>
              <a:t>the</a:t>
            </a:r>
            <a:r>
              <a:rPr lang="de-DE" dirty="0"/>
              <a:t> </a:t>
            </a:r>
            <a:r>
              <a:rPr lang="de-DE" dirty="0" err="1"/>
              <a:t>world</a:t>
            </a:r>
            <a:r>
              <a:rPr lang="de-DE" dirty="0"/>
              <a:t> </a:t>
            </a:r>
            <a:r>
              <a:rPr lang="de-DE" dirty="0" err="1"/>
              <a:t>and</a:t>
            </a:r>
            <a:r>
              <a:rPr lang="de-DE" dirty="0"/>
              <a:t> large </a:t>
            </a:r>
            <a:r>
              <a:rPr lang="de-DE" dirty="0" err="1"/>
              <a:t>world</a:t>
            </a:r>
            <a:r>
              <a:rPr lang="de-DE" dirty="0"/>
              <a:t> </a:t>
            </a:r>
            <a:r>
              <a:rPr lang="de-DE" dirty="0" err="1"/>
              <a:t>regions</a:t>
            </a:r>
            <a:r>
              <a:rPr lang="de-DE" dirty="0"/>
              <a:t>. </a:t>
            </a:r>
          </a:p>
          <a:p>
            <a:endParaRPr lang="de-DE" dirty="0"/>
          </a:p>
          <a:p>
            <a:r>
              <a:rPr lang="de-DE" dirty="0" err="1"/>
              <a:t>Incorporation</a:t>
            </a:r>
            <a:r>
              <a:rPr lang="de-DE" dirty="0"/>
              <a:t> </a:t>
            </a:r>
            <a:r>
              <a:rPr lang="de-DE" dirty="0" err="1"/>
              <a:t>of</a:t>
            </a:r>
            <a:r>
              <a:rPr lang="de-DE" dirty="0"/>
              <a:t> </a:t>
            </a:r>
            <a:r>
              <a:rPr lang="de-DE" dirty="0" err="1"/>
              <a:t>information</a:t>
            </a:r>
            <a:r>
              <a:rPr lang="de-DE" dirty="0"/>
              <a:t> </a:t>
            </a:r>
            <a:r>
              <a:rPr lang="de-DE" dirty="0" err="1"/>
              <a:t>typically</a:t>
            </a:r>
            <a:r>
              <a:rPr lang="de-DE" dirty="0"/>
              <a:t> </a:t>
            </a:r>
            <a:r>
              <a:rPr lang="de-DE" dirty="0" err="1"/>
              <a:t>used</a:t>
            </a:r>
            <a:r>
              <a:rPr lang="de-DE" dirty="0"/>
              <a:t> </a:t>
            </a:r>
            <a:r>
              <a:rPr lang="de-DE" dirty="0" err="1"/>
              <a:t>as</a:t>
            </a:r>
            <a:r>
              <a:rPr lang="de-DE" dirty="0"/>
              <a:t> </a:t>
            </a:r>
            <a:r>
              <a:rPr lang="de-DE" dirty="0" err="1"/>
              <a:t>input</a:t>
            </a:r>
            <a:r>
              <a:rPr lang="de-DE" dirty="0"/>
              <a:t> </a:t>
            </a:r>
            <a:r>
              <a:rPr lang="de-DE" dirty="0" err="1"/>
              <a:t>assumptions</a:t>
            </a:r>
            <a:r>
              <a:rPr lang="de-DE" dirty="0"/>
              <a:t> </a:t>
            </a:r>
            <a:r>
              <a:rPr lang="de-DE" dirty="0" err="1"/>
              <a:t>by</a:t>
            </a:r>
            <a:r>
              <a:rPr lang="de-DE" dirty="0"/>
              <a:t> </a:t>
            </a:r>
            <a:r>
              <a:rPr lang="de-DE" dirty="0" err="1"/>
              <a:t>integrated</a:t>
            </a:r>
            <a:r>
              <a:rPr lang="de-DE" dirty="0"/>
              <a:t> </a:t>
            </a:r>
            <a:r>
              <a:rPr lang="de-DE" dirty="0" err="1"/>
              <a:t>assessment</a:t>
            </a:r>
            <a:r>
              <a:rPr lang="de-DE" dirty="0"/>
              <a:t> </a:t>
            </a:r>
            <a:r>
              <a:rPr lang="de-DE" dirty="0" err="1"/>
              <a:t>models</a:t>
            </a:r>
            <a:r>
              <a:rPr lang="de-DE" dirty="0"/>
              <a:t> </a:t>
            </a:r>
            <a:r>
              <a:rPr lang="de-DE" dirty="0" err="1"/>
              <a:t>of</a:t>
            </a:r>
            <a:r>
              <a:rPr lang="de-DE" dirty="0"/>
              <a:t> </a:t>
            </a:r>
            <a:r>
              <a:rPr lang="de-DE" dirty="0" err="1"/>
              <a:t>the</a:t>
            </a:r>
            <a:r>
              <a:rPr lang="de-DE" dirty="0"/>
              <a:t> global </a:t>
            </a:r>
            <a:r>
              <a:rPr lang="de-DE" dirty="0" err="1"/>
              <a:t>energy</a:t>
            </a:r>
            <a:r>
              <a:rPr lang="de-DE" dirty="0"/>
              <a:t>-</a:t>
            </a:r>
            <a:r>
              <a:rPr lang="de-DE" dirty="0" err="1"/>
              <a:t>economy</a:t>
            </a:r>
            <a:r>
              <a:rPr lang="de-DE" dirty="0"/>
              <a:t>-land </a:t>
            </a:r>
            <a:r>
              <a:rPr lang="de-DE" dirty="0" err="1"/>
              <a:t>use</a:t>
            </a:r>
            <a:r>
              <a:rPr lang="de-DE" dirty="0"/>
              <a:t> </a:t>
            </a:r>
            <a:r>
              <a:rPr lang="de-DE" dirty="0" err="1"/>
              <a:t>system</a:t>
            </a:r>
            <a:r>
              <a:rPr lang="de-DE" dirty="0"/>
              <a:t>, </a:t>
            </a:r>
            <a:r>
              <a:rPr lang="de-DE" dirty="0" err="1"/>
              <a:t>or</a:t>
            </a:r>
            <a:r>
              <a:rPr lang="de-DE" dirty="0"/>
              <a:t> </a:t>
            </a:r>
            <a:r>
              <a:rPr lang="de-DE" dirty="0" err="1"/>
              <a:t>by</a:t>
            </a:r>
            <a:r>
              <a:rPr lang="de-DE" dirty="0"/>
              <a:t> global-</a:t>
            </a:r>
            <a:r>
              <a:rPr lang="de-DE" dirty="0" err="1"/>
              <a:t>scale</a:t>
            </a:r>
            <a:r>
              <a:rPr lang="de-DE" dirty="0"/>
              <a:t> </a:t>
            </a:r>
            <a:r>
              <a:rPr lang="de-DE" dirty="0" err="1"/>
              <a:t>climate</a:t>
            </a:r>
            <a:r>
              <a:rPr lang="de-DE" dirty="0"/>
              <a:t> </a:t>
            </a:r>
            <a:r>
              <a:rPr lang="de-DE" dirty="0" err="1"/>
              <a:t>impact</a:t>
            </a:r>
            <a:r>
              <a:rPr lang="de-DE" dirty="0"/>
              <a:t> </a:t>
            </a:r>
            <a:r>
              <a:rPr lang="de-DE" dirty="0" err="1"/>
              <a:t>models</a:t>
            </a:r>
            <a:r>
              <a:rPr lang="de-DE" dirty="0"/>
              <a:t> </a:t>
            </a:r>
            <a:r>
              <a:rPr lang="de-DE" dirty="0" err="1"/>
              <a:t>of</a:t>
            </a:r>
            <a:r>
              <a:rPr lang="de-DE" dirty="0"/>
              <a:t> different </a:t>
            </a:r>
            <a:r>
              <a:rPr lang="de-DE" dirty="0" err="1"/>
              <a:t>sectors</a:t>
            </a:r>
            <a:r>
              <a:rPr lang="de-DE" dirty="0"/>
              <a:t>.</a:t>
            </a:r>
          </a:p>
          <a:p>
            <a:endParaRPr lang="de-DE" dirty="0"/>
          </a:p>
          <a:p>
            <a:r>
              <a:rPr lang="de-DE" dirty="0"/>
              <a:t>The </a:t>
            </a:r>
            <a:r>
              <a:rPr lang="de-DE" dirty="0" err="1"/>
              <a:t>result</a:t>
            </a:r>
            <a:r>
              <a:rPr lang="de-DE" dirty="0"/>
              <a:t> </a:t>
            </a:r>
            <a:r>
              <a:rPr lang="de-DE" dirty="0" err="1"/>
              <a:t>of</a:t>
            </a:r>
            <a:r>
              <a:rPr lang="de-DE" dirty="0"/>
              <a:t> an iterative </a:t>
            </a:r>
            <a:r>
              <a:rPr lang="de-DE" dirty="0" err="1"/>
              <a:t>process</a:t>
            </a:r>
            <a:r>
              <a:rPr lang="de-DE" dirty="0"/>
              <a:t> </a:t>
            </a:r>
            <a:r>
              <a:rPr lang="de-DE" dirty="0" err="1"/>
              <a:t>within</a:t>
            </a:r>
            <a:r>
              <a:rPr lang="de-DE" dirty="0"/>
              <a:t> </a:t>
            </a:r>
            <a:r>
              <a:rPr lang="de-DE" dirty="0" err="1"/>
              <a:t>the</a:t>
            </a:r>
            <a:r>
              <a:rPr lang="de-DE" dirty="0"/>
              <a:t> </a:t>
            </a:r>
            <a:r>
              <a:rPr lang="de-DE" dirty="0" err="1"/>
              <a:t>climate</a:t>
            </a:r>
            <a:r>
              <a:rPr lang="de-DE" dirty="0"/>
              <a:t> </a:t>
            </a:r>
            <a:r>
              <a:rPr lang="de-DE" dirty="0" err="1"/>
              <a:t>sciences</a:t>
            </a:r>
            <a:r>
              <a:rPr lang="de-DE" dirty="0"/>
              <a:t> </a:t>
            </a:r>
            <a:r>
              <a:rPr lang="de-DE" dirty="0" err="1"/>
              <a:t>community</a:t>
            </a:r>
            <a:r>
              <a:rPr lang="de-DE" dirty="0"/>
              <a:t> </a:t>
            </a:r>
          </a:p>
        </p:txBody>
      </p:sp>
      <p:pic>
        <p:nvPicPr>
          <p:cNvPr id="4" name="Picture 3">
            <a:extLst>
              <a:ext uri="{FF2B5EF4-FFF2-40B4-BE49-F238E27FC236}">
                <a16:creationId xmlns:a16="http://schemas.microsoft.com/office/drawing/2014/main" id="{5A918091-1684-F742-A358-F87B8ED1A845}"/>
              </a:ext>
            </a:extLst>
          </p:cNvPr>
          <p:cNvPicPr>
            <a:picLocks noChangeAspect="1"/>
          </p:cNvPicPr>
          <p:nvPr/>
        </p:nvPicPr>
        <p:blipFill>
          <a:blip r:embed="rId2"/>
          <a:stretch>
            <a:fillRect/>
          </a:stretch>
        </p:blipFill>
        <p:spPr>
          <a:xfrm>
            <a:off x="5024590" y="1690689"/>
            <a:ext cx="3768682" cy="2869555"/>
          </a:xfrm>
          <a:prstGeom prst="rect">
            <a:avLst/>
          </a:prstGeom>
        </p:spPr>
      </p:pic>
      <p:sp>
        <p:nvSpPr>
          <p:cNvPr id="5" name="Rectangle 4">
            <a:extLst>
              <a:ext uri="{FF2B5EF4-FFF2-40B4-BE49-F238E27FC236}">
                <a16:creationId xmlns:a16="http://schemas.microsoft.com/office/drawing/2014/main" id="{D0021569-A712-AA42-B1F6-5D30BC17A556}"/>
              </a:ext>
            </a:extLst>
          </p:cNvPr>
          <p:cNvSpPr/>
          <p:nvPr/>
        </p:nvSpPr>
        <p:spPr>
          <a:xfrm>
            <a:off x="5361140" y="4851374"/>
            <a:ext cx="3645074" cy="1200329"/>
          </a:xfrm>
          <a:prstGeom prst="rect">
            <a:avLst/>
          </a:prstGeom>
        </p:spPr>
        <p:txBody>
          <a:bodyPr wrap="square">
            <a:spAutoFit/>
          </a:bodyPr>
          <a:lstStyle/>
          <a:p>
            <a:r>
              <a:rPr lang="de-DE" dirty="0">
                <a:solidFill>
                  <a:srgbClr val="333333"/>
                </a:solidFill>
                <a:latin typeface="Georgia" panose="02040502050405020303" pitchFamily="18" charset="0"/>
              </a:rPr>
              <a:t>Information </a:t>
            </a:r>
            <a:r>
              <a:rPr lang="de-DE" dirty="0" err="1">
                <a:solidFill>
                  <a:srgbClr val="333333"/>
                </a:solidFill>
                <a:latin typeface="Georgia" panose="02040502050405020303" pitchFamily="18" charset="0"/>
              </a:rPr>
              <a:t>sufficient</a:t>
            </a:r>
            <a:r>
              <a:rPr lang="de-DE" dirty="0">
                <a:solidFill>
                  <a:srgbClr val="333333"/>
                </a:solidFill>
                <a:latin typeface="Georgia" panose="02040502050405020303" pitchFamily="18" charset="0"/>
              </a:rPr>
              <a:t> </a:t>
            </a:r>
            <a:r>
              <a:rPr lang="de-DE" dirty="0" err="1">
                <a:solidFill>
                  <a:srgbClr val="333333"/>
                </a:solidFill>
                <a:latin typeface="Georgia" panose="02040502050405020303" pitchFamily="18" charset="0"/>
              </a:rPr>
              <a:t>to</a:t>
            </a:r>
            <a:r>
              <a:rPr lang="de-DE" dirty="0">
                <a:solidFill>
                  <a:srgbClr val="333333"/>
                </a:solidFill>
                <a:latin typeface="Georgia" panose="02040502050405020303" pitchFamily="18" charset="0"/>
              </a:rPr>
              <a:t> </a:t>
            </a:r>
            <a:r>
              <a:rPr lang="de-DE" dirty="0" err="1">
                <a:solidFill>
                  <a:srgbClr val="333333"/>
                </a:solidFill>
                <a:latin typeface="Georgia" panose="02040502050405020303" pitchFamily="18" charset="0"/>
              </a:rPr>
              <a:t>support</a:t>
            </a:r>
            <a:r>
              <a:rPr lang="de-DE" dirty="0">
                <a:solidFill>
                  <a:srgbClr val="333333"/>
                </a:solidFill>
                <a:latin typeface="Georgia" panose="02040502050405020303" pitchFamily="18" charset="0"/>
              </a:rPr>
              <a:t> </a:t>
            </a:r>
            <a:r>
              <a:rPr lang="de-DE" dirty="0" err="1">
                <a:solidFill>
                  <a:srgbClr val="333333"/>
                </a:solidFill>
                <a:latin typeface="Georgia" panose="02040502050405020303" pitchFamily="18" charset="0"/>
              </a:rPr>
              <a:t>elaboration</a:t>
            </a:r>
            <a:r>
              <a:rPr lang="de-DE" dirty="0">
                <a:solidFill>
                  <a:srgbClr val="333333"/>
                </a:solidFill>
                <a:latin typeface="Georgia" panose="02040502050405020303" pitchFamily="18" charset="0"/>
              </a:rPr>
              <a:t> </a:t>
            </a:r>
            <a:r>
              <a:rPr lang="de-DE" dirty="0" err="1">
                <a:solidFill>
                  <a:srgbClr val="333333"/>
                </a:solidFill>
                <a:latin typeface="Georgia" panose="02040502050405020303" pitchFamily="18" charset="0"/>
              </a:rPr>
              <a:t>or</a:t>
            </a:r>
            <a:r>
              <a:rPr lang="de-DE" dirty="0">
                <a:solidFill>
                  <a:srgbClr val="333333"/>
                </a:solidFill>
                <a:latin typeface="Georgia" panose="02040502050405020303" pitchFamily="18" charset="0"/>
              </a:rPr>
              <a:t> </a:t>
            </a:r>
            <a:r>
              <a:rPr lang="de-DE" dirty="0" err="1">
                <a:solidFill>
                  <a:srgbClr val="333333"/>
                </a:solidFill>
                <a:latin typeface="Georgia" panose="02040502050405020303" pitchFamily="18" charset="0"/>
              </a:rPr>
              <a:t>extension</a:t>
            </a:r>
            <a:r>
              <a:rPr lang="de-DE" dirty="0">
                <a:solidFill>
                  <a:srgbClr val="333333"/>
                </a:solidFill>
                <a:latin typeface="Georgia" panose="02040502050405020303" pitchFamily="18" charset="0"/>
              </a:rPr>
              <a:t> </a:t>
            </a:r>
            <a:r>
              <a:rPr lang="de-DE" dirty="0" err="1">
                <a:solidFill>
                  <a:srgbClr val="333333"/>
                </a:solidFill>
                <a:latin typeface="Georgia" panose="02040502050405020303" pitchFamily="18" charset="0"/>
              </a:rPr>
              <a:t>of</a:t>
            </a:r>
            <a:r>
              <a:rPr lang="de-DE" dirty="0">
                <a:solidFill>
                  <a:srgbClr val="333333"/>
                </a:solidFill>
                <a:latin typeface="Georgia" panose="02040502050405020303" pitchFamily="18" charset="0"/>
              </a:rPr>
              <a:t> global </a:t>
            </a:r>
            <a:r>
              <a:rPr lang="de-DE" dirty="0" err="1">
                <a:solidFill>
                  <a:srgbClr val="333333"/>
                </a:solidFill>
                <a:latin typeface="Georgia" panose="02040502050405020303" pitchFamily="18" charset="0"/>
              </a:rPr>
              <a:t>assumptions</a:t>
            </a:r>
            <a:r>
              <a:rPr lang="de-DE" dirty="0">
                <a:solidFill>
                  <a:srgbClr val="333333"/>
                </a:solidFill>
                <a:latin typeface="Georgia" panose="02040502050405020303" pitchFamily="18" charset="0"/>
              </a:rPr>
              <a:t> </a:t>
            </a:r>
            <a:r>
              <a:rPr lang="de-DE" dirty="0" err="1">
                <a:solidFill>
                  <a:srgbClr val="333333"/>
                </a:solidFill>
                <a:latin typeface="Georgia" panose="02040502050405020303" pitchFamily="18" charset="0"/>
              </a:rPr>
              <a:t>to</a:t>
            </a:r>
            <a:r>
              <a:rPr lang="de-DE" dirty="0">
                <a:solidFill>
                  <a:srgbClr val="333333"/>
                </a:solidFill>
                <a:latin typeface="Georgia" panose="02040502050405020303" pitchFamily="18" charset="0"/>
              </a:rPr>
              <a:t> </a:t>
            </a:r>
            <a:r>
              <a:rPr lang="de-DE" dirty="0" err="1">
                <a:solidFill>
                  <a:srgbClr val="333333"/>
                </a:solidFill>
                <a:latin typeface="Georgia" panose="02040502050405020303" pitchFamily="18" charset="0"/>
              </a:rPr>
              <a:t>local</a:t>
            </a:r>
            <a:r>
              <a:rPr lang="de-DE" dirty="0">
                <a:solidFill>
                  <a:srgbClr val="333333"/>
                </a:solidFill>
                <a:latin typeface="Georgia" panose="02040502050405020303" pitchFamily="18" charset="0"/>
              </a:rPr>
              <a:t>- </a:t>
            </a:r>
            <a:r>
              <a:rPr lang="de-DE" dirty="0" err="1">
                <a:solidFill>
                  <a:srgbClr val="333333"/>
                </a:solidFill>
                <a:latin typeface="Georgia" panose="02040502050405020303" pitchFamily="18" charset="0"/>
              </a:rPr>
              <a:t>and</a:t>
            </a:r>
            <a:r>
              <a:rPr lang="de-DE" dirty="0">
                <a:solidFill>
                  <a:srgbClr val="333333"/>
                </a:solidFill>
                <a:latin typeface="Georgia" panose="02040502050405020303" pitchFamily="18" charset="0"/>
              </a:rPr>
              <a:t> regional-</a:t>
            </a:r>
            <a:r>
              <a:rPr lang="de-DE" dirty="0" err="1">
                <a:solidFill>
                  <a:srgbClr val="333333"/>
                </a:solidFill>
                <a:latin typeface="Georgia" panose="02040502050405020303" pitchFamily="18" charset="0"/>
              </a:rPr>
              <a:t>scale</a:t>
            </a:r>
            <a:r>
              <a:rPr lang="de-DE" dirty="0">
                <a:solidFill>
                  <a:srgbClr val="333333"/>
                </a:solidFill>
                <a:latin typeface="Georgia" panose="02040502050405020303" pitchFamily="18" charset="0"/>
              </a:rPr>
              <a:t> </a:t>
            </a:r>
            <a:r>
              <a:rPr lang="de-DE" dirty="0" err="1">
                <a:solidFill>
                  <a:srgbClr val="333333"/>
                </a:solidFill>
                <a:latin typeface="Georgia" panose="02040502050405020303" pitchFamily="18" charset="0"/>
              </a:rPr>
              <a:t>scenarios</a:t>
            </a:r>
            <a:r>
              <a:rPr lang="de-DE" dirty="0">
                <a:solidFill>
                  <a:srgbClr val="333333"/>
                </a:solidFill>
                <a:latin typeface="Georgia" panose="02040502050405020303" pitchFamily="18" charset="0"/>
              </a:rPr>
              <a:t>.</a:t>
            </a:r>
            <a:endParaRPr lang="de-DE" dirty="0"/>
          </a:p>
        </p:txBody>
      </p:sp>
      <p:sp>
        <p:nvSpPr>
          <p:cNvPr id="6" name="TextBox 5">
            <a:extLst>
              <a:ext uri="{FF2B5EF4-FFF2-40B4-BE49-F238E27FC236}">
                <a16:creationId xmlns:a16="http://schemas.microsoft.com/office/drawing/2014/main" id="{2BD05624-121B-AE40-990D-9B9720778DB0}"/>
              </a:ext>
            </a:extLst>
          </p:cNvPr>
          <p:cNvSpPr txBox="1"/>
          <p:nvPr/>
        </p:nvSpPr>
        <p:spPr>
          <a:xfrm>
            <a:off x="4852128" y="6380410"/>
            <a:ext cx="4286045" cy="369332"/>
          </a:xfrm>
          <a:prstGeom prst="rect">
            <a:avLst/>
          </a:prstGeom>
          <a:noFill/>
        </p:spPr>
        <p:txBody>
          <a:bodyPr wrap="none" rtlCol="0">
            <a:spAutoFit/>
          </a:bodyPr>
          <a:lstStyle/>
          <a:p>
            <a:r>
              <a:rPr lang="de-DE" dirty="0" err="1"/>
              <a:t>Riahi</a:t>
            </a:r>
            <a:r>
              <a:rPr lang="de-DE" dirty="0"/>
              <a:t> et al 2017 GCB, O‘Neill et al. 2015 GEC</a:t>
            </a:r>
          </a:p>
        </p:txBody>
      </p:sp>
    </p:spTree>
    <p:extLst>
      <p:ext uri="{BB962C8B-B14F-4D97-AF65-F5344CB8AC3E}">
        <p14:creationId xmlns:p14="http://schemas.microsoft.com/office/powerpoint/2010/main" val="2161139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F303B-1F06-4746-84A3-6B1B05B7605C}"/>
              </a:ext>
            </a:extLst>
          </p:cNvPr>
          <p:cNvSpPr>
            <a:spLocks noGrp="1"/>
          </p:cNvSpPr>
          <p:nvPr>
            <p:ph type="title"/>
          </p:nvPr>
        </p:nvSpPr>
        <p:spPr/>
        <p:txBody>
          <a:bodyPr/>
          <a:lstStyle/>
          <a:p>
            <a:r>
              <a:rPr lang="de-DE" dirty="0" err="1"/>
              <a:t>Overview</a:t>
            </a:r>
            <a:endParaRPr lang="de-DE" dirty="0"/>
          </a:p>
        </p:txBody>
      </p:sp>
      <p:sp>
        <p:nvSpPr>
          <p:cNvPr id="3" name="Content Placeholder 2">
            <a:extLst>
              <a:ext uri="{FF2B5EF4-FFF2-40B4-BE49-F238E27FC236}">
                <a16:creationId xmlns:a16="http://schemas.microsoft.com/office/drawing/2014/main" id="{FFF2EE23-6964-4F4D-B248-AD84850F1975}"/>
              </a:ext>
            </a:extLst>
          </p:cNvPr>
          <p:cNvSpPr>
            <a:spLocks noGrp="1"/>
          </p:cNvSpPr>
          <p:nvPr>
            <p:ph idx="1"/>
          </p:nvPr>
        </p:nvSpPr>
        <p:spPr/>
        <p:txBody>
          <a:bodyPr>
            <a:normAutofit/>
          </a:bodyPr>
          <a:lstStyle/>
          <a:p>
            <a:r>
              <a:rPr lang="de-DE" dirty="0" err="1"/>
              <a:t>Social-ecological</a:t>
            </a:r>
            <a:r>
              <a:rPr lang="de-DE" dirty="0"/>
              <a:t> </a:t>
            </a:r>
            <a:r>
              <a:rPr lang="de-DE" dirty="0" err="1"/>
              <a:t>scenarios</a:t>
            </a:r>
            <a:r>
              <a:rPr lang="de-DE" dirty="0"/>
              <a:t> </a:t>
            </a:r>
            <a:r>
              <a:rPr lang="de-DE" dirty="0" err="1"/>
              <a:t>and</a:t>
            </a:r>
            <a:r>
              <a:rPr lang="de-DE" dirty="0"/>
              <a:t> land-</a:t>
            </a:r>
            <a:r>
              <a:rPr lang="de-DE" dirty="0" err="1"/>
              <a:t>use</a:t>
            </a:r>
            <a:r>
              <a:rPr lang="de-DE" dirty="0"/>
              <a:t> </a:t>
            </a:r>
            <a:r>
              <a:rPr lang="de-DE" dirty="0" err="1"/>
              <a:t>models</a:t>
            </a:r>
            <a:endParaRPr lang="de-DE" dirty="0"/>
          </a:p>
          <a:p>
            <a:r>
              <a:rPr lang="de-DE" dirty="0" err="1"/>
              <a:t>Participatory</a:t>
            </a:r>
            <a:r>
              <a:rPr lang="de-DE" dirty="0"/>
              <a:t> </a:t>
            </a:r>
            <a:r>
              <a:rPr lang="de-DE" dirty="0" err="1"/>
              <a:t>scenario</a:t>
            </a:r>
            <a:r>
              <a:rPr lang="de-DE" dirty="0"/>
              <a:t> </a:t>
            </a:r>
            <a:r>
              <a:rPr lang="de-DE" dirty="0" err="1"/>
              <a:t>development</a:t>
            </a:r>
            <a:r>
              <a:rPr lang="de-DE" dirty="0"/>
              <a:t> </a:t>
            </a:r>
            <a:r>
              <a:rPr lang="de-DE" dirty="0" err="1"/>
              <a:t>and</a:t>
            </a:r>
            <a:r>
              <a:rPr lang="de-DE" dirty="0"/>
              <a:t> narratives</a:t>
            </a:r>
          </a:p>
          <a:p>
            <a:r>
              <a:rPr lang="de-DE" dirty="0"/>
              <a:t>DPSIR </a:t>
            </a:r>
            <a:r>
              <a:rPr lang="de-DE" dirty="0" err="1"/>
              <a:t>framework</a:t>
            </a:r>
            <a:r>
              <a:rPr lang="de-DE" dirty="0"/>
              <a:t>/IPBES</a:t>
            </a:r>
          </a:p>
          <a:p>
            <a:r>
              <a:rPr lang="de-DE" dirty="0"/>
              <a:t>Land-</a:t>
            </a:r>
            <a:r>
              <a:rPr lang="de-DE" dirty="0" err="1"/>
              <a:t>use</a:t>
            </a:r>
            <a:r>
              <a:rPr lang="de-DE" dirty="0"/>
              <a:t> </a:t>
            </a:r>
            <a:r>
              <a:rPr lang="de-DE" dirty="0" err="1"/>
              <a:t>change</a:t>
            </a:r>
            <a:r>
              <a:rPr lang="de-DE" dirty="0"/>
              <a:t> </a:t>
            </a:r>
            <a:r>
              <a:rPr lang="de-DE" dirty="0" err="1"/>
              <a:t>modelling</a:t>
            </a:r>
            <a:r>
              <a:rPr lang="de-DE" dirty="0"/>
              <a:t> </a:t>
            </a:r>
            <a:r>
              <a:rPr lang="de-DE" dirty="0" err="1"/>
              <a:t>from</a:t>
            </a:r>
            <a:r>
              <a:rPr lang="de-DE" dirty="0"/>
              <a:t> </a:t>
            </a:r>
            <a:r>
              <a:rPr lang="de-DE" dirty="0" err="1"/>
              <a:t>theory</a:t>
            </a:r>
            <a:r>
              <a:rPr lang="de-DE" dirty="0"/>
              <a:t> </a:t>
            </a:r>
            <a:r>
              <a:rPr lang="de-DE" dirty="0" err="1"/>
              <a:t>to</a:t>
            </a:r>
            <a:r>
              <a:rPr lang="de-DE" dirty="0"/>
              <a:t> </a:t>
            </a:r>
            <a:r>
              <a:rPr lang="de-DE" dirty="0" err="1"/>
              <a:t>practice</a:t>
            </a:r>
            <a:endParaRPr lang="de-DE" dirty="0"/>
          </a:p>
          <a:p>
            <a:r>
              <a:rPr lang="de-DE" dirty="0" err="1"/>
              <a:t>Exercise</a:t>
            </a:r>
            <a:endParaRPr lang="de-DE" dirty="0"/>
          </a:p>
          <a:p>
            <a:endParaRPr lang="de-DE" dirty="0"/>
          </a:p>
        </p:txBody>
      </p:sp>
    </p:spTree>
    <p:extLst>
      <p:ext uri="{BB962C8B-B14F-4D97-AF65-F5344CB8AC3E}">
        <p14:creationId xmlns:p14="http://schemas.microsoft.com/office/powerpoint/2010/main" val="25624774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extplatzhalter 2">
            <a:extLst>
              <a:ext uri="{FF2B5EF4-FFF2-40B4-BE49-F238E27FC236}">
                <a16:creationId xmlns:a16="http://schemas.microsoft.com/office/drawing/2014/main" id="{C615EA68-B33F-BA48-997E-188F678AB94A}"/>
              </a:ext>
            </a:extLst>
          </p:cNvPr>
          <p:cNvSpPr>
            <a:spLocks noGrp="1"/>
          </p:cNvSpPr>
          <p:nvPr>
            <p:ph type="body" sz="quarter" idx="11"/>
          </p:nvPr>
        </p:nvSpPr>
        <p:spPr bwMode="auto">
          <a:xfrm>
            <a:off x="5310066" y="2027178"/>
            <a:ext cx="3473834" cy="3863944"/>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lnSpcReduction="10000"/>
          </a:bodyPr>
          <a:lstStyle/>
          <a:p>
            <a:pPr marL="257204" indent="-257204">
              <a:lnSpc>
                <a:spcPct val="150000"/>
              </a:lnSpc>
              <a:spcBef>
                <a:spcPct val="0"/>
              </a:spcBef>
              <a:buFont typeface="Wingdings" charset="2"/>
              <a:buChar char="ü"/>
              <a:defRPr/>
            </a:pPr>
            <a:r>
              <a:rPr lang="en-US" altLang="en-US" sz="1800" dirty="0">
                <a:latin typeface="Verdana" charset="0"/>
                <a:ea typeface="ＭＳ Ｐゴシック" charset="-128"/>
              </a:rPr>
              <a:t>Shared socioeconomic pathways</a:t>
            </a:r>
          </a:p>
          <a:p>
            <a:pPr marL="645867" lvl="2" indent="-261491">
              <a:lnSpc>
                <a:spcPct val="150000"/>
              </a:lnSpc>
              <a:spcBef>
                <a:spcPct val="0"/>
              </a:spcBef>
              <a:buFont typeface="Wingdings" charset="2"/>
              <a:buChar char="v"/>
              <a:defRPr/>
            </a:pPr>
            <a:r>
              <a:rPr lang="en-US" altLang="en-US" sz="1440" dirty="0">
                <a:latin typeface="Verdana" charset="0"/>
                <a:ea typeface="ＭＳ Ｐゴシック" charset="-128"/>
              </a:rPr>
              <a:t>narrative descriptions of future societal development</a:t>
            </a:r>
          </a:p>
          <a:p>
            <a:pPr lvl="2" indent="-474398">
              <a:lnSpc>
                <a:spcPct val="150000"/>
              </a:lnSpc>
              <a:spcBef>
                <a:spcPct val="0"/>
              </a:spcBef>
              <a:buNone/>
              <a:defRPr/>
            </a:pPr>
            <a:r>
              <a:rPr lang="en-US" altLang="en-US" sz="1260" dirty="0">
                <a:latin typeface="Verdana" charset="0"/>
                <a:ea typeface="ＭＳ Ｐゴシック" charset="-128"/>
              </a:rPr>
              <a:t>(O’Neill et al. 2015 Glob. </a:t>
            </a:r>
            <a:r>
              <a:rPr lang="en-US" altLang="en-US" sz="1260" dirty="0" err="1">
                <a:latin typeface="Verdana" charset="0"/>
                <a:ea typeface="ＭＳ Ｐゴシック" charset="-128"/>
              </a:rPr>
              <a:t>Env</a:t>
            </a:r>
            <a:r>
              <a:rPr lang="en-US" altLang="en-US" sz="1260" dirty="0">
                <a:latin typeface="Verdana" charset="0"/>
                <a:ea typeface="ＭＳ Ｐゴシック" charset="-128"/>
              </a:rPr>
              <a:t>. Ch.)</a:t>
            </a:r>
          </a:p>
          <a:p>
            <a:pPr lvl="2" indent="0">
              <a:lnSpc>
                <a:spcPct val="150000"/>
              </a:lnSpc>
              <a:spcBef>
                <a:spcPct val="0"/>
              </a:spcBef>
              <a:buNone/>
              <a:defRPr/>
            </a:pPr>
            <a:endParaRPr lang="en-US" altLang="en-US" sz="1440" dirty="0">
              <a:latin typeface="Verdana" charset="0"/>
              <a:ea typeface="ＭＳ Ｐゴシック" charset="-128"/>
            </a:endParaRPr>
          </a:p>
          <a:p>
            <a:pPr marL="257204" indent="-257204">
              <a:lnSpc>
                <a:spcPct val="150000"/>
              </a:lnSpc>
              <a:spcBef>
                <a:spcPct val="0"/>
              </a:spcBef>
              <a:buFont typeface="Wingdings" charset="2"/>
              <a:buChar char="ü"/>
              <a:defRPr/>
            </a:pPr>
            <a:r>
              <a:rPr lang="en-US" altLang="en-US" sz="1800" dirty="0">
                <a:latin typeface="Verdana" charset="0"/>
                <a:ea typeface="ＭＳ Ｐゴシック" charset="-128"/>
              </a:rPr>
              <a:t>Used in climate change models</a:t>
            </a:r>
          </a:p>
          <a:p>
            <a:pPr marL="645867" lvl="2" indent="-261491">
              <a:lnSpc>
                <a:spcPct val="150000"/>
              </a:lnSpc>
              <a:spcBef>
                <a:spcPct val="0"/>
              </a:spcBef>
              <a:buFont typeface="Wingdings" charset="2"/>
              <a:buChar char="v"/>
              <a:defRPr/>
            </a:pPr>
            <a:r>
              <a:rPr lang="en-US" altLang="en-US" sz="1440" dirty="0">
                <a:latin typeface="Verdana" charset="0"/>
                <a:ea typeface="ＭＳ Ｐゴシック" charset="-128"/>
              </a:rPr>
              <a:t>Faster to implement</a:t>
            </a:r>
          </a:p>
          <a:p>
            <a:pPr marL="645867" lvl="2" indent="-261491">
              <a:lnSpc>
                <a:spcPct val="150000"/>
              </a:lnSpc>
              <a:spcBef>
                <a:spcPct val="0"/>
              </a:spcBef>
              <a:buFont typeface="Wingdings" charset="2"/>
              <a:buChar char="v"/>
              <a:defRPr/>
            </a:pPr>
            <a:r>
              <a:rPr lang="en-US" altLang="en-US" sz="1440" dirty="0">
                <a:latin typeface="Verdana" charset="0"/>
                <a:ea typeface="ＭＳ Ｐゴシック" charset="-128"/>
              </a:rPr>
              <a:t>Provide global context to regional approaches</a:t>
            </a:r>
          </a:p>
          <a:p>
            <a:pPr marL="901642" lvl="2" indent="-257204">
              <a:lnSpc>
                <a:spcPct val="150000"/>
              </a:lnSpc>
              <a:spcBef>
                <a:spcPct val="0"/>
              </a:spcBef>
              <a:buFont typeface="Wingdings" charset="2"/>
              <a:buChar char="v"/>
              <a:defRPr/>
            </a:pPr>
            <a:endParaRPr lang="en-US" altLang="en-US" sz="1440" dirty="0">
              <a:latin typeface="Verdana" charset="0"/>
              <a:ea typeface="ＭＳ Ｐゴシック" charset="-128"/>
            </a:endParaRPr>
          </a:p>
        </p:txBody>
      </p:sp>
      <p:sp>
        <p:nvSpPr>
          <p:cNvPr id="22530" name="Textplatzhalter 3">
            <a:extLst>
              <a:ext uri="{FF2B5EF4-FFF2-40B4-BE49-F238E27FC236}">
                <a16:creationId xmlns:a16="http://schemas.microsoft.com/office/drawing/2014/main" id="{CCA155EC-AD81-B642-A2E7-00BFD08C689C}"/>
              </a:ext>
            </a:extLst>
          </p:cNvPr>
          <p:cNvSpPr>
            <a:spLocks noGrp="1"/>
          </p:cNvSpPr>
          <p:nvPr>
            <p:ph type="body" sz="quarter" idx="12"/>
          </p:nvPr>
        </p:nvSpPr>
        <p:spPr bwMode="auto">
          <a:xfrm>
            <a:off x="405829" y="1372708"/>
            <a:ext cx="7836489" cy="48585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latin typeface="Verdana" panose="020B0604030504040204" pitchFamily="34" charset="0"/>
                <a:ea typeface="ＭＳ Ｐゴシック" panose="020B0600070205080204" pitchFamily="34" charset="-128"/>
              </a:rPr>
              <a:t>Let’s walk through a global example</a:t>
            </a:r>
          </a:p>
        </p:txBody>
      </p:sp>
      <p:sp>
        <p:nvSpPr>
          <p:cNvPr id="22531" name="TextBox 1">
            <a:extLst>
              <a:ext uri="{FF2B5EF4-FFF2-40B4-BE49-F238E27FC236}">
                <a16:creationId xmlns:a16="http://schemas.microsoft.com/office/drawing/2014/main" id="{BB9DB7D0-F83A-CC4D-9272-0C77C095EA02}"/>
              </a:ext>
            </a:extLst>
          </p:cNvPr>
          <p:cNvSpPr txBox="1">
            <a:spLocks noChangeArrowheads="1"/>
          </p:cNvSpPr>
          <p:nvPr/>
        </p:nvSpPr>
        <p:spPr bwMode="auto">
          <a:xfrm>
            <a:off x="405828" y="5990290"/>
            <a:ext cx="8071056"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1620" dirty="0" err="1"/>
              <a:t>Kok</a:t>
            </a:r>
            <a:r>
              <a:rPr lang="en-US" altLang="en-US" sz="1620" dirty="0"/>
              <a:t> et al. 2016 (Sustainable Science) “SSPs as a basis to preparation of global IPBES scenarios”</a:t>
            </a:r>
          </a:p>
        </p:txBody>
      </p:sp>
      <p:pic>
        <p:nvPicPr>
          <p:cNvPr id="22532" name="Picture 4">
            <a:extLst>
              <a:ext uri="{FF2B5EF4-FFF2-40B4-BE49-F238E27FC236}">
                <a16:creationId xmlns:a16="http://schemas.microsoft.com/office/drawing/2014/main" id="{5030DF82-3A9F-DA47-8194-8B4AE7F62C2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2941" y="2573046"/>
            <a:ext cx="4831358" cy="2772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1899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52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52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52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2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52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52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9"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F359E-E92B-B947-BA6D-17D06F8C2CA6}"/>
              </a:ext>
            </a:extLst>
          </p:cNvPr>
          <p:cNvSpPr>
            <a:spLocks noGrp="1"/>
          </p:cNvSpPr>
          <p:nvPr>
            <p:ph type="title"/>
          </p:nvPr>
        </p:nvSpPr>
        <p:spPr/>
        <p:txBody>
          <a:bodyPr/>
          <a:lstStyle/>
          <a:p>
            <a:r>
              <a:rPr lang="de-DE" dirty="0"/>
              <a:t>Translation </a:t>
            </a:r>
            <a:r>
              <a:rPr lang="de-DE" dirty="0" err="1"/>
              <a:t>to</a:t>
            </a:r>
            <a:r>
              <a:rPr lang="de-DE" dirty="0"/>
              <a:t> quantitative </a:t>
            </a:r>
            <a:r>
              <a:rPr lang="de-DE" dirty="0" err="1"/>
              <a:t>metrics</a:t>
            </a:r>
            <a:endParaRPr lang="de-DE" dirty="0"/>
          </a:p>
        </p:txBody>
      </p:sp>
      <p:sp>
        <p:nvSpPr>
          <p:cNvPr id="3" name="Content Placeholder 2">
            <a:extLst>
              <a:ext uri="{FF2B5EF4-FFF2-40B4-BE49-F238E27FC236}">
                <a16:creationId xmlns:a16="http://schemas.microsoft.com/office/drawing/2014/main" id="{3E77B10B-8E2C-3D48-9155-3D9773E25E27}"/>
              </a:ext>
            </a:extLst>
          </p:cNvPr>
          <p:cNvSpPr>
            <a:spLocks noGrp="1"/>
          </p:cNvSpPr>
          <p:nvPr>
            <p:ph idx="1"/>
          </p:nvPr>
        </p:nvSpPr>
        <p:spPr>
          <a:xfrm>
            <a:off x="628651" y="1825625"/>
            <a:ext cx="3851468" cy="4351338"/>
          </a:xfrm>
        </p:spPr>
        <p:txBody>
          <a:bodyPr>
            <a:normAutofit fontScale="70000" lnSpcReduction="20000"/>
          </a:bodyPr>
          <a:lstStyle/>
          <a:p>
            <a:r>
              <a:rPr lang="de-DE" dirty="0"/>
              <a:t>Integrated Assessment Models (IAMs)</a:t>
            </a:r>
          </a:p>
          <a:p>
            <a:r>
              <a:rPr lang="de-DE" dirty="0">
                <a:hlinkClick r:id="rId2">
                  <a:extLst>
                    <a:ext uri="{A12FA001-AC4F-418D-AE19-62706E023703}">
                      <ahyp:hlinkClr xmlns:ahyp="http://schemas.microsoft.com/office/drawing/2018/hyperlinkcolor" val="tx"/>
                    </a:ext>
                  </a:extLst>
                </a:hlinkClick>
              </a:rPr>
              <a:t> http://sedac.ciesin.columbia.edu/mva/iamcc.tg/mva-questions.html</a:t>
            </a:r>
            <a:endParaRPr lang="de-DE" dirty="0"/>
          </a:p>
          <a:p>
            <a:endParaRPr lang="de-DE" dirty="0"/>
          </a:p>
          <a:p>
            <a:r>
              <a:rPr lang="de-DE" dirty="0"/>
              <a:t>Input </a:t>
            </a:r>
            <a:r>
              <a:rPr lang="de-DE" dirty="0" err="1"/>
              <a:t>the</a:t>
            </a:r>
            <a:r>
              <a:rPr lang="de-DE" dirty="0"/>
              <a:t> narratives, </a:t>
            </a:r>
            <a:r>
              <a:rPr lang="de-DE" dirty="0" err="1"/>
              <a:t>and</a:t>
            </a:r>
            <a:r>
              <a:rPr lang="de-DE" dirty="0"/>
              <a:t> </a:t>
            </a:r>
            <a:r>
              <a:rPr lang="de-DE" dirty="0" err="1"/>
              <a:t>transform</a:t>
            </a:r>
            <a:r>
              <a:rPr lang="de-DE" dirty="0"/>
              <a:t> </a:t>
            </a:r>
            <a:r>
              <a:rPr lang="de-DE" dirty="0" err="1"/>
              <a:t>them</a:t>
            </a:r>
            <a:r>
              <a:rPr lang="de-DE" dirty="0"/>
              <a:t> </a:t>
            </a:r>
            <a:r>
              <a:rPr lang="de-DE" dirty="0" err="1"/>
              <a:t>into</a:t>
            </a:r>
            <a:r>
              <a:rPr lang="de-DE" dirty="0"/>
              <a:t> quantitative </a:t>
            </a:r>
            <a:r>
              <a:rPr lang="de-DE" dirty="0" err="1"/>
              <a:t>outputs</a:t>
            </a:r>
            <a:r>
              <a:rPr lang="de-DE" dirty="0"/>
              <a:t> </a:t>
            </a:r>
            <a:r>
              <a:rPr lang="de-DE" dirty="0" err="1"/>
              <a:t>through</a:t>
            </a:r>
            <a:r>
              <a:rPr lang="de-DE" dirty="0"/>
              <a:t> different </a:t>
            </a:r>
            <a:r>
              <a:rPr lang="de-DE" dirty="0" err="1"/>
              <a:t>interacting</a:t>
            </a:r>
            <a:r>
              <a:rPr lang="de-DE" dirty="0"/>
              <a:t> </a:t>
            </a:r>
            <a:r>
              <a:rPr lang="de-DE" dirty="0" err="1"/>
              <a:t>modules</a:t>
            </a:r>
            <a:endParaRPr lang="de-DE" dirty="0"/>
          </a:p>
          <a:p>
            <a:r>
              <a:rPr lang="de-DE" dirty="0"/>
              <a:t>Demand </a:t>
            </a:r>
            <a:r>
              <a:rPr lang="de-DE" dirty="0" err="1"/>
              <a:t>for</a:t>
            </a:r>
            <a:r>
              <a:rPr lang="de-DE" dirty="0"/>
              <a:t> </a:t>
            </a:r>
            <a:r>
              <a:rPr lang="de-DE" dirty="0" err="1"/>
              <a:t>agricultural</a:t>
            </a:r>
            <a:r>
              <a:rPr lang="de-DE" dirty="0"/>
              <a:t> </a:t>
            </a:r>
            <a:r>
              <a:rPr lang="de-DE" dirty="0" err="1"/>
              <a:t>and</a:t>
            </a:r>
            <a:r>
              <a:rPr lang="de-DE" dirty="0"/>
              <a:t> </a:t>
            </a:r>
            <a:r>
              <a:rPr lang="de-DE" dirty="0" err="1"/>
              <a:t>forestry</a:t>
            </a:r>
            <a:r>
              <a:rPr lang="de-DE" dirty="0"/>
              <a:t> </a:t>
            </a:r>
            <a:r>
              <a:rPr lang="de-DE" dirty="0" err="1"/>
              <a:t>products</a:t>
            </a:r>
            <a:endParaRPr lang="de-DE" dirty="0"/>
          </a:p>
          <a:p>
            <a:r>
              <a:rPr lang="de-DE" dirty="0"/>
              <a:t>Output </a:t>
            </a:r>
            <a:r>
              <a:rPr lang="de-DE" dirty="0" err="1"/>
              <a:t>projected</a:t>
            </a:r>
            <a:r>
              <a:rPr lang="de-DE" dirty="0"/>
              <a:t> global </a:t>
            </a:r>
            <a:r>
              <a:rPr lang="de-DE" dirty="0" err="1"/>
              <a:t>land</a:t>
            </a:r>
            <a:r>
              <a:rPr lang="de-DE" dirty="0"/>
              <a:t> </a:t>
            </a:r>
            <a:r>
              <a:rPr lang="de-DE" dirty="0" err="1"/>
              <a:t>use</a:t>
            </a:r>
            <a:r>
              <a:rPr lang="de-DE" dirty="0"/>
              <a:t> </a:t>
            </a:r>
            <a:r>
              <a:rPr lang="de-DE" dirty="0" err="1"/>
              <a:t>change</a:t>
            </a:r>
            <a:endParaRPr lang="de-DE" dirty="0"/>
          </a:p>
          <a:p>
            <a:r>
              <a:rPr lang="de-DE" dirty="0" err="1"/>
              <a:t>Very</a:t>
            </a:r>
            <a:r>
              <a:rPr lang="de-DE" dirty="0"/>
              <a:t> </a:t>
            </a:r>
            <a:r>
              <a:rPr lang="de-DE" dirty="0" err="1"/>
              <a:t>coarse</a:t>
            </a:r>
            <a:r>
              <a:rPr lang="de-DE" dirty="0"/>
              <a:t> </a:t>
            </a:r>
            <a:r>
              <a:rPr lang="de-DE" dirty="0" err="1"/>
              <a:t>resolution</a:t>
            </a:r>
            <a:endParaRPr lang="de-DE" dirty="0"/>
          </a:p>
        </p:txBody>
      </p:sp>
      <p:pic>
        <p:nvPicPr>
          <p:cNvPr id="4" name="Picture 2">
            <a:extLst>
              <a:ext uri="{FF2B5EF4-FFF2-40B4-BE49-F238E27FC236}">
                <a16:creationId xmlns:a16="http://schemas.microsoft.com/office/drawing/2014/main" id="{63673229-9B11-674E-9D5C-E00A8CE97B8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80118" y="1690689"/>
            <a:ext cx="4382661" cy="4362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a:extLst>
              <a:ext uri="{FF2B5EF4-FFF2-40B4-BE49-F238E27FC236}">
                <a16:creationId xmlns:a16="http://schemas.microsoft.com/office/drawing/2014/main" id="{F75B788F-59C5-9B44-836B-1EB945770A58}"/>
              </a:ext>
            </a:extLst>
          </p:cNvPr>
          <p:cNvSpPr/>
          <p:nvPr/>
        </p:nvSpPr>
        <p:spPr>
          <a:xfrm>
            <a:off x="4699609" y="2166678"/>
            <a:ext cx="3503512" cy="121455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94272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oup 349"/>
          <p:cNvGrpSpPr>
            <a:grpSpLocks/>
          </p:cNvGrpSpPr>
          <p:nvPr/>
        </p:nvGrpSpPr>
        <p:grpSpPr bwMode="auto">
          <a:xfrm>
            <a:off x="17463" y="3962400"/>
            <a:ext cx="8669337" cy="2835275"/>
            <a:chOff x="17565" y="644104"/>
            <a:chExt cx="8669235" cy="2834640"/>
          </a:xfrm>
        </p:grpSpPr>
        <p:grpSp>
          <p:nvGrpSpPr>
            <p:cNvPr id="12498" name="Group -1024"/>
            <p:cNvGrpSpPr>
              <a:grpSpLocks/>
            </p:cNvGrpSpPr>
            <p:nvPr/>
          </p:nvGrpSpPr>
          <p:grpSpPr bwMode="auto">
            <a:xfrm>
              <a:off x="4463163" y="644104"/>
              <a:ext cx="4223637" cy="2834640"/>
              <a:chOff x="2891" y="207"/>
              <a:chExt cx="2645" cy="1153"/>
            </a:xfrm>
          </p:grpSpPr>
          <p:sp>
            <p:nvSpPr>
              <p:cNvPr id="12569" name="Freeform 208"/>
              <p:cNvSpPr>
                <a:spLocks noChangeArrowheads="1"/>
              </p:cNvSpPr>
              <p:nvPr/>
            </p:nvSpPr>
            <p:spPr bwMode="auto">
              <a:xfrm>
                <a:off x="3152" y="280"/>
                <a:ext cx="2320" cy="960"/>
              </a:xfrm>
              <a:custGeom>
                <a:avLst/>
                <a:gdLst>
                  <a:gd name="T0" fmla="*/ 0 w 2320"/>
                  <a:gd name="T1" fmla="*/ 0 h 960"/>
                  <a:gd name="T2" fmla="*/ 2320 w 2320"/>
                  <a:gd name="T3" fmla="*/ 0 h 960"/>
                  <a:gd name="T4" fmla="*/ 2320 w 2320"/>
                  <a:gd name="T5" fmla="*/ 960 h 960"/>
                  <a:gd name="T6" fmla="*/ 0 w 2320"/>
                  <a:gd name="T7" fmla="*/ 960 h 960"/>
                  <a:gd name="T8" fmla="*/ 0 w 2320"/>
                  <a:gd name="T9" fmla="*/ 0 h 960"/>
                  <a:gd name="T10" fmla="*/ 0 w 2320"/>
                  <a:gd name="T11" fmla="*/ 0 h 9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20" h="960">
                    <a:moveTo>
                      <a:pt x="0" y="0"/>
                    </a:moveTo>
                    <a:lnTo>
                      <a:pt x="2320" y="0"/>
                    </a:lnTo>
                    <a:lnTo>
                      <a:pt x="2320" y="960"/>
                    </a:lnTo>
                    <a:lnTo>
                      <a:pt x="0" y="960"/>
                    </a:lnTo>
                    <a:lnTo>
                      <a:pt x="0" y="0"/>
                    </a:lnTo>
                    <a:close/>
                  </a:path>
                </a:pathLst>
              </a:cu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70" name="Text Box 209"/>
              <p:cNvSpPr txBox="1">
                <a:spLocks noChangeArrowheads="1"/>
              </p:cNvSpPr>
              <p:nvPr/>
            </p:nvSpPr>
            <p:spPr bwMode="auto">
              <a:xfrm>
                <a:off x="3088" y="123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1850</a:t>
                </a:r>
              </a:p>
            </p:txBody>
          </p:sp>
          <p:sp>
            <p:nvSpPr>
              <p:cNvPr id="12571" name="Freeform 210"/>
              <p:cNvSpPr>
                <a:spLocks/>
              </p:cNvSpPr>
              <p:nvPr/>
            </p:nvSpPr>
            <p:spPr bwMode="auto">
              <a:xfrm>
                <a:off x="3152" y="124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72" name="Text Box 211"/>
              <p:cNvSpPr txBox="1">
                <a:spLocks noChangeArrowheads="1"/>
              </p:cNvSpPr>
              <p:nvPr/>
            </p:nvSpPr>
            <p:spPr bwMode="auto">
              <a:xfrm>
                <a:off x="3552" y="123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1900</a:t>
                </a:r>
              </a:p>
            </p:txBody>
          </p:sp>
          <p:sp>
            <p:nvSpPr>
              <p:cNvPr id="12573" name="Freeform 212"/>
              <p:cNvSpPr>
                <a:spLocks/>
              </p:cNvSpPr>
              <p:nvPr/>
            </p:nvSpPr>
            <p:spPr bwMode="auto">
              <a:xfrm>
                <a:off x="3616" y="124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74" name="Text Box 213"/>
              <p:cNvSpPr txBox="1">
                <a:spLocks noChangeArrowheads="1"/>
              </p:cNvSpPr>
              <p:nvPr/>
            </p:nvSpPr>
            <p:spPr bwMode="auto">
              <a:xfrm>
                <a:off x="4016" y="123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1950</a:t>
                </a:r>
              </a:p>
            </p:txBody>
          </p:sp>
          <p:sp>
            <p:nvSpPr>
              <p:cNvPr id="12575" name="Freeform 214"/>
              <p:cNvSpPr>
                <a:spLocks/>
              </p:cNvSpPr>
              <p:nvPr/>
            </p:nvSpPr>
            <p:spPr bwMode="auto">
              <a:xfrm>
                <a:off x="4080" y="124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76" name="Text Box 215"/>
              <p:cNvSpPr txBox="1">
                <a:spLocks noChangeArrowheads="1"/>
              </p:cNvSpPr>
              <p:nvPr/>
            </p:nvSpPr>
            <p:spPr bwMode="auto">
              <a:xfrm>
                <a:off x="4480" y="123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2000</a:t>
                </a:r>
              </a:p>
            </p:txBody>
          </p:sp>
          <p:sp>
            <p:nvSpPr>
              <p:cNvPr id="12577" name="Freeform 216"/>
              <p:cNvSpPr>
                <a:spLocks/>
              </p:cNvSpPr>
              <p:nvPr/>
            </p:nvSpPr>
            <p:spPr bwMode="auto">
              <a:xfrm>
                <a:off x="4544" y="124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78" name="Text Box 217"/>
              <p:cNvSpPr txBox="1">
                <a:spLocks noChangeArrowheads="1"/>
              </p:cNvSpPr>
              <p:nvPr/>
            </p:nvSpPr>
            <p:spPr bwMode="auto">
              <a:xfrm>
                <a:off x="4944" y="827"/>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2050</a:t>
                </a:r>
              </a:p>
            </p:txBody>
          </p:sp>
          <p:sp>
            <p:nvSpPr>
              <p:cNvPr id="12579" name="Freeform 218"/>
              <p:cNvSpPr>
                <a:spLocks/>
              </p:cNvSpPr>
              <p:nvPr/>
            </p:nvSpPr>
            <p:spPr bwMode="auto">
              <a:xfrm>
                <a:off x="5008" y="124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80" name="Text Box 219"/>
              <p:cNvSpPr txBox="1">
                <a:spLocks noChangeArrowheads="1"/>
              </p:cNvSpPr>
              <p:nvPr/>
            </p:nvSpPr>
            <p:spPr bwMode="auto">
              <a:xfrm>
                <a:off x="5408" y="123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2100</a:t>
                </a:r>
              </a:p>
            </p:txBody>
          </p:sp>
          <p:sp>
            <p:nvSpPr>
              <p:cNvPr id="12581" name="Freeform 220"/>
              <p:cNvSpPr>
                <a:spLocks/>
              </p:cNvSpPr>
              <p:nvPr/>
            </p:nvSpPr>
            <p:spPr bwMode="auto">
              <a:xfrm>
                <a:off x="5472" y="124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82" name="Text Box 221"/>
              <p:cNvSpPr txBox="1">
                <a:spLocks noChangeArrowheads="1"/>
              </p:cNvSpPr>
              <p:nvPr/>
            </p:nvSpPr>
            <p:spPr bwMode="auto">
              <a:xfrm rot="-5400000">
                <a:off x="2912" y="699"/>
                <a:ext cx="72"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EJ</a:t>
                </a:r>
              </a:p>
            </p:txBody>
          </p:sp>
          <p:sp>
            <p:nvSpPr>
              <p:cNvPr id="12583" name="Text Box 222"/>
              <p:cNvSpPr txBox="1">
                <a:spLocks noChangeArrowheads="1"/>
              </p:cNvSpPr>
              <p:nvPr/>
            </p:nvSpPr>
            <p:spPr bwMode="auto">
              <a:xfrm>
                <a:off x="3096" y="1167"/>
                <a:ext cx="32"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0</a:t>
                </a:r>
              </a:p>
            </p:txBody>
          </p:sp>
          <p:sp>
            <p:nvSpPr>
              <p:cNvPr id="12584" name="Freeform 223"/>
              <p:cNvSpPr>
                <a:spLocks/>
              </p:cNvSpPr>
              <p:nvPr/>
            </p:nvSpPr>
            <p:spPr bwMode="auto">
              <a:xfrm>
                <a:off x="3136" y="1240"/>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85" name="Text Box 224"/>
              <p:cNvSpPr txBox="1">
                <a:spLocks noChangeArrowheads="1"/>
              </p:cNvSpPr>
              <p:nvPr/>
            </p:nvSpPr>
            <p:spPr bwMode="auto">
              <a:xfrm>
                <a:off x="3032" y="975"/>
                <a:ext cx="96"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500</a:t>
                </a:r>
              </a:p>
            </p:txBody>
          </p:sp>
          <p:sp>
            <p:nvSpPr>
              <p:cNvPr id="12586" name="Freeform 225"/>
              <p:cNvSpPr>
                <a:spLocks/>
              </p:cNvSpPr>
              <p:nvPr/>
            </p:nvSpPr>
            <p:spPr bwMode="auto">
              <a:xfrm>
                <a:off x="3136" y="1048"/>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87" name="Text Box 226"/>
              <p:cNvSpPr txBox="1">
                <a:spLocks noChangeArrowheads="1"/>
              </p:cNvSpPr>
              <p:nvPr/>
            </p:nvSpPr>
            <p:spPr bwMode="auto">
              <a:xfrm>
                <a:off x="3000" y="783"/>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1000</a:t>
                </a:r>
              </a:p>
            </p:txBody>
          </p:sp>
          <p:sp>
            <p:nvSpPr>
              <p:cNvPr id="12588" name="Freeform 227"/>
              <p:cNvSpPr>
                <a:spLocks/>
              </p:cNvSpPr>
              <p:nvPr/>
            </p:nvSpPr>
            <p:spPr bwMode="auto">
              <a:xfrm>
                <a:off x="3136" y="856"/>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89" name="Text Box 228"/>
              <p:cNvSpPr txBox="1">
                <a:spLocks noChangeArrowheads="1"/>
              </p:cNvSpPr>
              <p:nvPr/>
            </p:nvSpPr>
            <p:spPr bwMode="auto">
              <a:xfrm>
                <a:off x="3000" y="59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1500</a:t>
                </a:r>
              </a:p>
            </p:txBody>
          </p:sp>
          <p:sp>
            <p:nvSpPr>
              <p:cNvPr id="12590" name="Freeform 229"/>
              <p:cNvSpPr>
                <a:spLocks/>
              </p:cNvSpPr>
              <p:nvPr/>
            </p:nvSpPr>
            <p:spPr bwMode="auto">
              <a:xfrm>
                <a:off x="3136" y="664"/>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91" name="Text Box 230"/>
              <p:cNvSpPr txBox="1">
                <a:spLocks noChangeArrowheads="1"/>
              </p:cNvSpPr>
              <p:nvPr/>
            </p:nvSpPr>
            <p:spPr bwMode="auto">
              <a:xfrm>
                <a:off x="3000" y="399"/>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2000</a:t>
                </a:r>
              </a:p>
            </p:txBody>
          </p:sp>
          <p:sp>
            <p:nvSpPr>
              <p:cNvPr id="12592" name="Freeform 231"/>
              <p:cNvSpPr>
                <a:spLocks/>
              </p:cNvSpPr>
              <p:nvPr/>
            </p:nvSpPr>
            <p:spPr bwMode="auto">
              <a:xfrm>
                <a:off x="3136" y="472"/>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93" name="Text Box 232"/>
              <p:cNvSpPr txBox="1">
                <a:spLocks noChangeArrowheads="1"/>
              </p:cNvSpPr>
              <p:nvPr/>
            </p:nvSpPr>
            <p:spPr bwMode="auto">
              <a:xfrm>
                <a:off x="3000" y="207"/>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2500</a:t>
                </a:r>
              </a:p>
            </p:txBody>
          </p:sp>
          <p:sp>
            <p:nvSpPr>
              <p:cNvPr id="12594" name="Freeform 233"/>
              <p:cNvSpPr>
                <a:spLocks/>
              </p:cNvSpPr>
              <p:nvPr/>
            </p:nvSpPr>
            <p:spPr bwMode="auto">
              <a:xfrm>
                <a:off x="3136" y="280"/>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95" name="Freeform 234"/>
              <p:cNvSpPr>
                <a:spLocks/>
              </p:cNvSpPr>
              <p:nvPr/>
            </p:nvSpPr>
            <p:spPr bwMode="auto">
              <a:xfrm>
                <a:off x="3152" y="280"/>
                <a:ext cx="2320" cy="960"/>
              </a:xfrm>
              <a:custGeom>
                <a:avLst/>
                <a:gdLst>
                  <a:gd name="T0" fmla="*/ 0 w 2320"/>
                  <a:gd name="T1" fmla="*/ 0 h 960"/>
                  <a:gd name="T2" fmla="*/ 2320 w 2320"/>
                  <a:gd name="T3" fmla="*/ 0 h 960"/>
                  <a:gd name="T4" fmla="*/ 2320 w 2320"/>
                  <a:gd name="T5" fmla="*/ 960 h 960"/>
                  <a:gd name="T6" fmla="*/ 0 w 2320"/>
                  <a:gd name="T7" fmla="*/ 960 h 960"/>
                  <a:gd name="T8" fmla="*/ 0 w 2320"/>
                  <a:gd name="T9" fmla="*/ 0 h 960"/>
                  <a:gd name="T10" fmla="*/ 0 w 2320"/>
                  <a:gd name="T11" fmla="*/ 0 h 9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20" h="960">
                    <a:moveTo>
                      <a:pt x="0" y="0"/>
                    </a:moveTo>
                    <a:lnTo>
                      <a:pt x="2320" y="0"/>
                    </a:lnTo>
                    <a:lnTo>
                      <a:pt x="2320" y="960"/>
                    </a:lnTo>
                    <a:lnTo>
                      <a:pt x="0" y="960"/>
                    </a:lnTo>
                    <a:lnTo>
                      <a:pt x="0" y="0"/>
                    </a:lnTo>
                    <a:close/>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96" name="Freeform 235"/>
              <p:cNvSpPr>
                <a:spLocks noChangeArrowheads="1"/>
              </p:cNvSpPr>
              <p:nvPr/>
            </p:nvSpPr>
            <p:spPr bwMode="auto">
              <a:xfrm>
                <a:off x="4590" y="877"/>
                <a:ext cx="882" cy="190"/>
              </a:xfrm>
              <a:custGeom>
                <a:avLst/>
                <a:gdLst>
                  <a:gd name="T0" fmla="*/ 0 w 881"/>
                  <a:gd name="T1" fmla="*/ 187 h 189"/>
                  <a:gd name="T2" fmla="*/ 46 w 881"/>
                  <a:gd name="T3" fmla="*/ 169 h 189"/>
                  <a:gd name="T4" fmla="*/ 139 w 881"/>
                  <a:gd name="T5" fmla="*/ 120 h 189"/>
                  <a:gd name="T6" fmla="*/ 232 w 881"/>
                  <a:gd name="T7" fmla="*/ 69 h 189"/>
                  <a:gd name="T8" fmla="*/ 324 w 881"/>
                  <a:gd name="T9" fmla="*/ 36 h 189"/>
                  <a:gd name="T10" fmla="*/ 417 w 881"/>
                  <a:gd name="T11" fmla="*/ 17 h 189"/>
                  <a:gd name="T12" fmla="*/ 512 w 881"/>
                  <a:gd name="T13" fmla="*/ 4 h 189"/>
                  <a:gd name="T14" fmla="*/ 605 w 881"/>
                  <a:gd name="T15" fmla="*/ 0 h 189"/>
                  <a:gd name="T16" fmla="*/ 698 w 881"/>
                  <a:gd name="T17" fmla="*/ 6 h 189"/>
                  <a:gd name="T18" fmla="*/ 790 w 881"/>
                  <a:gd name="T19" fmla="*/ 11 h 189"/>
                  <a:gd name="T20" fmla="*/ 883 w 881"/>
                  <a:gd name="T21" fmla="*/ 15 h 189"/>
                  <a:gd name="T22" fmla="*/ 883 w 881"/>
                  <a:gd name="T23" fmla="*/ 61 h 189"/>
                  <a:gd name="T24" fmla="*/ 790 w 881"/>
                  <a:gd name="T25" fmla="*/ 52 h 189"/>
                  <a:gd name="T26" fmla="*/ 698 w 881"/>
                  <a:gd name="T27" fmla="*/ 42 h 189"/>
                  <a:gd name="T28" fmla="*/ 605 w 881"/>
                  <a:gd name="T29" fmla="*/ 30 h 189"/>
                  <a:gd name="T30" fmla="*/ 512 w 881"/>
                  <a:gd name="T31" fmla="*/ 30 h 189"/>
                  <a:gd name="T32" fmla="*/ 417 w 881"/>
                  <a:gd name="T33" fmla="*/ 38 h 189"/>
                  <a:gd name="T34" fmla="*/ 324 w 881"/>
                  <a:gd name="T35" fmla="*/ 54 h 189"/>
                  <a:gd name="T36" fmla="*/ 232 w 881"/>
                  <a:gd name="T37" fmla="*/ 82 h 189"/>
                  <a:gd name="T38" fmla="*/ 139 w 881"/>
                  <a:gd name="T39" fmla="*/ 129 h 189"/>
                  <a:gd name="T40" fmla="*/ 46 w 881"/>
                  <a:gd name="T41" fmla="*/ 174 h 189"/>
                  <a:gd name="T42" fmla="*/ 0 w 881"/>
                  <a:gd name="T43" fmla="*/ 191 h 189"/>
                  <a:gd name="T44" fmla="*/ 0 w 881"/>
                  <a:gd name="T45" fmla="*/ 187 h 18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189">
                    <a:moveTo>
                      <a:pt x="0" y="185"/>
                    </a:moveTo>
                    <a:lnTo>
                      <a:pt x="46" y="167"/>
                    </a:lnTo>
                    <a:lnTo>
                      <a:pt x="139" y="118"/>
                    </a:lnTo>
                    <a:lnTo>
                      <a:pt x="232" y="69"/>
                    </a:lnTo>
                    <a:lnTo>
                      <a:pt x="324" y="36"/>
                    </a:lnTo>
                    <a:lnTo>
                      <a:pt x="417" y="17"/>
                    </a:lnTo>
                    <a:lnTo>
                      <a:pt x="510" y="4"/>
                    </a:lnTo>
                    <a:lnTo>
                      <a:pt x="603" y="0"/>
                    </a:lnTo>
                    <a:lnTo>
                      <a:pt x="696" y="6"/>
                    </a:lnTo>
                    <a:lnTo>
                      <a:pt x="788" y="11"/>
                    </a:lnTo>
                    <a:lnTo>
                      <a:pt x="881" y="15"/>
                    </a:lnTo>
                    <a:lnTo>
                      <a:pt x="881" y="61"/>
                    </a:lnTo>
                    <a:lnTo>
                      <a:pt x="788" y="52"/>
                    </a:lnTo>
                    <a:lnTo>
                      <a:pt x="696" y="42"/>
                    </a:lnTo>
                    <a:lnTo>
                      <a:pt x="603" y="30"/>
                    </a:lnTo>
                    <a:lnTo>
                      <a:pt x="510" y="30"/>
                    </a:lnTo>
                    <a:lnTo>
                      <a:pt x="417" y="38"/>
                    </a:lnTo>
                    <a:lnTo>
                      <a:pt x="324" y="54"/>
                    </a:lnTo>
                    <a:lnTo>
                      <a:pt x="232" y="82"/>
                    </a:lnTo>
                    <a:lnTo>
                      <a:pt x="139" y="127"/>
                    </a:lnTo>
                    <a:lnTo>
                      <a:pt x="46" y="172"/>
                    </a:lnTo>
                    <a:lnTo>
                      <a:pt x="0" y="189"/>
                    </a:lnTo>
                    <a:lnTo>
                      <a:pt x="0" y="185"/>
                    </a:lnTo>
                    <a:close/>
                  </a:path>
                </a:pathLst>
              </a:custGeom>
              <a:solidFill>
                <a:srgbClr val="FFC8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97" name="Freeform 236"/>
              <p:cNvSpPr>
                <a:spLocks/>
              </p:cNvSpPr>
              <p:nvPr/>
            </p:nvSpPr>
            <p:spPr bwMode="auto">
              <a:xfrm>
                <a:off x="4590" y="877"/>
                <a:ext cx="882" cy="190"/>
              </a:xfrm>
              <a:custGeom>
                <a:avLst/>
                <a:gdLst>
                  <a:gd name="T0" fmla="*/ 0 w 881"/>
                  <a:gd name="T1" fmla="*/ 187 h 189"/>
                  <a:gd name="T2" fmla="*/ 46 w 881"/>
                  <a:gd name="T3" fmla="*/ 169 h 189"/>
                  <a:gd name="T4" fmla="*/ 139 w 881"/>
                  <a:gd name="T5" fmla="*/ 120 h 189"/>
                  <a:gd name="T6" fmla="*/ 232 w 881"/>
                  <a:gd name="T7" fmla="*/ 69 h 189"/>
                  <a:gd name="T8" fmla="*/ 324 w 881"/>
                  <a:gd name="T9" fmla="*/ 36 h 189"/>
                  <a:gd name="T10" fmla="*/ 417 w 881"/>
                  <a:gd name="T11" fmla="*/ 17 h 189"/>
                  <a:gd name="T12" fmla="*/ 512 w 881"/>
                  <a:gd name="T13" fmla="*/ 4 h 189"/>
                  <a:gd name="T14" fmla="*/ 605 w 881"/>
                  <a:gd name="T15" fmla="*/ 0 h 189"/>
                  <a:gd name="T16" fmla="*/ 698 w 881"/>
                  <a:gd name="T17" fmla="*/ 6 h 189"/>
                  <a:gd name="T18" fmla="*/ 790 w 881"/>
                  <a:gd name="T19" fmla="*/ 11 h 189"/>
                  <a:gd name="T20" fmla="*/ 883 w 881"/>
                  <a:gd name="T21" fmla="*/ 15 h 189"/>
                  <a:gd name="T22" fmla="*/ 883 w 881"/>
                  <a:gd name="T23" fmla="*/ 61 h 189"/>
                  <a:gd name="T24" fmla="*/ 790 w 881"/>
                  <a:gd name="T25" fmla="*/ 52 h 189"/>
                  <a:gd name="T26" fmla="*/ 698 w 881"/>
                  <a:gd name="T27" fmla="*/ 42 h 189"/>
                  <a:gd name="T28" fmla="*/ 605 w 881"/>
                  <a:gd name="T29" fmla="*/ 30 h 189"/>
                  <a:gd name="T30" fmla="*/ 512 w 881"/>
                  <a:gd name="T31" fmla="*/ 30 h 189"/>
                  <a:gd name="T32" fmla="*/ 417 w 881"/>
                  <a:gd name="T33" fmla="*/ 38 h 189"/>
                  <a:gd name="T34" fmla="*/ 324 w 881"/>
                  <a:gd name="T35" fmla="*/ 54 h 189"/>
                  <a:gd name="T36" fmla="*/ 232 w 881"/>
                  <a:gd name="T37" fmla="*/ 82 h 189"/>
                  <a:gd name="T38" fmla="*/ 139 w 881"/>
                  <a:gd name="T39" fmla="*/ 129 h 189"/>
                  <a:gd name="T40" fmla="*/ 46 w 881"/>
                  <a:gd name="T41" fmla="*/ 174 h 189"/>
                  <a:gd name="T42" fmla="*/ 0 w 881"/>
                  <a:gd name="T43" fmla="*/ 191 h 189"/>
                  <a:gd name="T44" fmla="*/ 0 w 881"/>
                  <a:gd name="T45" fmla="*/ 187 h 18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189">
                    <a:moveTo>
                      <a:pt x="0" y="185"/>
                    </a:moveTo>
                    <a:lnTo>
                      <a:pt x="46" y="167"/>
                    </a:lnTo>
                    <a:lnTo>
                      <a:pt x="139" y="118"/>
                    </a:lnTo>
                    <a:lnTo>
                      <a:pt x="232" y="69"/>
                    </a:lnTo>
                    <a:lnTo>
                      <a:pt x="324" y="36"/>
                    </a:lnTo>
                    <a:lnTo>
                      <a:pt x="417" y="17"/>
                    </a:lnTo>
                    <a:lnTo>
                      <a:pt x="510" y="4"/>
                    </a:lnTo>
                    <a:lnTo>
                      <a:pt x="603" y="0"/>
                    </a:lnTo>
                    <a:lnTo>
                      <a:pt x="696" y="6"/>
                    </a:lnTo>
                    <a:lnTo>
                      <a:pt x="788" y="11"/>
                    </a:lnTo>
                    <a:lnTo>
                      <a:pt x="881" y="15"/>
                    </a:lnTo>
                    <a:lnTo>
                      <a:pt x="881" y="61"/>
                    </a:lnTo>
                    <a:lnTo>
                      <a:pt x="788" y="52"/>
                    </a:lnTo>
                    <a:lnTo>
                      <a:pt x="696" y="42"/>
                    </a:lnTo>
                    <a:lnTo>
                      <a:pt x="603" y="30"/>
                    </a:lnTo>
                    <a:lnTo>
                      <a:pt x="510" y="30"/>
                    </a:lnTo>
                    <a:lnTo>
                      <a:pt x="417" y="38"/>
                    </a:lnTo>
                    <a:lnTo>
                      <a:pt x="324" y="54"/>
                    </a:lnTo>
                    <a:lnTo>
                      <a:pt x="232" y="82"/>
                    </a:lnTo>
                    <a:lnTo>
                      <a:pt x="139" y="127"/>
                    </a:lnTo>
                    <a:lnTo>
                      <a:pt x="46" y="172"/>
                    </a:lnTo>
                    <a:lnTo>
                      <a:pt x="0" y="189"/>
                    </a:lnTo>
                    <a:lnTo>
                      <a:pt x="0" y="185"/>
                    </a:lnTo>
                    <a:close/>
                  </a:path>
                </a:pathLst>
              </a:custGeom>
              <a:noFill/>
              <a:ln w="3175">
                <a:solidFill>
                  <a:srgbClr val="FFC800"/>
                </a:solidFill>
                <a:round/>
                <a:headEnd/>
                <a:tailEnd/>
              </a:ln>
              <a:effectLst/>
              <a:extLst>
                <a:ext uri="{909E8E84-426E-40DD-AFC4-6F175D3DCCD1}">
                  <a14:hiddenFill xmlns:a14="http://schemas.microsoft.com/office/drawing/2010/main">
                    <a:solidFill>
                      <a:srgbClr val="FFC8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98" name="Freeform 237"/>
              <p:cNvSpPr>
                <a:spLocks noChangeArrowheads="1"/>
              </p:cNvSpPr>
              <p:nvPr/>
            </p:nvSpPr>
            <p:spPr bwMode="auto">
              <a:xfrm>
                <a:off x="4590" y="907"/>
                <a:ext cx="882" cy="164"/>
              </a:xfrm>
              <a:custGeom>
                <a:avLst/>
                <a:gdLst>
                  <a:gd name="T0" fmla="*/ 0 w 881"/>
                  <a:gd name="T1" fmla="*/ 161 h 163"/>
                  <a:gd name="T2" fmla="*/ 46 w 881"/>
                  <a:gd name="T3" fmla="*/ 144 h 163"/>
                  <a:gd name="T4" fmla="*/ 139 w 881"/>
                  <a:gd name="T5" fmla="*/ 99 h 163"/>
                  <a:gd name="T6" fmla="*/ 232 w 881"/>
                  <a:gd name="T7" fmla="*/ 52 h 163"/>
                  <a:gd name="T8" fmla="*/ 324 w 881"/>
                  <a:gd name="T9" fmla="*/ 23 h 163"/>
                  <a:gd name="T10" fmla="*/ 417 w 881"/>
                  <a:gd name="T11" fmla="*/ 8 h 163"/>
                  <a:gd name="T12" fmla="*/ 512 w 881"/>
                  <a:gd name="T13" fmla="*/ 0 h 163"/>
                  <a:gd name="T14" fmla="*/ 605 w 881"/>
                  <a:gd name="T15" fmla="*/ 0 h 163"/>
                  <a:gd name="T16" fmla="*/ 698 w 881"/>
                  <a:gd name="T17" fmla="*/ 11 h 163"/>
                  <a:gd name="T18" fmla="*/ 790 w 881"/>
                  <a:gd name="T19" fmla="*/ 22 h 163"/>
                  <a:gd name="T20" fmla="*/ 883 w 881"/>
                  <a:gd name="T21" fmla="*/ 31 h 163"/>
                  <a:gd name="T22" fmla="*/ 883 w 881"/>
                  <a:gd name="T23" fmla="*/ 52 h 163"/>
                  <a:gd name="T24" fmla="*/ 790 w 881"/>
                  <a:gd name="T25" fmla="*/ 42 h 163"/>
                  <a:gd name="T26" fmla="*/ 698 w 881"/>
                  <a:gd name="T27" fmla="*/ 31 h 163"/>
                  <a:gd name="T28" fmla="*/ 605 w 881"/>
                  <a:gd name="T29" fmla="*/ 16 h 163"/>
                  <a:gd name="T30" fmla="*/ 512 w 881"/>
                  <a:gd name="T31" fmla="*/ 14 h 163"/>
                  <a:gd name="T32" fmla="*/ 417 w 881"/>
                  <a:gd name="T33" fmla="*/ 20 h 163"/>
                  <a:gd name="T34" fmla="*/ 324 w 881"/>
                  <a:gd name="T35" fmla="*/ 33 h 163"/>
                  <a:gd name="T36" fmla="*/ 232 w 881"/>
                  <a:gd name="T37" fmla="*/ 59 h 163"/>
                  <a:gd name="T38" fmla="*/ 139 w 881"/>
                  <a:gd name="T39" fmla="*/ 104 h 163"/>
                  <a:gd name="T40" fmla="*/ 46 w 881"/>
                  <a:gd name="T41" fmla="*/ 148 h 163"/>
                  <a:gd name="T42" fmla="*/ 0 w 881"/>
                  <a:gd name="T43" fmla="*/ 165 h 163"/>
                  <a:gd name="T44" fmla="*/ 0 w 881"/>
                  <a:gd name="T45" fmla="*/ 161 h 16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163">
                    <a:moveTo>
                      <a:pt x="0" y="159"/>
                    </a:moveTo>
                    <a:lnTo>
                      <a:pt x="46" y="142"/>
                    </a:lnTo>
                    <a:lnTo>
                      <a:pt x="139" y="97"/>
                    </a:lnTo>
                    <a:lnTo>
                      <a:pt x="232" y="52"/>
                    </a:lnTo>
                    <a:lnTo>
                      <a:pt x="324" y="23"/>
                    </a:lnTo>
                    <a:lnTo>
                      <a:pt x="417" y="8"/>
                    </a:lnTo>
                    <a:lnTo>
                      <a:pt x="510" y="0"/>
                    </a:lnTo>
                    <a:lnTo>
                      <a:pt x="603" y="0"/>
                    </a:lnTo>
                    <a:lnTo>
                      <a:pt x="696" y="11"/>
                    </a:lnTo>
                    <a:lnTo>
                      <a:pt x="788" y="22"/>
                    </a:lnTo>
                    <a:lnTo>
                      <a:pt x="881" y="31"/>
                    </a:lnTo>
                    <a:lnTo>
                      <a:pt x="881" y="52"/>
                    </a:lnTo>
                    <a:lnTo>
                      <a:pt x="788" y="42"/>
                    </a:lnTo>
                    <a:lnTo>
                      <a:pt x="696" y="31"/>
                    </a:lnTo>
                    <a:lnTo>
                      <a:pt x="603" y="16"/>
                    </a:lnTo>
                    <a:lnTo>
                      <a:pt x="510" y="14"/>
                    </a:lnTo>
                    <a:lnTo>
                      <a:pt x="417" y="20"/>
                    </a:lnTo>
                    <a:lnTo>
                      <a:pt x="324" y="33"/>
                    </a:lnTo>
                    <a:lnTo>
                      <a:pt x="232" y="59"/>
                    </a:lnTo>
                    <a:lnTo>
                      <a:pt x="139" y="102"/>
                    </a:lnTo>
                    <a:lnTo>
                      <a:pt x="46" y="146"/>
                    </a:lnTo>
                    <a:lnTo>
                      <a:pt x="0" y="163"/>
                    </a:lnTo>
                    <a:lnTo>
                      <a:pt x="0" y="159"/>
                    </a:lnTo>
                    <a:close/>
                  </a:path>
                </a:pathLst>
              </a:cu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99" name="Freeform 238"/>
              <p:cNvSpPr>
                <a:spLocks/>
              </p:cNvSpPr>
              <p:nvPr/>
            </p:nvSpPr>
            <p:spPr bwMode="auto">
              <a:xfrm>
                <a:off x="4590" y="907"/>
                <a:ext cx="882" cy="164"/>
              </a:xfrm>
              <a:custGeom>
                <a:avLst/>
                <a:gdLst>
                  <a:gd name="T0" fmla="*/ 0 w 881"/>
                  <a:gd name="T1" fmla="*/ 161 h 163"/>
                  <a:gd name="T2" fmla="*/ 46 w 881"/>
                  <a:gd name="T3" fmla="*/ 144 h 163"/>
                  <a:gd name="T4" fmla="*/ 139 w 881"/>
                  <a:gd name="T5" fmla="*/ 99 h 163"/>
                  <a:gd name="T6" fmla="*/ 232 w 881"/>
                  <a:gd name="T7" fmla="*/ 52 h 163"/>
                  <a:gd name="T8" fmla="*/ 324 w 881"/>
                  <a:gd name="T9" fmla="*/ 23 h 163"/>
                  <a:gd name="T10" fmla="*/ 417 w 881"/>
                  <a:gd name="T11" fmla="*/ 8 h 163"/>
                  <a:gd name="T12" fmla="*/ 512 w 881"/>
                  <a:gd name="T13" fmla="*/ 0 h 163"/>
                  <a:gd name="T14" fmla="*/ 605 w 881"/>
                  <a:gd name="T15" fmla="*/ 0 h 163"/>
                  <a:gd name="T16" fmla="*/ 698 w 881"/>
                  <a:gd name="T17" fmla="*/ 11 h 163"/>
                  <a:gd name="T18" fmla="*/ 790 w 881"/>
                  <a:gd name="T19" fmla="*/ 22 h 163"/>
                  <a:gd name="T20" fmla="*/ 883 w 881"/>
                  <a:gd name="T21" fmla="*/ 31 h 163"/>
                  <a:gd name="T22" fmla="*/ 883 w 881"/>
                  <a:gd name="T23" fmla="*/ 52 h 163"/>
                  <a:gd name="T24" fmla="*/ 790 w 881"/>
                  <a:gd name="T25" fmla="*/ 42 h 163"/>
                  <a:gd name="T26" fmla="*/ 698 w 881"/>
                  <a:gd name="T27" fmla="*/ 31 h 163"/>
                  <a:gd name="T28" fmla="*/ 605 w 881"/>
                  <a:gd name="T29" fmla="*/ 16 h 163"/>
                  <a:gd name="T30" fmla="*/ 512 w 881"/>
                  <a:gd name="T31" fmla="*/ 14 h 163"/>
                  <a:gd name="T32" fmla="*/ 417 w 881"/>
                  <a:gd name="T33" fmla="*/ 20 h 163"/>
                  <a:gd name="T34" fmla="*/ 324 w 881"/>
                  <a:gd name="T35" fmla="*/ 33 h 163"/>
                  <a:gd name="T36" fmla="*/ 232 w 881"/>
                  <a:gd name="T37" fmla="*/ 59 h 163"/>
                  <a:gd name="T38" fmla="*/ 139 w 881"/>
                  <a:gd name="T39" fmla="*/ 104 h 163"/>
                  <a:gd name="T40" fmla="*/ 46 w 881"/>
                  <a:gd name="T41" fmla="*/ 148 h 163"/>
                  <a:gd name="T42" fmla="*/ 0 w 881"/>
                  <a:gd name="T43" fmla="*/ 165 h 163"/>
                  <a:gd name="T44" fmla="*/ 0 w 881"/>
                  <a:gd name="T45" fmla="*/ 161 h 16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163">
                    <a:moveTo>
                      <a:pt x="0" y="159"/>
                    </a:moveTo>
                    <a:lnTo>
                      <a:pt x="46" y="142"/>
                    </a:lnTo>
                    <a:lnTo>
                      <a:pt x="139" y="97"/>
                    </a:lnTo>
                    <a:lnTo>
                      <a:pt x="232" y="52"/>
                    </a:lnTo>
                    <a:lnTo>
                      <a:pt x="324" y="23"/>
                    </a:lnTo>
                    <a:lnTo>
                      <a:pt x="417" y="8"/>
                    </a:lnTo>
                    <a:lnTo>
                      <a:pt x="510" y="0"/>
                    </a:lnTo>
                    <a:lnTo>
                      <a:pt x="603" y="0"/>
                    </a:lnTo>
                    <a:lnTo>
                      <a:pt x="696" y="11"/>
                    </a:lnTo>
                    <a:lnTo>
                      <a:pt x="788" y="22"/>
                    </a:lnTo>
                    <a:lnTo>
                      <a:pt x="881" y="31"/>
                    </a:lnTo>
                    <a:lnTo>
                      <a:pt x="881" y="52"/>
                    </a:lnTo>
                    <a:lnTo>
                      <a:pt x="788" y="42"/>
                    </a:lnTo>
                    <a:lnTo>
                      <a:pt x="696" y="31"/>
                    </a:lnTo>
                    <a:lnTo>
                      <a:pt x="603" y="16"/>
                    </a:lnTo>
                    <a:lnTo>
                      <a:pt x="510" y="14"/>
                    </a:lnTo>
                    <a:lnTo>
                      <a:pt x="417" y="20"/>
                    </a:lnTo>
                    <a:lnTo>
                      <a:pt x="324" y="33"/>
                    </a:lnTo>
                    <a:lnTo>
                      <a:pt x="232" y="59"/>
                    </a:lnTo>
                    <a:lnTo>
                      <a:pt x="139" y="102"/>
                    </a:lnTo>
                    <a:lnTo>
                      <a:pt x="46" y="146"/>
                    </a:lnTo>
                    <a:lnTo>
                      <a:pt x="0" y="163"/>
                    </a:lnTo>
                    <a:lnTo>
                      <a:pt x="0" y="159"/>
                    </a:lnTo>
                    <a:close/>
                  </a:path>
                </a:pathLst>
              </a:custGeom>
              <a:noFill/>
              <a:ln w="3175">
                <a:solidFill>
                  <a:srgbClr val="FFFF00"/>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00" name="Freeform 239"/>
              <p:cNvSpPr>
                <a:spLocks noChangeArrowheads="1"/>
              </p:cNvSpPr>
              <p:nvPr/>
            </p:nvSpPr>
            <p:spPr bwMode="auto">
              <a:xfrm>
                <a:off x="4590" y="921"/>
                <a:ext cx="882" cy="188"/>
              </a:xfrm>
              <a:custGeom>
                <a:avLst/>
                <a:gdLst>
                  <a:gd name="T0" fmla="*/ 0 w 881"/>
                  <a:gd name="T1" fmla="*/ 151 h 187"/>
                  <a:gd name="T2" fmla="*/ 46 w 881"/>
                  <a:gd name="T3" fmla="*/ 134 h 187"/>
                  <a:gd name="T4" fmla="*/ 139 w 881"/>
                  <a:gd name="T5" fmla="*/ 87 h 187"/>
                  <a:gd name="T6" fmla="*/ 232 w 881"/>
                  <a:gd name="T7" fmla="*/ 44 h 187"/>
                  <a:gd name="T8" fmla="*/ 324 w 881"/>
                  <a:gd name="T9" fmla="*/ 19 h 187"/>
                  <a:gd name="T10" fmla="*/ 417 w 881"/>
                  <a:gd name="T11" fmla="*/ 6 h 187"/>
                  <a:gd name="T12" fmla="*/ 512 w 881"/>
                  <a:gd name="T13" fmla="*/ 0 h 187"/>
                  <a:gd name="T14" fmla="*/ 605 w 881"/>
                  <a:gd name="T15" fmla="*/ 2 h 187"/>
                  <a:gd name="T16" fmla="*/ 698 w 881"/>
                  <a:gd name="T17" fmla="*/ 16 h 187"/>
                  <a:gd name="T18" fmla="*/ 790 w 881"/>
                  <a:gd name="T19" fmla="*/ 28 h 187"/>
                  <a:gd name="T20" fmla="*/ 883 w 881"/>
                  <a:gd name="T21" fmla="*/ 37 h 187"/>
                  <a:gd name="T22" fmla="*/ 883 w 881"/>
                  <a:gd name="T23" fmla="*/ 117 h 187"/>
                  <a:gd name="T24" fmla="*/ 790 w 881"/>
                  <a:gd name="T25" fmla="*/ 109 h 187"/>
                  <a:gd name="T26" fmla="*/ 698 w 881"/>
                  <a:gd name="T27" fmla="*/ 101 h 187"/>
                  <a:gd name="T28" fmla="*/ 605 w 881"/>
                  <a:gd name="T29" fmla="*/ 89 h 187"/>
                  <a:gd name="T30" fmla="*/ 512 w 881"/>
                  <a:gd name="T31" fmla="*/ 91 h 187"/>
                  <a:gd name="T32" fmla="*/ 417 w 881"/>
                  <a:gd name="T33" fmla="*/ 99 h 187"/>
                  <a:gd name="T34" fmla="*/ 324 w 881"/>
                  <a:gd name="T35" fmla="*/ 106 h 187"/>
                  <a:gd name="T36" fmla="*/ 232 w 881"/>
                  <a:gd name="T37" fmla="*/ 120 h 187"/>
                  <a:gd name="T38" fmla="*/ 139 w 881"/>
                  <a:gd name="T39" fmla="*/ 145 h 187"/>
                  <a:gd name="T40" fmla="*/ 46 w 881"/>
                  <a:gd name="T41" fmla="*/ 177 h 187"/>
                  <a:gd name="T42" fmla="*/ 0 w 881"/>
                  <a:gd name="T43" fmla="*/ 189 h 187"/>
                  <a:gd name="T44" fmla="*/ 0 w 881"/>
                  <a:gd name="T45" fmla="*/ 151 h 1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187">
                    <a:moveTo>
                      <a:pt x="0" y="149"/>
                    </a:moveTo>
                    <a:lnTo>
                      <a:pt x="46" y="132"/>
                    </a:lnTo>
                    <a:lnTo>
                      <a:pt x="139" y="87"/>
                    </a:lnTo>
                    <a:lnTo>
                      <a:pt x="232" y="44"/>
                    </a:lnTo>
                    <a:lnTo>
                      <a:pt x="324" y="19"/>
                    </a:lnTo>
                    <a:lnTo>
                      <a:pt x="417" y="6"/>
                    </a:lnTo>
                    <a:lnTo>
                      <a:pt x="510" y="0"/>
                    </a:lnTo>
                    <a:lnTo>
                      <a:pt x="603" y="2"/>
                    </a:lnTo>
                    <a:lnTo>
                      <a:pt x="696" y="16"/>
                    </a:lnTo>
                    <a:lnTo>
                      <a:pt x="788" y="28"/>
                    </a:lnTo>
                    <a:lnTo>
                      <a:pt x="881" y="37"/>
                    </a:lnTo>
                    <a:lnTo>
                      <a:pt x="881" y="115"/>
                    </a:lnTo>
                    <a:lnTo>
                      <a:pt x="788" y="107"/>
                    </a:lnTo>
                    <a:lnTo>
                      <a:pt x="696" y="99"/>
                    </a:lnTo>
                    <a:lnTo>
                      <a:pt x="603" y="89"/>
                    </a:lnTo>
                    <a:lnTo>
                      <a:pt x="510" y="91"/>
                    </a:lnTo>
                    <a:lnTo>
                      <a:pt x="417" y="97"/>
                    </a:lnTo>
                    <a:lnTo>
                      <a:pt x="324" y="104"/>
                    </a:lnTo>
                    <a:lnTo>
                      <a:pt x="232" y="118"/>
                    </a:lnTo>
                    <a:lnTo>
                      <a:pt x="139" y="143"/>
                    </a:lnTo>
                    <a:lnTo>
                      <a:pt x="46" y="175"/>
                    </a:lnTo>
                    <a:lnTo>
                      <a:pt x="0" y="187"/>
                    </a:lnTo>
                    <a:lnTo>
                      <a:pt x="0" y="149"/>
                    </a:lnTo>
                    <a:close/>
                  </a:path>
                </a:pathLst>
              </a:custGeom>
              <a:solidFill>
                <a:srgbClr val="0064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01" name="Freeform 240"/>
              <p:cNvSpPr>
                <a:spLocks/>
              </p:cNvSpPr>
              <p:nvPr/>
            </p:nvSpPr>
            <p:spPr bwMode="auto">
              <a:xfrm>
                <a:off x="4590" y="921"/>
                <a:ext cx="882" cy="188"/>
              </a:xfrm>
              <a:custGeom>
                <a:avLst/>
                <a:gdLst>
                  <a:gd name="T0" fmla="*/ 0 w 881"/>
                  <a:gd name="T1" fmla="*/ 151 h 187"/>
                  <a:gd name="T2" fmla="*/ 46 w 881"/>
                  <a:gd name="T3" fmla="*/ 134 h 187"/>
                  <a:gd name="T4" fmla="*/ 139 w 881"/>
                  <a:gd name="T5" fmla="*/ 87 h 187"/>
                  <a:gd name="T6" fmla="*/ 232 w 881"/>
                  <a:gd name="T7" fmla="*/ 44 h 187"/>
                  <a:gd name="T8" fmla="*/ 324 w 881"/>
                  <a:gd name="T9" fmla="*/ 19 h 187"/>
                  <a:gd name="T10" fmla="*/ 417 w 881"/>
                  <a:gd name="T11" fmla="*/ 6 h 187"/>
                  <a:gd name="T12" fmla="*/ 512 w 881"/>
                  <a:gd name="T13" fmla="*/ 0 h 187"/>
                  <a:gd name="T14" fmla="*/ 605 w 881"/>
                  <a:gd name="T15" fmla="*/ 2 h 187"/>
                  <a:gd name="T16" fmla="*/ 698 w 881"/>
                  <a:gd name="T17" fmla="*/ 16 h 187"/>
                  <a:gd name="T18" fmla="*/ 790 w 881"/>
                  <a:gd name="T19" fmla="*/ 28 h 187"/>
                  <a:gd name="T20" fmla="*/ 883 w 881"/>
                  <a:gd name="T21" fmla="*/ 37 h 187"/>
                  <a:gd name="T22" fmla="*/ 883 w 881"/>
                  <a:gd name="T23" fmla="*/ 117 h 187"/>
                  <a:gd name="T24" fmla="*/ 790 w 881"/>
                  <a:gd name="T25" fmla="*/ 109 h 187"/>
                  <a:gd name="T26" fmla="*/ 698 w 881"/>
                  <a:gd name="T27" fmla="*/ 101 h 187"/>
                  <a:gd name="T28" fmla="*/ 605 w 881"/>
                  <a:gd name="T29" fmla="*/ 89 h 187"/>
                  <a:gd name="T30" fmla="*/ 512 w 881"/>
                  <a:gd name="T31" fmla="*/ 91 h 187"/>
                  <a:gd name="T32" fmla="*/ 417 w 881"/>
                  <a:gd name="T33" fmla="*/ 99 h 187"/>
                  <a:gd name="T34" fmla="*/ 324 w 881"/>
                  <a:gd name="T35" fmla="*/ 106 h 187"/>
                  <a:gd name="T36" fmla="*/ 232 w 881"/>
                  <a:gd name="T37" fmla="*/ 120 h 187"/>
                  <a:gd name="T38" fmla="*/ 139 w 881"/>
                  <a:gd name="T39" fmla="*/ 145 h 187"/>
                  <a:gd name="T40" fmla="*/ 46 w 881"/>
                  <a:gd name="T41" fmla="*/ 177 h 187"/>
                  <a:gd name="T42" fmla="*/ 0 w 881"/>
                  <a:gd name="T43" fmla="*/ 189 h 187"/>
                  <a:gd name="T44" fmla="*/ 0 w 881"/>
                  <a:gd name="T45" fmla="*/ 151 h 1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187">
                    <a:moveTo>
                      <a:pt x="0" y="149"/>
                    </a:moveTo>
                    <a:lnTo>
                      <a:pt x="46" y="132"/>
                    </a:lnTo>
                    <a:lnTo>
                      <a:pt x="139" y="87"/>
                    </a:lnTo>
                    <a:lnTo>
                      <a:pt x="232" y="44"/>
                    </a:lnTo>
                    <a:lnTo>
                      <a:pt x="324" y="19"/>
                    </a:lnTo>
                    <a:lnTo>
                      <a:pt x="417" y="6"/>
                    </a:lnTo>
                    <a:lnTo>
                      <a:pt x="510" y="0"/>
                    </a:lnTo>
                    <a:lnTo>
                      <a:pt x="603" y="2"/>
                    </a:lnTo>
                    <a:lnTo>
                      <a:pt x="696" y="16"/>
                    </a:lnTo>
                    <a:lnTo>
                      <a:pt x="788" y="28"/>
                    </a:lnTo>
                    <a:lnTo>
                      <a:pt x="881" y="37"/>
                    </a:lnTo>
                    <a:lnTo>
                      <a:pt x="881" y="115"/>
                    </a:lnTo>
                    <a:lnTo>
                      <a:pt x="788" y="107"/>
                    </a:lnTo>
                    <a:lnTo>
                      <a:pt x="696" y="99"/>
                    </a:lnTo>
                    <a:lnTo>
                      <a:pt x="603" y="89"/>
                    </a:lnTo>
                    <a:lnTo>
                      <a:pt x="510" y="91"/>
                    </a:lnTo>
                    <a:lnTo>
                      <a:pt x="417" y="97"/>
                    </a:lnTo>
                    <a:lnTo>
                      <a:pt x="324" y="104"/>
                    </a:lnTo>
                    <a:lnTo>
                      <a:pt x="232" y="118"/>
                    </a:lnTo>
                    <a:lnTo>
                      <a:pt x="139" y="143"/>
                    </a:lnTo>
                    <a:lnTo>
                      <a:pt x="46" y="175"/>
                    </a:lnTo>
                    <a:lnTo>
                      <a:pt x="0" y="187"/>
                    </a:lnTo>
                    <a:lnTo>
                      <a:pt x="0" y="149"/>
                    </a:lnTo>
                    <a:close/>
                  </a:path>
                </a:pathLst>
              </a:custGeom>
              <a:noFill/>
              <a:ln w="3175">
                <a:solidFill>
                  <a:srgbClr val="0064FF"/>
                </a:solidFill>
                <a:round/>
                <a:headEnd/>
                <a:tailEnd/>
              </a:ln>
              <a:effectLst/>
              <a:extLst>
                <a:ext uri="{909E8E84-426E-40DD-AFC4-6F175D3DCCD1}">
                  <a14:hiddenFill xmlns:a14="http://schemas.microsoft.com/office/drawing/2010/main">
                    <a:solidFill>
                      <a:srgbClr val="0064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02" name="Freeform 241"/>
              <p:cNvSpPr>
                <a:spLocks noChangeArrowheads="1"/>
              </p:cNvSpPr>
              <p:nvPr/>
            </p:nvSpPr>
            <p:spPr bwMode="auto">
              <a:xfrm>
                <a:off x="4590" y="1010"/>
                <a:ext cx="882" cy="164"/>
              </a:xfrm>
              <a:custGeom>
                <a:avLst/>
                <a:gdLst>
                  <a:gd name="T0" fmla="*/ 0 w 881"/>
                  <a:gd name="T1" fmla="*/ 100 h 163"/>
                  <a:gd name="T2" fmla="*/ 46 w 881"/>
                  <a:gd name="T3" fmla="*/ 88 h 163"/>
                  <a:gd name="T4" fmla="*/ 139 w 881"/>
                  <a:gd name="T5" fmla="*/ 54 h 163"/>
                  <a:gd name="T6" fmla="*/ 232 w 881"/>
                  <a:gd name="T7" fmla="*/ 29 h 163"/>
                  <a:gd name="T8" fmla="*/ 324 w 881"/>
                  <a:gd name="T9" fmla="*/ 15 h 163"/>
                  <a:gd name="T10" fmla="*/ 417 w 881"/>
                  <a:gd name="T11" fmla="*/ 8 h 163"/>
                  <a:gd name="T12" fmla="*/ 512 w 881"/>
                  <a:gd name="T13" fmla="*/ 2 h 163"/>
                  <a:gd name="T14" fmla="*/ 605 w 881"/>
                  <a:gd name="T15" fmla="*/ 0 h 163"/>
                  <a:gd name="T16" fmla="*/ 698 w 881"/>
                  <a:gd name="T17" fmla="*/ 10 h 163"/>
                  <a:gd name="T18" fmla="*/ 790 w 881"/>
                  <a:gd name="T19" fmla="*/ 18 h 163"/>
                  <a:gd name="T20" fmla="*/ 883 w 881"/>
                  <a:gd name="T21" fmla="*/ 26 h 163"/>
                  <a:gd name="T22" fmla="*/ 883 w 881"/>
                  <a:gd name="T23" fmla="*/ 104 h 163"/>
                  <a:gd name="T24" fmla="*/ 790 w 881"/>
                  <a:gd name="T25" fmla="*/ 96 h 163"/>
                  <a:gd name="T26" fmla="*/ 698 w 881"/>
                  <a:gd name="T27" fmla="*/ 86 h 163"/>
                  <a:gd name="T28" fmla="*/ 605 w 881"/>
                  <a:gd name="T29" fmla="*/ 71 h 163"/>
                  <a:gd name="T30" fmla="*/ 512 w 881"/>
                  <a:gd name="T31" fmla="*/ 71 h 163"/>
                  <a:gd name="T32" fmla="*/ 417 w 881"/>
                  <a:gd name="T33" fmla="*/ 79 h 163"/>
                  <a:gd name="T34" fmla="*/ 324 w 881"/>
                  <a:gd name="T35" fmla="*/ 89 h 163"/>
                  <a:gd name="T36" fmla="*/ 232 w 881"/>
                  <a:gd name="T37" fmla="*/ 104 h 163"/>
                  <a:gd name="T38" fmla="*/ 139 w 881"/>
                  <a:gd name="T39" fmla="*/ 130 h 163"/>
                  <a:gd name="T40" fmla="*/ 46 w 881"/>
                  <a:gd name="T41" fmla="*/ 156 h 163"/>
                  <a:gd name="T42" fmla="*/ 0 w 881"/>
                  <a:gd name="T43" fmla="*/ 165 h 163"/>
                  <a:gd name="T44" fmla="*/ 0 w 881"/>
                  <a:gd name="T45" fmla="*/ 100 h 16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163">
                    <a:moveTo>
                      <a:pt x="0" y="98"/>
                    </a:moveTo>
                    <a:lnTo>
                      <a:pt x="46" y="86"/>
                    </a:lnTo>
                    <a:lnTo>
                      <a:pt x="139" y="54"/>
                    </a:lnTo>
                    <a:lnTo>
                      <a:pt x="232" y="29"/>
                    </a:lnTo>
                    <a:lnTo>
                      <a:pt x="324" y="15"/>
                    </a:lnTo>
                    <a:lnTo>
                      <a:pt x="417" y="8"/>
                    </a:lnTo>
                    <a:lnTo>
                      <a:pt x="510" y="2"/>
                    </a:lnTo>
                    <a:lnTo>
                      <a:pt x="603" y="0"/>
                    </a:lnTo>
                    <a:lnTo>
                      <a:pt x="696" y="10"/>
                    </a:lnTo>
                    <a:lnTo>
                      <a:pt x="788" y="18"/>
                    </a:lnTo>
                    <a:lnTo>
                      <a:pt x="881" y="26"/>
                    </a:lnTo>
                    <a:lnTo>
                      <a:pt x="881" y="102"/>
                    </a:lnTo>
                    <a:lnTo>
                      <a:pt x="788" y="94"/>
                    </a:lnTo>
                    <a:lnTo>
                      <a:pt x="696" y="84"/>
                    </a:lnTo>
                    <a:lnTo>
                      <a:pt x="603" y="71"/>
                    </a:lnTo>
                    <a:lnTo>
                      <a:pt x="510" y="71"/>
                    </a:lnTo>
                    <a:lnTo>
                      <a:pt x="417" y="79"/>
                    </a:lnTo>
                    <a:lnTo>
                      <a:pt x="324" y="87"/>
                    </a:lnTo>
                    <a:lnTo>
                      <a:pt x="232" y="102"/>
                    </a:lnTo>
                    <a:lnTo>
                      <a:pt x="139" y="128"/>
                    </a:lnTo>
                    <a:lnTo>
                      <a:pt x="46" y="154"/>
                    </a:lnTo>
                    <a:lnTo>
                      <a:pt x="0" y="163"/>
                    </a:lnTo>
                    <a:lnTo>
                      <a:pt x="0" y="98"/>
                    </a:lnTo>
                    <a:close/>
                  </a:path>
                </a:pathLst>
              </a:cu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03" name="Freeform 242"/>
              <p:cNvSpPr>
                <a:spLocks/>
              </p:cNvSpPr>
              <p:nvPr/>
            </p:nvSpPr>
            <p:spPr bwMode="auto">
              <a:xfrm>
                <a:off x="4590" y="1010"/>
                <a:ext cx="882" cy="164"/>
              </a:xfrm>
              <a:custGeom>
                <a:avLst/>
                <a:gdLst>
                  <a:gd name="T0" fmla="*/ 0 w 881"/>
                  <a:gd name="T1" fmla="*/ 100 h 163"/>
                  <a:gd name="T2" fmla="*/ 46 w 881"/>
                  <a:gd name="T3" fmla="*/ 88 h 163"/>
                  <a:gd name="T4" fmla="*/ 139 w 881"/>
                  <a:gd name="T5" fmla="*/ 54 h 163"/>
                  <a:gd name="T6" fmla="*/ 232 w 881"/>
                  <a:gd name="T7" fmla="*/ 29 h 163"/>
                  <a:gd name="T8" fmla="*/ 324 w 881"/>
                  <a:gd name="T9" fmla="*/ 15 h 163"/>
                  <a:gd name="T10" fmla="*/ 417 w 881"/>
                  <a:gd name="T11" fmla="*/ 8 h 163"/>
                  <a:gd name="T12" fmla="*/ 512 w 881"/>
                  <a:gd name="T13" fmla="*/ 2 h 163"/>
                  <a:gd name="T14" fmla="*/ 605 w 881"/>
                  <a:gd name="T15" fmla="*/ 0 h 163"/>
                  <a:gd name="T16" fmla="*/ 698 w 881"/>
                  <a:gd name="T17" fmla="*/ 10 h 163"/>
                  <a:gd name="T18" fmla="*/ 790 w 881"/>
                  <a:gd name="T19" fmla="*/ 18 h 163"/>
                  <a:gd name="T20" fmla="*/ 883 w 881"/>
                  <a:gd name="T21" fmla="*/ 26 h 163"/>
                  <a:gd name="T22" fmla="*/ 883 w 881"/>
                  <a:gd name="T23" fmla="*/ 104 h 163"/>
                  <a:gd name="T24" fmla="*/ 790 w 881"/>
                  <a:gd name="T25" fmla="*/ 96 h 163"/>
                  <a:gd name="T26" fmla="*/ 698 w 881"/>
                  <a:gd name="T27" fmla="*/ 86 h 163"/>
                  <a:gd name="T28" fmla="*/ 605 w 881"/>
                  <a:gd name="T29" fmla="*/ 71 h 163"/>
                  <a:gd name="T30" fmla="*/ 512 w 881"/>
                  <a:gd name="T31" fmla="*/ 71 h 163"/>
                  <a:gd name="T32" fmla="*/ 417 w 881"/>
                  <a:gd name="T33" fmla="*/ 79 h 163"/>
                  <a:gd name="T34" fmla="*/ 324 w 881"/>
                  <a:gd name="T35" fmla="*/ 89 h 163"/>
                  <a:gd name="T36" fmla="*/ 232 w 881"/>
                  <a:gd name="T37" fmla="*/ 104 h 163"/>
                  <a:gd name="T38" fmla="*/ 139 w 881"/>
                  <a:gd name="T39" fmla="*/ 130 h 163"/>
                  <a:gd name="T40" fmla="*/ 46 w 881"/>
                  <a:gd name="T41" fmla="*/ 156 h 163"/>
                  <a:gd name="T42" fmla="*/ 0 w 881"/>
                  <a:gd name="T43" fmla="*/ 165 h 163"/>
                  <a:gd name="T44" fmla="*/ 0 w 881"/>
                  <a:gd name="T45" fmla="*/ 100 h 16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163">
                    <a:moveTo>
                      <a:pt x="0" y="98"/>
                    </a:moveTo>
                    <a:lnTo>
                      <a:pt x="46" y="86"/>
                    </a:lnTo>
                    <a:lnTo>
                      <a:pt x="139" y="54"/>
                    </a:lnTo>
                    <a:lnTo>
                      <a:pt x="232" y="29"/>
                    </a:lnTo>
                    <a:lnTo>
                      <a:pt x="324" y="15"/>
                    </a:lnTo>
                    <a:lnTo>
                      <a:pt x="417" y="8"/>
                    </a:lnTo>
                    <a:lnTo>
                      <a:pt x="510" y="2"/>
                    </a:lnTo>
                    <a:lnTo>
                      <a:pt x="603" y="0"/>
                    </a:lnTo>
                    <a:lnTo>
                      <a:pt x="696" y="10"/>
                    </a:lnTo>
                    <a:lnTo>
                      <a:pt x="788" y="18"/>
                    </a:lnTo>
                    <a:lnTo>
                      <a:pt x="881" y="26"/>
                    </a:lnTo>
                    <a:lnTo>
                      <a:pt x="881" y="102"/>
                    </a:lnTo>
                    <a:lnTo>
                      <a:pt x="788" y="94"/>
                    </a:lnTo>
                    <a:lnTo>
                      <a:pt x="696" y="84"/>
                    </a:lnTo>
                    <a:lnTo>
                      <a:pt x="603" y="71"/>
                    </a:lnTo>
                    <a:lnTo>
                      <a:pt x="510" y="71"/>
                    </a:lnTo>
                    <a:lnTo>
                      <a:pt x="417" y="79"/>
                    </a:lnTo>
                    <a:lnTo>
                      <a:pt x="324" y="87"/>
                    </a:lnTo>
                    <a:lnTo>
                      <a:pt x="232" y="102"/>
                    </a:lnTo>
                    <a:lnTo>
                      <a:pt x="139" y="128"/>
                    </a:lnTo>
                    <a:lnTo>
                      <a:pt x="46" y="154"/>
                    </a:lnTo>
                    <a:lnTo>
                      <a:pt x="0" y="163"/>
                    </a:lnTo>
                    <a:lnTo>
                      <a:pt x="0" y="98"/>
                    </a:lnTo>
                    <a:close/>
                  </a:path>
                </a:pathLst>
              </a:custGeom>
              <a:noFill/>
              <a:ln w="3175">
                <a:solidFill>
                  <a:srgbClr val="FF0000"/>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04" name="Freeform 243"/>
              <p:cNvSpPr>
                <a:spLocks noChangeArrowheads="1"/>
              </p:cNvSpPr>
              <p:nvPr/>
            </p:nvSpPr>
            <p:spPr bwMode="auto">
              <a:xfrm>
                <a:off x="4590" y="1082"/>
                <a:ext cx="882" cy="140"/>
              </a:xfrm>
              <a:custGeom>
                <a:avLst/>
                <a:gdLst>
                  <a:gd name="T0" fmla="*/ 0 w 881"/>
                  <a:gd name="T1" fmla="*/ 93 h 139"/>
                  <a:gd name="T2" fmla="*/ 46 w 881"/>
                  <a:gd name="T3" fmla="*/ 84 h 139"/>
                  <a:gd name="T4" fmla="*/ 139 w 881"/>
                  <a:gd name="T5" fmla="*/ 56 h 139"/>
                  <a:gd name="T6" fmla="*/ 232 w 881"/>
                  <a:gd name="T7" fmla="*/ 30 h 139"/>
                  <a:gd name="T8" fmla="*/ 324 w 881"/>
                  <a:gd name="T9" fmla="*/ 15 h 139"/>
                  <a:gd name="T10" fmla="*/ 417 w 881"/>
                  <a:gd name="T11" fmla="*/ 8 h 139"/>
                  <a:gd name="T12" fmla="*/ 512 w 881"/>
                  <a:gd name="T13" fmla="*/ 0 h 139"/>
                  <a:gd name="T14" fmla="*/ 605 w 881"/>
                  <a:gd name="T15" fmla="*/ 0 h 139"/>
                  <a:gd name="T16" fmla="*/ 698 w 881"/>
                  <a:gd name="T17" fmla="*/ 12 h 139"/>
                  <a:gd name="T18" fmla="*/ 790 w 881"/>
                  <a:gd name="T19" fmla="*/ 22 h 139"/>
                  <a:gd name="T20" fmla="*/ 883 w 881"/>
                  <a:gd name="T21" fmla="*/ 30 h 139"/>
                  <a:gd name="T22" fmla="*/ 883 w 881"/>
                  <a:gd name="T23" fmla="*/ 111 h 139"/>
                  <a:gd name="T24" fmla="*/ 790 w 881"/>
                  <a:gd name="T25" fmla="*/ 110 h 139"/>
                  <a:gd name="T26" fmla="*/ 698 w 881"/>
                  <a:gd name="T27" fmla="*/ 109 h 139"/>
                  <a:gd name="T28" fmla="*/ 605 w 881"/>
                  <a:gd name="T29" fmla="*/ 110 h 139"/>
                  <a:gd name="T30" fmla="*/ 512 w 881"/>
                  <a:gd name="T31" fmla="*/ 111 h 139"/>
                  <a:gd name="T32" fmla="*/ 417 w 881"/>
                  <a:gd name="T33" fmla="*/ 115 h 139"/>
                  <a:gd name="T34" fmla="*/ 324 w 881"/>
                  <a:gd name="T35" fmla="*/ 119 h 139"/>
                  <a:gd name="T36" fmla="*/ 232 w 881"/>
                  <a:gd name="T37" fmla="*/ 125 h 139"/>
                  <a:gd name="T38" fmla="*/ 139 w 881"/>
                  <a:gd name="T39" fmla="*/ 133 h 139"/>
                  <a:gd name="T40" fmla="*/ 46 w 881"/>
                  <a:gd name="T41" fmla="*/ 139 h 139"/>
                  <a:gd name="T42" fmla="*/ 0 w 881"/>
                  <a:gd name="T43" fmla="*/ 141 h 139"/>
                  <a:gd name="T44" fmla="*/ 0 w 881"/>
                  <a:gd name="T45" fmla="*/ 93 h 13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139">
                    <a:moveTo>
                      <a:pt x="0" y="91"/>
                    </a:moveTo>
                    <a:lnTo>
                      <a:pt x="46" y="82"/>
                    </a:lnTo>
                    <a:lnTo>
                      <a:pt x="139" y="56"/>
                    </a:lnTo>
                    <a:lnTo>
                      <a:pt x="232" y="30"/>
                    </a:lnTo>
                    <a:lnTo>
                      <a:pt x="324" y="15"/>
                    </a:lnTo>
                    <a:lnTo>
                      <a:pt x="417" y="8"/>
                    </a:lnTo>
                    <a:lnTo>
                      <a:pt x="510" y="0"/>
                    </a:lnTo>
                    <a:lnTo>
                      <a:pt x="603" y="0"/>
                    </a:lnTo>
                    <a:lnTo>
                      <a:pt x="696" y="12"/>
                    </a:lnTo>
                    <a:lnTo>
                      <a:pt x="788" y="22"/>
                    </a:lnTo>
                    <a:lnTo>
                      <a:pt x="881" y="30"/>
                    </a:lnTo>
                    <a:lnTo>
                      <a:pt x="881" y="109"/>
                    </a:lnTo>
                    <a:lnTo>
                      <a:pt x="788" y="108"/>
                    </a:lnTo>
                    <a:lnTo>
                      <a:pt x="696" y="107"/>
                    </a:lnTo>
                    <a:lnTo>
                      <a:pt x="603" y="108"/>
                    </a:lnTo>
                    <a:lnTo>
                      <a:pt x="510" y="109"/>
                    </a:lnTo>
                    <a:lnTo>
                      <a:pt x="417" y="113"/>
                    </a:lnTo>
                    <a:lnTo>
                      <a:pt x="324" y="117"/>
                    </a:lnTo>
                    <a:lnTo>
                      <a:pt x="232" y="123"/>
                    </a:lnTo>
                    <a:lnTo>
                      <a:pt x="139" y="131"/>
                    </a:lnTo>
                    <a:lnTo>
                      <a:pt x="46" y="137"/>
                    </a:lnTo>
                    <a:lnTo>
                      <a:pt x="0" y="139"/>
                    </a:lnTo>
                    <a:lnTo>
                      <a:pt x="0" y="91"/>
                    </a:lnTo>
                    <a:close/>
                  </a:path>
                </a:pathLst>
              </a:custGeom>
              <a:solidFill>
                <a:srgbClr val="20202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05" name="Freeform 244"/>
              <p:cNvSpPr>
                <a:spLocks/>
              </p:cNvSpPr>
              <p:nvPr/>
            </p:nvSpPr>
            <p:spPr bwMode="auto">
              <a:xfrm>
                <a:off x="4590" y="1082"/>
                <a:ext cx="882" cy="140"/>
              </a:xfrm>
              <a:custGeom>
                <a:avLst/>
                <a:gdLst>
                  <a:gd name="T0" fmla="*/ 0 w 881"/>
                  <a:gd name="T1" fmla="*/ 93 h 139"/>
                  <a:gd name="T2" fmla="*/ 46 w 881"/>
                  <a:gd name="T3" fmla="*/ 84 h 139"/>
                  <a:gd name="T4" fmla="*/ 139 w 881"/>
                  <a:gd name="T5" fmla="*/ 56 h 139"/>
                  <a:gd name="T6" fmla="*/ 232 w 881"/>
                  <a:gd name="T7" fmla="*/ 30 h 139"/>
                  <a:gd name="T8" fmla="*/ 324 w 881"/>
                  <a:gd name="T9" fmla="*/ 15 h 139"/>
                  <a:gd name="T10" fmla="*/ 417 w 881"/>
                  <a:gd name="T11" fmla="*/ 8 h 139"/>
                  <a:gd name="T12" fmla="*/ 512 w 881"/>
                  <a:gd name="T13" fmla="*/ 0 h 139"/>
                  <a:gd name="T14" fmla="*/ 605 w 881"/>
                  <a:gd name="T15" fmla="*/ 0 h 139"/>
                  <a:gd name="T16" fmla="*/ 698 w 881"/>
                  <a:gd name="T17" fmla="*/ 12 h 139"/>
                  <a:gd name="T18" fmla="*/ 790 w 881"/>
                  <a:gd name="T19" fmla="*/ 22 h 139"/>
                  <a:gd name="T20" fmla="*/ 883 w 881"/>
                  <a:gd name="T21" fmla="*/ 30 h 139"/>
                  <a:gd name="T22" fmla="*/ 883 w 881"/>
                  <a:gd name="T23" fmla="*/ 111 h 139"/>
                  <a:gd name="T24" fmla="*/ 790 w 881"/>
                  <a:gd name="T25" fmla="*/ 110 h 139"/>
                  <a:gd name="T26" fmla="*/ 698 w 881"/>
                  <a:gd name="T27" fmla="*/ 109 h 139"/>
                  <a:gd name="T28" fmla="*/ 605 w 881"/>
                  <a:gd name="T29" fmla="*/ 110 h 139"/>
                  <a:gd name="T30" fmla="*/ 512 w 881"/>
                  <a:gd name="T31" fmla="*/ 111 h 139"/>
                  <a:gd name="T32" fmla="*/ 417 w 881"/>
                  <a:gd name="T33" fmla="*/ 115 h 139"/>
                  <a:gd name="T34" fmla="*/ 324 w 881"/>
                  <a:gd name="T35" fmla="*/ 119 h 139"/>
                  <a:gd name="T36" fmla="*/ 232 w 881"/>
                  <a:gd name="T37" fmla="*/ 125 h 139"/>
                  <a:gd name="T38" fmla="*/ 139 w 881"/>
                  <a:gd name="T39" fmla="*/ 133 h 139"/>
                  <a:gd name="T40" fmla="*/ 46 w 881"/>
                  <a:gd name="T41" fmla="*/ 139 h 139"/>
                  <a:gd name="T42" fmla="*/ 0 w 881"/>
                  <a:gd name="T43" fmla="*/ 141 h 139"/>
                  <a:gd name="T44" fmla="*/ 0 w 881"/>
                  <a:gd name="T45" fmla="*/ 93 h 13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139">
                    <a:moveTo>
                      <a:pt x="0" y="91"/>
                    </a:moveTo>
                    <a:lnTo>
                      <a:pt x="46" y="82"/>
                    </a:lnTo>
                    <a:lnTo>
                      <a:pt x="139" y="56"/>
                    </a:lnTo>
                    <a:lnTo>
                      <a:pt x="232" y="30"/>
                    </a:lnTo>
                    <a:lnTo>
                      <a:pt x="324" y="15"/>
                    </a:lnTo>
                    <a:lnTo>
                      <a:pt x="417" y="8"/>
                    </a:lnTo>
                    <a:lnTo>
                      <a:pt x="510" y="0"/>
                    </a:lnTo>
                    <a:lnTo>
                      <a:pt x="603" y="0"/>
                    </a:lnTo>
                    <a:lnTo>
                      <a:pt x="696" y="12"/>
                    </a:lnTo>
                    <a:lnTo>
                      <a:pt x="788" y="22"/>
                    </a:lnTo>
                    <a:lnTo>
                      <a:pt x="881" y="30"/>
                    </a:lnTo>
                    <a:lnTo>
                      <a:pt x="881" y="109"/>
                    </a:lnTo>
                    <a:lnTo>
                      <a:pt x="788" y="108"/>
                    </a:lnTo>
                    <a:lnTo>
                      <a:pt x="696" y="107"/>
                    </a:lnTo>
                    <a:lnTo>
                      <a:pt x="603" y="108"/>
                    </a:lnTo>
                    <a:lnTo>
                      <a:pt x="510" y="109"/>
                    </a:lnTo>
                    <a:lnTo>
                      <a:pt x="417" y="113"/>
                    </a:lnTo>
                    <a:lnTo>
                      <a:pt x="324" y="117"/>
                    </a:lnTo>
                    <a:lnTo>
                      <a:pt x="232" y="123"/>
                    </a:lnTo>
                    <a:lnTo>
                      <a:pt x="139" y="131"/>
                    </a:lnTo>
                    <a:lnTo>
                      <a:pt x="46" y="137"/>
                    </a:lnTo>
                    <a:lnTo>
                      <a:pt x="0" y="139"/>
                    </a:lnTo>
                    <a:lnTo>
                      <a:pt x="0" y="91"/>
                    </a:lnTo>
                    <a:close/>
                  </a:path>
                </a:pathLst>
              </a:custGeom>
              <a:noFill/>
              <a:ln w="3175">
                <a:solidFill>
                  <a:srgbClr val="202020"/>
                </a:solidFill>
                <a:round/>
                <a:headEnd/>
                <a:tailEnd/>
              </a:ln>
              <a:effectLst/>
              <a:extLst>
                <a:ext uri="{909E8E84-426E-40DD-AFC4-6F175D3DCCD1}">
                  <a14:hiddenFill xmlns:a14="http://schemas.microsoft.com/office/drawing/2010/main">
                    <a:solidFill>
                      <a:srgbClr val="20202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06" name="Freeform 245"/>
              <p:cNvSpPr>
                <a:spLocks noChangeArrowheads="1"/>
              </p:cNvSpPr>
              <p:nvPr/>
            </p:nvSpPr>
            <p:spPr bwMode="auto">
              <a:xfrm>
                <a:off x="4590" y="1190"/>
                <a:ext cx="882" cy="50"/>
              </a:xfrm>
              <a:custGeom>
                <a:avLst/>
                <a:gdLst>
                  <a:gd name="T0" fmla="*/ 0 w 881"/>
                  <a:gd name="T1" fmla="*/ 33 h 49"/>
                  <a:gd name="T2" fmla="*/ 46 w 881"/>
                  <a:gd name="T3" fmla="*/ 31 h 49"/>
                  <a:gd name="T4" fmla="*/ 139 w 881"/>
                  <a:gd name="T5" fmla="*/ 23 h 49"/>
                  <a:gd name="T6" fmla="*/ 232 w 881"/>
                  <a:gd name="T7" fmla="*/ 15 h 49"/>
                  <a:gd name="T8" fmla="*/ 324 w 881"/>
                  <a:gd name="T9" fmla="*/ 9 h 49"/>
                  <a:gd name="T10" fmla="*/ 417 w 881"/>
                  <a:gd name="T11" fmla="*/ 5 h 49"/>
                  <a:gd name="T12" fmla="*/ 512 w 881"/>
                  <a:gd name="T13" fmla="*/ 1 h 49"/>
                  <a:gd name="T14" fmla="*/ 605 w 881"/>
                  <a:gd name="T15" fmla="*/ 0 h 49"/>
                  <a:gd name="T16" fmla="*/ 698 w 881"/>
                  <a:gd name="T17" fmla="*/ 0 h 49"/>
                  <a:gd name="T18" fmla="*/ 790 w 881"/>
                  <a:gd name="T19" fmla="*/ 0 h 49"/>
                  <a:gd name="T20" fmla="*/ 883 w 881"/>
                  <a:gd name="T21" fmla="*/ 1 h 49"/>
                  <a:gd name="T22" fmla="*/ 883 w 881"/>
                  <a:gd name="T23" fmla="*/ 51 h 49"/>
                  <a:gd name="T24" fmla="*/ 790 w 881"/>
                  <a:gd name="T25" fmla="*/ 51 h 49"/>
                  <a:gd name="T26" fmla="*/ 698 w 881"/>
                  <a:gd name="T27" fmla="*/ 51 h 49"/>
                  <a:gd name="T28" fmla="*/ 605 w 881"/>
                  <a:gd name="T29" fmla="*/ 51 h 49"/>
                  <a:gd name="T30" fmla="*/ 512 w 881"/>
                  <a:gd name="T31" fmla="*/ 51 h 49"/>
                  <a:gd name="T32" fmla="*/ 417 w 881"/>
                  <a:gd name="T33" fmla="*/ 51 h 49"/>
                  <a:gd name="T34" fmla="*/ 324 w 881"/>
                  <a:gd name="T35" fmla="*/ 51 h 49"/>
                  <a:gd name="T36" fmla="*/ 232 w 881"/>
                  <a:gd name="T37" fmla="*/ 51 h 49"/>
                  <a:gd name="T38" fmla="*/ 139 w 881"/>
                  <a:gd name="T39" fmla="*/ 51 h 49"/>
                  <a:gd name="T40" fmla="*/ 46 w 881"/>
                  <a:gd name="T41" fmla="*/ 51 h 49"/>
                  <a:gd name="T42" fmla="*/ 0 w 881"/>
                  <a:gd name="T43" fmla="*/ 51 h 49"/>
                  <a:gd name="T44" fmla="*/ 0 w 881"/>
                  <a:gd name="T45" fmla="*/ 33 h 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49">
                    <a:moveTo>
                      <a:pt x="0" y="31"/>
                    </a:moveTo>
                    <a:lnTo>
                      <a:pt x="46" y="29"/>
                    </a:lnTo>
                    <a:lnTo>
                      <a:pt x="139" y="23"/>
                    </a:lnTo>
                    <a:lnTo>
                      <a:pt x="232" y="15"/>
                    </a:lnTo>
                    <a:lnTo>
                      <a:pt x="324" y="9"/>
                    </a:lnTo>
                    <a:lnTo>
                      <a:pt x="417" y="5"/>
                    </a:lnTo>
                    <a:lnTo>
                      <a:pt x="510" y="1"/>
                    </a:lnTo>
                    <a:lnTo>
                      <a:pt x="603" y="0"/>
                    </a:lnTo>
                    <a:lnTo>
                      <a:pt x="696" y="0"/>
                    </a:lnTo>
                    <a:lnTo>
                      <a:pt x="788" y="0"/>
                    </a:lnTo>
                    <a:lnTo>
                      <a:pt x="881" y="1"/>
                    </a:lnTo>
                    <a:lnTo>
                      <a:pt x="881" y="49"/>
                    </a:lnTo>
                    <a:lnTo>
                      <a:pt x="788" y="49"/>
                    </a:lnTo>
                    <a:lnTo>
                      <a:pt x="696" y="49"/>
                    </a:lnTo>
                    <a:lnTo>
                      <a:pt x="603" y="49"/>
                    </a:lnTo>
                    <a:lnTo>
                      <a:pt x="510" y="49"/>
                    </a:lnTo>
                    <a:lnTo>
                      <a:pt x="417" y="49"/>
                    </a:lnTo>
                    <a:lnTo>
                      <a:pt x="324" y="49"/>
                    </a:lnTo>
                    <a:lnTo>
                      <a:pt x="232" y="49"/>
                    </a:lnTo>
                    <a:lnTo>
                      <a:pt x="139" y="49"/>
                    </a:lnTo>
                    <a:lnTo>
                      <a:pt x="46" y="49"/>
                    </a:lnTo>
                    <a:lnTo>
                      <a:pt x="0" y="49"/>
                    </a:lnTo>
                    <a:lnTo>
                      <a:pt x="0" y="31"/>
                    </a:lnTo>
                    <a:close/>
                  </a:path>
                </a:pathLst>
              </a:custGeom>
              <a:solidFill>
                <a:srgbClr val="008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07" name="Freeform 246"/>
              <p:cNvSpPr>
                <a:spLocks/>
              </p:cNvSpPr>
              <p:nvPr/>
            </p:nvSpPr>
            <p:spPr bwMode="auto">
              <a:xfrm>
                <a:off x="4590" y="1190"/>
                <a:ext cx="882" cy="50"/>
              </a:xfrm>
              <a:custGeom>
                <a:avLst/>
                <a:gdLst>
                  <a:gd name="T0" fmla="*/ 0 w 881"/>
                  <a:gd name="T1" fmla="*/ 33 h 49"/>
                  <a:gd name="T2" fmla="*/ 46 w 881"/>
                  <a:gd name="T3" fmla="*/ 31 h 49"/>
                  <a:gd name="T4" fmla="*/ 139 w 881"/>
                  <a:gd name="T5" fmla="*/ 23 h 49"/>
                  <a:gd name="T6" fmla="*/ 232 w 881"/>
                  <a:gd name="T7" fmla="*/ 15 h 49"/>
                  <a:gd name="T8" fmla="*/ 324 w 881"/>
                  <a:gd name="T9" fmla="*/ 9 h 49"/>
                  <a:gd name="T10" fmla="*/ 417 w 881"/>
                  <a:gd name="T11" fmla="*/ 5 h 49"/>
                  <a:gd name="T12" fmla="*/ 512 w 881"/>
                  <a:gd name="T13" fmla="*/ 1 h 49"/>
                  <a:gd name="T14" fmla="*/ 605 w 881"/>
                  <a:gd name="T15" fmla="*/ 0 h 49"/>
                  <a:gd name="T16" fmla="*/ 698 w 881"/>
                  <a:gd name="T17" fmla="*/ 0 h 49"/>
                  <a:gd name="T18" fmla="*/ 790 w 881"/>
                  <a:gd name="T19" fmla="*/ 0 h 49"/>
                  <a:gd name="T20" fmla="*/ 883 w 881"/>
                  <a:gd name="T21" fmla="*/ 1 h 49"/>
                  <a:gd name="T22" fmla="*/ 883 w 881"/>
                  <a:gd name="T23" fmla="*/ 51 h 49"/>
                  <a:gd name="T24" fmla="*/ 790 w 881"/>
                  <a:gd name="T25" fmla="*/ 51 h 49"/>
                  <a:gd name="T26" fmla="*/ 698 w 881"/>
                  <a:gd name="T27" fmla="*/ 51 h 49"/>
                  <a:gd name="T28" fmla="*/ 605 w 881"/>
                  <a:gd name="T29" fmla="*/ 51 h 49"/>
                  <a:gd name="T30" fmla="*/ 512 w 881"/>
                  <a:gd name="T31" fmla="*/ 51 h 49"/>
                  <a:gd name="T32" fmla="*/ 417 w 881"/>
                  <a:gd name="T33" fmla="*/ 51 h 49"/>
                  <a:gd name="T34" fmla="*/ 324 w 881"/>
                  <a:gd name="T35" fmla="*/ 51 h 49"/>
                  <a:gd name="T36" fmla="*/ 232 w 881"/>
                  <a:gd name="T37" fmla="*/ 51 h 49"/>
                  <a:gd name="T38" fmla="*/ 139 w 881"/>
                  <a:gd name="T39" fmla="*/ 51 h 49"/>
                  <a:gd name="T40" fmla="*/ 46 w 881"/>
                  <a:gd name="T41" fmla="*/ 51 h 49"/>
                  <a:gd name="T42" fmla="*/ 0 w 881"/>
                  <a:gd name="T43" fmla="*/ 51 h 49"/>
                  <a:gd name="T44" fmla="*/ 0 w 881"/>
                  <a:gd name="T45" fmla="*/ 33 h 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49">
                    <a:moveTo>
                      <a:pt x="0" y="31"/>
                    </a:moveTo>
                    <a:lnTo>
                      <a:pt x="46" y="29"/>
                    </a:lnTo>
                    <a:lnTo>
                      <a:pt x="139" y="23"/>
                    </a:lnTo>
                    <a:lnTo>
                      <a:pt x="232" y="15"/>
                    </a:lnTo>
                    <a:lnTo>
                      <a:pt x="324" y="9"/>
                    </a:lnTo>
                    <a:lnTo>
                      <a:pt x="417" y="5"/>
                    </a:lnTo>
                    <a:lnTo>
                      <a:pt x="510" y="1"/>
                    </a:lnTo>
                    <a:lnTo>
                      <a:pt x="603" y="0"/>
                    </a:lnTo>
                    <a:lnTo>
                      <a:pt x="696" y="0"/>
                    </a:lnTo>
                    <a:lnTo>
                      <a:pt x="788" y="0"/>
                    </a:lnTo>
                    <a:lnTo>
                      <a:pt x="881" y="1"/>
                    </a:lnTo>
                    <a:lnTo>
                      <a:pt x="881" y="49"/>
                    </a:lnTo>
                    <a:lnTo>
                      <a:pt x="788" y="49"/>
                    </a:lnTo>
                    <a:lnTo>
                      <a:pt x="696" y="49"/>
                    </a:lnTo>
                    <a:lnTo>
                      <a:pt x="603" y="49"/>
                    </a:lnTo>
                    <a:lnTo>
                      <a:pt x="510" y="49"/>
                    </a:lnTo>
                    <a:lnTo>
                      <a:pt x="417" y="49"/>
                    </a:lnTo>
                    <a:lnTo>
                      <a:pt x="324" y="49"/>
                    </a:lnTo>
                    <a:lnTo>
                      <a:pt x="232" y="49"/>
                    </a:lnTo>
                    <a:lnTo>
                      <a:pt x="139" y="49"/>
                    </a:lnTo>
                    <a:lnTo>
                      <a:pt x="46" y="49"/>
                    </a:lnTo>
                    <a:lnTo>
                      <a:pt x="0" y="49"/>
                    </a:lnTo>
                    <a:lnTo>
                      <a:pt x="0" y="31"/>
                    </a:lnTo>
                    <a:close/>
                  </a:path>
                </a:pathLst>
              </a:custGeom>
              <a:noFill/>
              <a:ln w="3175">
                <a:solidFill>
                  <a:srgbClr val="008000"/>
                </a:solidFill>
                <a:round/>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08" name="Freeform 247"/>
              <p:cNvSpPr>
                <a:spLocks noChangeArrowheads="1"/>
              </p:cNvSpPr>
              <p:nvPr/>
            </p:nvSpPr>
            <p:spPr bwMode="auto">
              <a:xfrm>
                <a:off x="3152" y="1060"/>
                <a:ext cx="1447" cy="169"/>
              </a:xfrm>
              <a:custGeom>
                <a:avLst/>
                <a:gdLst>
                  <a:gd name="T0" fmla="*/ 37 w 1447"/>
                  <a:gd name="T1" fmla="*/ 168 h 169"/>
                  <a:gd name="T2" fmla="*/ 83 w 1447"/>
                  <a:gd name="T3" fmla="*/ 168 h 169"/>
                  <a:gd name="T4" fmla="*/ 129 w 1447"/>
                  <a:gd name="T5" fmla="*/ 167 h 169"/>
                  <a:gd name="T6" fmla="*/ 176 w 1447"/>
                  <a:gd name="T7" fmla="*/ 167 h 169"/>
                  <a:gd name="T8" fmla="*/ 222 w 1447"/>
                  <a:gd name="T9" fmla="*/ 166 h 169"/>
                  <a:gd name="T10" fmla="*/ 269 w 1447"/>
                  <a:gd name="T11" fmla="*/ 165 h 169"/>
                  <a:gd name="T12" fmla="*/ 315 w 1447"/>
                  <a:gd name="T13" fmla="*/ 164 h 169"/>
                  <a:gd name="T14" fmla="*/ 361 w 1447"/>
                  <a:gd name="T15" fmla="*/ 163 h 169"/>
                  <a:gd name="T16" fmla="*/ 408 w 1447"/>
                  <a:gd name="T17" fmla="*/ 162 h 169"/>
                  <a:gd name="T18" fmla="*/ 454 w 1447"/>
                  <a:gd name="T19" fmla="*/ 161 h 169"/>
                  <a:gd name="T20" fmla="*/ 501 w 1447"/>
                  <a:gd name="T21" fmla="*/ 159 h 169"/>
                  <a:gd name="T22" fmla="*/ 547 w 1447"/>
                  <a:gd name="T23" fmla="*/ 156 h 169"/>
                  <a:gd name="T24" fmla="*/ 593 w 1447"/>
                  <a:gd name="T25" fmla="*/ 155 h 169"/>
                  <a:gd name="T26" fmla="*/ 640 w 1447"/>
                  <a:gd name="T27" fmla="*/ 155 h 169"/>
                  <a:gd name="T28" fmla="*/ 686 w 1447"/>
                  <a:gd name="T29" fmla="*/ 152 h 169"/>
                  <a:gd name="T30" fmla="*/ 733 w 1447"/>
                  <a:gd name="T31" fmla="*/ 148 h 169"/>
                  <a:gd name="T32" fmla="*/ 779 w 1447"/>
                  <a:gd name="T33" fmla="*/ 150 h 169"/>
                  <a:gd name="T34" fmla="*/ 825 w 1447"/>
                  <a:gd name="T35" fmla="*/ 145 h 169"/>
                  <a:gd name="T36" fmla="*/ 872 w 1447"/>
                  <a:gd name="T37" fmla="*/ 142 h 169"/>
                  <a:gd name="T38" fmla="*/ 918 w 1447"/>
                  <a:gd name="T39" fmla="*/ 140 h 169"/>
                  <a:gd name="T40" fmla="*/ 965 w 1447"/>
                  <a:gd name="T41" fmla="*/ 133 h 169"/>
                  <a:gd name="T42" fmla="*/ 1011 w 1447"/>
                  <a:gd name="T43" fmla="*/ 122 h 169"/>
                  <a:gd name="T44" fmla="*/ 1057 w 1447"/>
                  <a:gd name="T45" fmla="*/ 109 h 169"/>
                  <a:gd name="T46" fmla="*/ 1104 w 1447"/>
                  <a:gd name="T47" fmla="*/ 97 h 169"/>
                  <a:gd name="T48" fmla="*/ 1150 w 1447"/>
                  <a:gd name="T49" fmla="*/ 81 h 169"/>
                  <a:gd name="T50" fmla="*/ 1197 w 1447"/>
                  <a:gd name="T51" fmla="*/ 65 h 169"/>
                  <a:gd name="T52" fmla="*/ 1243 w 1447"/>
                  <a:gd name="T53" fmla="*/ 62 h 169"/>
                  <a:gd name="T54" fmla="*/ 1289 w 1447"/>
                  <a:gd name="T55" fmla="*/ 46 h 169"/>
                  <a:gd name="T56" fmla="*/ 1336 w 1447"/>
                  <a:gd name="T57" fmla="*/ 41 h 169"/>
                  <a:gd name="T58" fmla="*/ 1382 w 1447"/>
                  <a:gd name="T59" fmla="*/ 29 h 169"/>
                  <a:gd name="T60" fmla="*/ 1429 w 1447"/>
                  <a:gd name="T61" fmla="*/ 8 h 169"/>
                  <a:gd name="T62" fmla="*/ 1429 w 1447"/>
                  <a:gd name="T63" fmla="*/ 12 h 169"/>
                  <a:gd name="T64" fmla="*/ 1382 w 1447"/>
                  <a:gd name="T65" fmla="*/ 33 h 169"/>
                  <a:gd name="T66" fmla="*/ 1336 w 1447"/>
                  <a:gd name="T67" fmla="*/ 44 h 169"/>
                  <a:gd name="T68" fmla="*/ 1289 w 1447"/>
                  <a:gd name="T69" fmla="*/ 49 h 169"/>
                  <a:gd name="T70" fmla="*/ 1243 w 1447"/>
                  <a:gd name="T71" fmla="*/ 64 h 169"/>
                  <a:gd name="T72" fmla="*/ 1197 w 1447"/>
                  <a:gd name="T73" fmla="*/ 67 h 169"/>
                  <a:gd name="T74" fmla="*/ 1150 w 1447"/>
                  <a:gd name="T75" fmla="*/ 83 h 169"/>
                  <a:gd name="T76" fmla="*/ 1104 w 1447"/>
                  <a:gd name="T77" fmla="*/ 99 h 169"/>
                  <a:gd name="T78" fmla="*/ 1057 w 1447"/>
                  <a:gd name="T79" fmla="*/ 110 h 169"/>
                  <a:gd name="T80" fmla="*/ 1011 w 1447"/>
                  <a:gd name="T81" fmla="*/ 123 h 169"/>
                  <a:gd name="T82" fmla="*/ 965 w 1447"/>
                  <a:gd name="T83" fmla="*/ 134 h 169"/>
                  <a:gd name="T84" fmla="*/ 918 w 1447"/>
                  <a:gd name="T85" fmla="*/ 141 h 169"/>
                  <a:gd name="T86" fmla="*/ 872 w 1447"/>
                  <a:gd name="T87" fmla="*/ 143 h 169"/>
                  <a:gd name="T88" fmla="*/ 825 w 1447"/>
                  <a:gd name="T89" fmla="*/ 146 h 169"/>
                  <a:gd name="T90" fmla="*/ 779 w 1447"/>
                  <a:gd name="T91" fmla="*/ 151 h 169"/>
                  <a:gd name="T92" fmla="*/ 733 w 1447"/>
                  <a:gd name="T93" fmla="*/ 149 h 169"/>
                  <a:gd name="T94" fmla="*/ 686 w 1447"/>
                  <a:gd name="T95" fmla="*/ 152 h 169"/>
                  <a:gd name="T96" fmla="*/ 640 w 1447"/>
                  <a:gd name="T97" fmla="*/ 155 h 169"/>
                  <a:gd name="T98" fmla="*/ 593 w 1447"/>
                  <a:gd name="T99" fmla="*/ 155 h 169"/>
                  <a:gd name="T100" fmla="*/ 547 w 1447"/>
                  <a:gd name="T101" fmla="*/ 156 h 169"/>
                  <a:gd name="T102" fmla="*/ 501 w 1447"/>
                  <a:gd name="T103" fmla="*/ 159 h 169"/>
                  <a:gd name="T104" fmla="*/ 454 w 1447"/>
                  <a:gd name="T105" fmla="*/ 161 h 169"/>
                  <a:gd name="T106" fmla="*/ 408 w 1447"/>
                  <a:gd name="T107" fmla="*/ 162 h 169"/>
                  <a:gd name="T108" fmla="*/ 361 w 1447"/>
                  <a:gd name="T109" fmla="*/ 163 h 169"/>
                  <a:gd name="T110" fmla="*/ 315 w 1447"/>
                  <a:gd name="T111" fmla="*/ 164 h 169"/>
                  <a:gd name="T112" fmla="*/ 269 w 1447"/>
                  <a:gd name="T113" fmla="*/ 165 h 169"/>
                  <a:gd name="T114" fmla="*/ 222 w 1447"/>
                  <a:gd name="T115" fmla="*/ 166 h 169"/>
                  <a:gd name="T116" fmla="*/ 176 w 1447"/>
                  <a:gd name="T117" fmla="*/ 167 h 169"/>
                  <a:gd name="T118" fmla="*/ 129 w 1447"/>
                  <a:gd name="T119" fmla="*/ 167 h 169"/>
                  <a:gd name="T120" fmla="*/ 83 w 1447"/>
                  <a:gd name="T121" fmla="*/ 168 h 169"/>
                  <a:gd name="T122" fmla="*/ 37 w 1447"/>
                  <a:gd name="T123" fmla="*/ 168 h 169"/>
                  <a:gd name="T124" fmla="*/ 0 w 1447"/>
                  <a:gd name="T125" fmla="*/ 168 h 16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9">
                    <a:moveTo>
                      <a:pt x="0" y="168"/>
                    </a:moveTo>
                    <a:lnTo>
                      <a:pt x="9" y="168"/>
                    </a:lnTo>
                    <a:lnTo>
                      <a:pt x="18" y="169"/>
                    </a:lnTo>
                    <a:lnTo>
                      <a:pt x="27" y="168"/>
                    </a:lnTo>
                    <a:lnTo>
                      <a:pt x="37" y="168"/>
                    </a:lnTo>
                    <a:lnTo>
                      <a:pt x="46" y="168"/>
                    </a:lnTo>
                    <a:lnTo>
                      <a:pt x="55" y="168"/>
                    </a:lnTo>
                    <a:lnTo>
                      <a:pt x="64" y="168"/>
                    </a:lnTo>
                    <a:lnTo>
                      <a:pt x="74" y="168"/>
                    </a:lnTo>
                    <a:lnTo>
                      <a:pt x="83" y="168"/>
                    </a:lnTo>
                    <a:lnTo>
                      <a:pt x="92" y="168"/>
                    </a:lnTo>
                    <a:lnTo>
                      <a:pt x="102" y="168"/>
                    </a:lnTo>
                    <a:lnTo>
                      <a:pt x="111" y="167"/>
                    </a:lnTo>
                    <a:lnTo>
                      <a:pt x="120" y="167"/>
                    </a:lnTo>
                    <a:lnTo>
                      <a:pt x="129" y="167"/>
                    </a:lnTo>
                    <a:lnTo>
                      <a:pt x="139" y="167"/>
                    </a:lnTo>
                    <a:lnTo>
                      <a:pt x="148" y="167"/>
                    </a:lnTo>
                    <a:lnTo>
                      <a:pt x="157" y="167"/>
                    </a:lnTo>
                    <a:lnTo>
                      <a:pt x="167" y="167"/>
                    </a:lnTo>
                    <a:lnTo>
                      <a:pt x="176" y="167"/>
                    </a:lnTo>
                    <a:lnTo>
                      <a:pt x="185" y="166"/>
                    </a:lnTo>
                    <a:lnTo>
                      <a:pt x="194" y="166"/>
                    </a:lnTo>
                    <a:lnTo>
                      <a:pt x="204" y="166"/>
                    </a:lnTo>
                    <a:lnTo>
                      <a:pt x="213" y="166"/>
                    </a:lnTo>
                    <a:lnTo>
                      <a:pt x="222" y="166"/>
                    </a:lnTo>
                    <a:lnTo>
                      <a:pt x="232" y="166"/>
                    </a:lnTo>
                    <a:lnTo>
                      <a:pt x="241" y="166"/>
                    </a:lnTo>
                    <a:lnTo>
                      <a:pt x="250" y="165"/>
                    </a:lnTo>
                    <a:lnTo>
                      <a:pt x="259" y="165"/>
                    </a:lnTo>
                    <a:lnTo>
                      <a:pt x="269" y="165"/>
                    </a:lnTo>
                    <a:lnTo>
                      <a:pt x="278" y="165"/>
                    </a:lnTo>
                    <a:lnTo>
                      <a:pt x="287" y="165"/>
                    </a:lnTo>
                    <a:lnTo>
                      <a:pt x="296" y="164"/>
                    </a:lnTo>
                    <a:lnTo>
                      <a:pt x="306" y="164"/>
                    </a:lnTo>
                    <a:lnTo>
                      <a:pt x="315" y="164"/>
                    </a:lnTo>
                    <a:lnTo>
                      <a:pt x="324" y="164"/>
                    </a:lnTo>
                    <a:lnTo>
                      <a:pt x="334" y="164"/>
                    </a:lnTo>
                    <a:lnTo>
                      <a:pt x="343" y="164"/>
                    </a:lnTo>
                    <a:lnTo>
                      <a:pt x="352" y="163"/>
                    </a:lnTo>
                    <a:lnTo>
                      <a:pt x="361" y="163"/>
                    </a:lnTo>
                    <a:lnTo>
                      <a:pt x="371" y="163"/>
                    </a:lnTo>
                    <a:lnTo>
                      <a:pt x="380" y="163"/>
                    </a:lnTo>
                    <a:lnTo>
                      <a:pt x="389" y="163"/>
                    </a:lnTo>
                    <a:lnTo>
                      <a:pt x="399" y="163"/>
                    </a:lnTo>
                    <a:lnTo>
                      <a:pt x="408" y="162"/>
                    </a:lnTo>
                    <a:lnTo>
                      <a:pt x="417" y="162"/>
                    </a:lnTo>
                    <a:lnTo>
                      <a:pt x="426" y="162"/>
                    </a:lnTo>
                    <a:lnTo>
                      <a:pt x="436" y="162"/>
                    </a:lnTo>
                    <a:lnTo>
                      <a:pt x="445" y="161"/>
                    </a:lnTo>
                    <a:lnTo>
                      <a:pt x="454" y="161"/>
                    </a:lnTo>
                    <a:lnTo>
                      <a:pt x="464" y="160"/>
                    </a:lnTo>
                    <a:lnTo>
                      <a:pt x="473" y="160"/>
                    </a:lnTo>
                    <a:lnTo>
                      <a:pt x="482" y="160"/>
                    </a:lnTo>
                    <a:lnTo>
                      <a:pt x="491" y="159"/>
                    </a:lnTo>
                    <a:lnTo>
                      <a:pt x="501" y="159"/>
                    </a:lnTo>
                    <a:lnTo>
                      <a:pt x="510" y="158"/>
                    </a:lnTo>
                    <a:lnTo>
                      <a:pt x="519" y="157"/>
                    </a:lnTo>
                    <a:lnTo>
                      <a:pt x="528" y="156"/>
                    </a:lnTo>
                    <a:lnTo>
                      <a:pt x="538" y="157"/>
                    </a:lnTo>
                    <a:lnTo>
                      <a:pt x="547" y="156"/>
                    </a:lnTo>
                    <a:lnTo>
                      <a:pt x="556" y="156"/>
                    </a:lnTo>
                    <a:lnTo>
                      <a:pt x="566" y="155"/>
                    </a:lnTo>
                    <a:lnTo>
                      <a:pt x="575" y="155"/>
                    </a:lnTo>
                    <a:lnTo>
                      <a:pt x="584" y="154"/>
                    </a:lnTo>
                    <a:lnTo>
                      <a:pt x="593" y="155"/>
                    </a:lnTo>
                    <a:lnTo>
                      <a:pt x="603" y="155"/>
                    </a:lnTo>
                    <a:lnTo>
                      <a:pt x="612" y="154"/>
                    </a:lnTo>
                    <a:lnTo>
                      <a:pt x="621" y="153"/>
                    </a:lnTo>
                    <a:lnTo>
                      <a:pt x="631" y="153"/>
                    </a:lnTo>
                    <a:lnTo>
                      <a:pt x="640" y="155"/>
                    </a:lnTo>
                    <a:lnTo>
                      <a:pt x="649" y="153"/>
                    </a:lnTo>
                    <a:lnTo>
                      <a:pt x="658" y="155"/>
                    </a:lnTo>
                    <a:lnTo>
                      <a:pt x="668" y="154"/>
                    </a:lnTo>
                    <a:lnTo>
                      <a:pt x="677" y="152"/>
                    </a:lnTo>
                    <a:lnTo>
                      <a:pt x="686" y="152"/>
                    </a:lnTo>
                    <a:lnTo>
                      <a:pt x="696" y="151"/>
                    </a:lnTo>
                    <a:lnTo>
                      <a:pt x="705" y="151"/>
                    </a:lnTo>
                    <a:lnTo>
                      <a:pt x="714" y="150"/>
                    </a:lnTo>
                    <a:lnTo>
                      <a:pt x="723" y="149"/>
                    </a:lnTo>
                    <a:lnTo>
                      <a:pt x="733" y="148"/>
                    </a:lnTo>
                    <a:lnTo>
                      <a:pt x="742" y="149"/>
                    </a:lnTo>
                    <a:lnTo>
                      <a:pt x="751" y="150"/>
                    </a:lnTo>
                    <a:lnTo>
                      <a:pt x="760" y="152"/>
                    </a:lnTo>
                    <a:lnTo>
                      <a:pt x="770" y="151"/>
                    </a:lnTo>
                    <a:lnTo>
                      <a:pt x="779" y="150"/>
                    </a:lnTo>
                    <a:lnTo>
                      <a:pt x="788" y="149"/>
                    </a:lnTo>
                    <a:lnTo>
                      <a:pt x="798" y="148"/>
                    </a:lnTo>
                    <a:lnTo>
                      <a:pt x="807" y="147"/>
                    </a:lnTo>
                    <a:lnTo>
                      <a:pt x="816" y="147"/>
                    </a:lnTo>
                    <a:lnTo>
                      <a:pt x="825" y="145"/>
                    </a:lnTo>
                    <a:lnTo>
                      <a:pt x="835" y="145"/>
                    </a:lnTo>
                    <a:lnTo>
                      <a:pt x="844" y="143"/>
                    </a:lnTo>
                    <a:lnTo>
                      <a:pt x="853" y="142"/>
                    </a:lnTo>
                    <a:lnTo>
                      <a:pt x="863" y="142"/>
                    </a:lnTo>
                    <a:lnTo>
                      <a:pt x="872" y="142"/>
                    </a:lnTo>
                    <a:lnTo>
                      <a:pt x="881" y="145"/>
                    </a:lnTo>
                    <a:lnTo>
                      <a:pt x="890" y="143"/>
                    </a:lnTo>
                    <a:lnTo>
                      <a:pt x="900" y="141"/>
                    </a:lnTo>
                    <a:lnTo>
                      <a:pt x="909" y="140"/>
                    </a:lnTo>
                    <a:lnTo>
                      <a:pt x="918" y="140"/>
                    </a:lnTo>
                    <a:lnTo>
                      <a:pt x="928" y="137"/>
                    </a:lnTo>
                    <a:lnTo>
                      <a:pt x="937" y="136"/>
                    </a:lnTo>
                    <a:lnTo>
                      <a:pt x="946" y="135"/>
                    </a:lnTo>
                    <a:lnTo>
                      <a:pt x="955" y="134"/>
                    </a:lnTo>
                    <a:lnTo>
                      <a:pt x="965" y="133"/>
                    </a:lnTo>
                    <a:lnTo>
                      <a:pt x="974" y="131"/>
                    </a:lnTo>
                    <a:lnTo>
                      <a:pt x="983" y="129"/>
                    </a:lnTo>
                    <a:lnTo>
                      <a:pt x="992" y="126"/>
                    </a:lnTo>
                    <a:lnTo>
                      <a:pt x="1002" y="124"/>
                    </a:lnTo>
                    <a:lnTo>
                      <a:pt x="1011" y="122"/>
                    </a:lnTo>
                    <a:lnTo>
                      <a:pt x="1020" y="120"/>
                    </a:lnTo>
                    <a:lnTo>
                      <a:pt x="1030" y="118"/>
                    </a:lnTo>
                    <a:lnTo>
                      <a:pt x="1039" y="115"/>
                    </a:lnTo>
                    <a:lnTo>
                      <a:pt x="1048" y="112"/>
                    </a:lnTo>
                    <a:lnTo>
                      <a:pt x="1057" y="109"/>
                    </a:lnTo>
                    <a:lnTo>
                      <a:pt x="1067" y="109"/>
                    </a:lnTo>
                    <a:lnTo>
                      <a:pt x="1076" y="106"/>
                    </a:lnTo>
                    <a:lnTo>
                      <a:pt x="1085" y="104"/>
                    </a:lnTo>
                    <a:lnTo>
                      <a:pt x="1095" y="101"/>
                    </a:lnTo>
                    <a:lnTo>
                      <a:pt x="1104" y="97"/>
                    </a:lnTo>
                    <a:lnTo>
                      <a:pt x="1113" y="94"/>
                    </a:lnTo>
                    <a:lnTo>
                      <a:pt x="1122" y="91"/>
                    </a:lnTo>
                    <a:lnTo>
                      <a:pt x="1132" y="86"/>
                    </a:lnTo>
                    <a:lnTo>
                      <a:pt x="1141" y="81"/>
                    </a:lnTo>
                    <a:lnTo>
                      <a:pt x="1150" y="81"/>
                    </a:lnTo>
                    <a:lnTo>
                      <a:pt x="1160" y="81"/>
                    </a:lnTo>
                    <a:lnTo>
                      <a:pt x="1169" y="75"/>
                    </a:lnTo>
                    <a:lnTo>
                      <a:pt x="1178" y="72"/>
                    </a:lnTo>
                    <a:lnTo>
                      <a:pt x="1187" y="68"/>
                    </a:lnTo>
                    <a:lnTo>
                      <a:pt x="1197" y="65"/>
                    </a:lnTo>
                    <a:lnTo>
                      <a:pt x="1206" y="65"/>
                    </a:lnTo>
                    <a:lnTo>
                      <a:pt x="1215" y="66"/>
                    </a:lnTo>
                    <a:lnTo>
                      <a:pt x="1224" y="66"/>
                    </a:lnTo>
                    <a:lnTo>
                      <a:pt x="1234" y="66"/>
                    </a:lnTo>
                    <a:lnTo>
                      <a:pt x="1243" y="62"/>
                    </a:lnTo>
                    <a:lnTo>
                      <a:pt x="1252" y="59"/>
                    </a:lnTo>
                    <a:lnTo>
                      <a:pt x="1262" y="57"/>
                    </a:lnTo>
                    <a:lnTo>
                      <a:pt x="1271" y="52"/>
                    </a:lnTo>
                    <a:lnTo>
                      <a:pt x="1280" y="48"/>
                    </a:lnTo>
                    <a:lnTo>
                      <a:pt x="1289" y="46"/>
                    </a:lnTo>
                    <a:lnTo>
                      <a:pt x="1299" y="44"/>
                    </a:lnTo>
                    <a:lnTo>
                      <a:pt x="1308" y="43"/>
                    </a:lnTo>
                    <a:lnTo>
                      <a:pt x="1317" y="43"/>
                    </a:lnTo>
                    <a:lnTo>
                      <a:pt x="1327" y="42"/>
                    </a:lnTo>
                    <a:lnTo>
                      <a:pt x="1336" y="41"/>
                    </a:lnTo>
                    <a:lnTo>
                      <a:pt x="1345" y="38"/>
                    </a:lnTo>
                    <a:lnTo>
                      <a:pt x="1354" y="34"/>
                    </a:lnTo>
                    <a:lnTo>
                      <a:pt x="1364" y="33"/>
                    </a:lnTo>
                    <a:lnTo>
                      <a:pt x="1373" y="32"/>
                    </a:lnTo>
                    <a:lnTo>
                      <a:pt x="1382" y="29"/>
                    </a:lnTo>
                    <a:lnTo>
                      <a:pt x="1392" y="26"/>
                    </a:lnTo>
                    <a:lnTo>
                      <a:pt x="1401" y="26"/>
                    </a:lnTo>
                    <a:lnTo>
                      <a:pt x="1410" y="22"/>
                    </a:lnTo>
                    <a:lnTo>
                      <a:pt x="1419" y="16"/>
                    </a:lnTo>
                    <a:lnTo>
                      <a:pt x="1429" y="8"/>
                    </a:lnTo>
                    <a:lnTo>
                      <a:pt x="1438" y="4"/>
                    </a:lnTo>
                    <a:lnTo>
                      <a:pt x="1447" y="0"/>
                    </a:lnTo>
                    <a:lnTo>
                      <a:pt x="1447" y="4"/>
                    </a:lnTo>
                    <a:lnTo>
                      <a:pt x="1438" y="8"/>
                    </a:lnTo>
                    <a:lnTo>
                      <a:pt x="1429" y="12"/>
                    </a:lnTo>
                    <a:lnTo>
                      <a:pt x="1419" y="20"/>
                    </a:lnTo>
                    <a:lnTo>
                      <a:pt x="1410" y="26"/>
                    </a:lnTo>
                    <a:lnTo>
                      <a:pt x="1401" y="29"/>
                    </a:lnTo>
                    <a:lnTo>
                      <a:pt x="1392" y="30"/>
                    </a:lnTo>
                    <a:lnTo>
                      <a:pt x="1382" y="33"/>
                    </a:lnTo>
                    <a:lnTo>
                      <a:pt x="1373" y="36"/>
                    </a:lnTo>
                    <a:lnTo>
                      <a:pt x="1364" y="36"/>
                    </a:lnTo>
                    <a:lnTo>
                      <a:pt x="1354" y="38"/>
                    </a:lnTo>
                    <a:lnTo>
                      <a:pt x="1345" y="41"/>
                    </a:lnTo>
                    <a:lnTo>
                      <a:pt x="1336" y="44"/>
                    </a:lnTo>
                    <a:lnTo>
                      <a:pt x="1327" y="45"/>
                    </a:lnTo>
                    <a:lnTo>
                      <a:pt x="1317" y="46"/>
                    </a:lnTo>
                    <a:lnTo>
                      <a:pt x="1308" y="46"/>
                    </a:lnTo>
                    <a:lnTo>
                      <a:pt x="1299" y="47"/>
                    </a:lnTo>
                    <a:lnTo>
                      <a:pt x="1289" y="49"/>
                    </a:lnTo>
                    <a:lnTo>
                      <a:pt x="1280" y="51"/>
                    </a:lnTo>
                    <a:lnTo>
                      <a:pt x="1271" y="55"/>
                    </a:lnTo>
                    <a:lnTo>
                      <a:pt x="1262" y="60"/>
                    </a:lnTo>
                    <a:lnTo>
                      <a:pt x="1252" y="62"/>
                    </a:lnTo>
                    <a:lnTo>
                      <a:pt x="1243" y="64"/>
                    </a:lnTo>
                    <a:lnTo>
                      <a:pt x="1234" y="68"/>
                    </a:lnTo>
                    <a:lnTo>
                      <a:pt x="1224" y="69"/>
                    </a:lnTo>
                    <a:lnTo>
                      <a:pt x="1215" y="69"/>
                    </a:lnTo>
                    <a:lnTo>
                      <a:pt x="1206" y="67"/>
                    </a:lnTo>
                    <a:lnTo>
                      <a:pt x="1197" y="67"/>
                    </a:lnTo>
                    <a:lnTo>
                      <a:pt x="1187" y="70"/>
                    </a:lnTo>
                    <a:lnTo>
                      <a:pt x="1178" y="74"/>
                    </a:lnTo>
                    <a:lnTo>
                      <a:pt x="1169" y="77"/>
                    </a:lnTo>
                    <a:lnTo>
                      <a:pt x="1160" y="83"/>
                    </a:lnTo>
                    <a:lnTo>
                      <a:pt x="1150" y="83"/>
                    </a:lnTo>
                    <a:lnTo>
                      <a:pt x="1141" y="83"/>
                    </a:lnTo>
                    <a:lnTo>
                      <a:pt x="1132" y="88"/>
                    </a:lnTo>
                    <a:lnTo>
                      <a:pt x="1122" y="92"/>
                    </a:lnTo>
                    <a:lnTo>
                      <a:pt x="1113" y="95"/>
                    </a:lnTo>
                    <a:lnTo>
                      <a:pt x="1104" y="99"/>
                    </a:lnTo>
                    <a:lnTo>
                      <a:pt x="1095" y="102"/>
                    </a:lnTo>
                    <a:lnTo>
                      <a:pt x="1085" y="106"/>
                    </a:lnTo>
                    <a:lnTo>
                      <a:pt x="1076" y="107"/>
                    </a:lnTo>
                    <a:lnTo>
                      <a:pt x="1067" y="110"/>
                    </a:lnTo>
                    <a:lnTo>
                      <a:pt x="1057" y="110"/>
                    </a:lnTo>
                    <a:lnTo>
                      <a:pt x="1048" y="113"/>
                    </a:lnTo>
                    <a:lnTo>
                      <a:pt x="1039" y="116"/>
                    </a:lnTo>
                    <a:lnTo>
                      <a:pt x="1030" y="119"/>
                    </a:lnTo>
                    <a:lnTo>
                      <a:pt x="1020" y="121"/>
                    </a:lnTo>
                    <a:lnTo>
                      <a:pt x="1011" y="123"/>
                    </a:lnTo>
                    <a:lnTo>
                      <a:pt x="1002" y="125"/>
                    </a:lnTo>
                    <a:lnTo>
                      <a:pt x="992" y="127"/>
                    </a:lnTo>
                    <a:lnTo>
                      <a:pt x="983" y="130"/>
                    </a:lnTo>
                    <a:lnTo>
                      <a:pt x="974" y="132"/>
                    </a:lnTo>
                    <a:lnTo>
                      <a:pt x="965" y="134"/>
                    </a:lnTo>
                    <a:lnTo>
                      <a:pt x="955" y="134"/>
                    </a:lnTo>
                    <a:lnTo>
                      <a:pt x="946" y="136"/>
                    </a:lnTo>
                    <a:lnTo>
                      <a:pt x="937" y="137"/>
                    </a:lnTo>
                    <a:lnTo>
                      <a:pt x="928" y="138"/>
                    </a:lnTo>
                    <a:lnTo>
                      <a:pt x="918" y="141"/>
                    </a:lnTo>
                    <a:lnTo>
                      <a:pt x="909" y="141"/>
                    </a:lnTo>
                    <a:lnTo>
                      <a:pt x="900" y="142"/>
                    </a:lnTo>
                    <a:lnTo>
                      <a:pt x="890" y="144"/>
                    </a:lnTo>
                    <a:lnTo>
                      <a:pt x="881" y="146"/>
                    </a:lnTo>
                    <a:lnTo>
                      <a:pt x="872" y="143"/>
                    </a:lnTo>
                    <a:lnTo>
                      <a:pt x="863" y="142"/>
                    </a:lnTo>
                    <a:lnTo>
                      <a:pt x="853" y="143"/>
                    </a:lnTo>
                    <a:lnTo>
                      <a:pt x="844" y="144"/>
                    </a:lnTo>
                    <a:lnTo>
                      <a:pt x="835" y="146"/>
                    </a:lnTo>
                    <a:lnTo>
                      <a:pt x="825" y="146"/>
                    </a:lnTo>
                    <a:lnTo>
                      <a:pt x="816" y="148"/>
                    </a:lnTo>
                    <a:lnTo>
                      <a:pt x="807" y="147"/>
                    </a:lnTo>
                    <a:lnTo>
                      <a:pt x="798" y="148"/>
                    </a:lnTo>
                    <a:lnTo>
                      <a:pt x="788" y="150"/>
                    </a:lnTo>
                    <a:lnTo>
                      <a:pt x="779" y="151"/>
                    </a:lnTo>
                    <a:lnTo>
                      <a:pt x="770" y="152"/>
                    </a:lnTo>
                    <a:lnTo>
                      <a:pt x="760" y="152"/>
                    </a:lnTo>
                    <a:lnTo>
                      <a:pt x="751" y="151"/>
                    </a:lnTo>
                    <a:lnTo>
                      <a:pt x="742" y="150"/>
                    </a:lnTo>
                    <a:lnTo>
                      <a:pt x="733" y="149"/>
                    </a:lnTo>
                    <a:lnTo>
                      <a:pt x="723" y="149"/>
                    </a:lnTo>
                    <a:lnTo>
                      <a:pt x="714" y="150"/>
                    </a:lnTo>
                    <a:lnTo>
                      <a:pt x="705" y="151"/>
                    </a:lnTo>
                    <a:lnTo>
                      <a:pt x="696" y="151"/>
                    </a:lnTo>
                    <a:lnTo>
                      <a:pt x="686" y="152"/>
                    </a:lnTo>
                    <a:lnTo>
                      <a:pt x="677" y="152"/>
                    </a:lnTo>
                    <a:lnTo>
                      <a:pt x="668" y="154"/>
                    </a:lnTo>
                    <a:lnTo>
                      <a:pt x="658" y="155"/>
                    </a:lnTo>
                    <a:lnTo>
                      <a:pt x="649" y="153"/>
                    </a:lnTo>
                    <a:lnTo>
                      <a:pt x="640" y="155"/>
                    </a:lnTo>
                    <a:lnTo>
                      <a:pt x="631" y="153"/>
                    </a:lnTo>
                    <a:lnTo>
                      <a:pt x="621" y="153"/>
                    </a:lnTo>
                    <a:lnTo>
                      <a:pt x="612" y="154"/>
                    </a:lnTo>
                    <a:lnTo>
                      <a:pt x="603" y="155"/>
                    </a:lnTo>
                    <a:lnTo>
                      <a:pt x="593" y="155"/>
                    </a:lnTo>
                    <a:lnTo>
                      <a:pt x="584" y="154"/>
                    </a:lnTo>
                    <a:lnTo>
                      <a:pt x="575" y="155"/>
                    </a:lnTo>
                    <a:lnTo>
                      <a:pt x="566" y="155"/>
                    </a:lnTo>
                    <a:lnTo>
                      <a:pt x="556" y="156"/>
                    </a:lnTo>
                    <a:lnTo>
                      <a:pt x="547" y="156"/>
                    </a:lnTo>
                    <a:lnTo>
                      <a:pt x="538" y="157"/>
                    </a:lnTo>
                    <a:lnTo>
                      <a:pt x="528" y="156"/>
                    </a:lnTo>
                    <a:lnTo>
                      <a:pt x="519" y="157"/>
                    </a:lnTo>
                    <a:lnTo>
                      <a:pt x="510" y="158"/>
                    </a:lnTo>
                    <a:lnTo>
                      <a:pt x="501" y="159"/>
                    </a:lnTo>
                    <a:lnTo>
                      <a:pt x="491" y="159"/>
                    </a:lnTo>
                    <a:lnTo>
                      <a:pt x="482" y="160"/>
                    </a:lnTo>
                    <a:lnTo>
                      <a:pt x="473" y="160"/>
                    </a:lnTo>
                    <a:lnTo>
                      <a:pt x="464" y="160"/>
                    </a:lnTo>
                    <a:lnTo>
                      <a:pt x="454" y="161"/>
                    </a:lnTo>
                    <a:lnTo>
                      <a:pt x="445" y="161"/>
                    </a:lnTo>
                    <a:lnTo>
                      <a:pt x="436" y="162"/>
                    </a:lnTo>
                    <a:lnTo>
                      <a:pt x="426" y="162"/>
                    </a:lnTo>
                    <a:lnTo>
                      <a:pt x="417" y="162"/>
                    </a:lnTo>
                    <a:lnTo>
                      <a:pt x="408" y="162"/>
                    </a:lnTo>
                    <a:lnTo>
                      <a:pt x="399" y="163"/>
                    </a:lnTo>
                    <a:lnTo>
                      <a:pt x="389" y="163"/>
                    </a:lnTo>
                    <a:lnTo>
                      <a:pt x="380" y="163"/>
                    </a:lnTo>
                    <a:lnTo>
                      <a:pt x="371" y="163"/>
                    </a:lnTo>
                    <a:lnTo>
                      <a:pt x="361" y="163"/>
                    </a:lnTo>
                    <a:lnTo>
                      <a:pt x="352" y="163"/>
                    </a:lnTo>
                    <a:lnTo>
                      <a:pt x="343" y="164"/>
                    </a:lnTo>
                    <a:lnTo>
                      <a:pt x="334" y="164"/>
                    </a:lnTo>
                    <a:lnTo>
                      <a:pt x="324" y="164"/>
                    </a:lnTo>
                    <a:lnTo>
                      <a:pt x="315" y="164"/>
                    </a:lnTo>
                    <a:lnTo>
                      <a:pt x="306" y="164"/>
                    </a:lnTo>
                    <a:lnTo>
                      <a:pt x="296" y="164"/>
                    </a:lnTo>
                    <a:lnTo>
                      <a:pt x="287" y="165"/>
                    </a:lnTo>
                    <a:lnTo>
                      <a:pt x="278" y="165"/>
                    </a:lnTo>
                    <a:lnTo>
                      <a:pt x="269" y="165"/>
                    </a:lnTo>
                    <a:lnTo>
                      <a:pt x="259" y="165"/>
                    </a:lnTo>
                    <a:lnTo>
                      <a:pt x="250" y="165"/>
                    </a:lnTo>
                    <a:lnTo>
                      <a:pt x="241" y="166"/>
                    </a:lnTo>
                    <a:lnTo>
                      <a:pt x="232" y="166"/>
                    </a:lnTo>
                    <a:lnTo>
                      <a:pt x="222" y="166"/>
                    </a:lnTo>
                    <a:lnTo>
                      <a:pt x="213" y="166"/>
                    </a:lnTo>
                    <a:lnTo>
                      <a:pt x="204" y="166"/>
                    </a:lnTo>
                    <a:lnTo>
                      <a:pt x="194" y="166"/>
                    </a:lnTo>
                    <a:lnTo>
                      <a:pt x="185" y="166"/>
                    </a:lnTo>
                    <a:lnTo>
                      <a:pt x="176" y="167"/>
                    </a:lnTo>
                    <a:lnTo>
                      <a:pt x="167" y="167"/>
                    </a:lnTo>
                    <a:lnTo>
                      <a:pt x="157" y="167"/>
                    </a:lnTo>
                    <a:lnTo>
                      <a:pt x="148" y="167"/>
                    </a:lnTo>
                    <a:lnTo>
                      <a:pt x="139" y="167"/>
                    </a:lnTo>
                    <a:lnTo>
                      <a:pt x="129" y="167"/>
                    </a:lnTo>
                    <a:lnTo>
                      <a:pt x="120" y="167"/>
                    </a:lnTo>
                    <a:lnTo>
                      <a:pt x="111" y="167"/>
                    </a:lnTo>
                    <a:lnTo>
                      <a:pt x="102" y="168"/>
                    </a:lnTo>
                    <a:lnTo>
                      <a:pt x="92" y="168"/>
                    </a:lnTo>
                    <a:lnTo>
                      <a:pt x="83" y="168"/>
                    </a:lnTo>
                    <a:lnTo>
                      <a:pt x="74" y="168"/>
                    </a:lnTo>
                    <a:lnTo>
                      <a:pt x="64" y="168"/>
                    </a:lnTo>
                    <a:lnTo>
                      <a:pt x="55" y="168"/>
                    </a:lnTo>
                    <a:lnTo>
                      <a:pt x="46" y="168"/>
                    </a:lnTo>
                    <a:lnTo>
                      <a:pt x="37" y="168"/>
                    </a:lnTo>
                    <a:lnTo>
                      <a:pt x="27" y="168"/>
                    </a:lnTo>
                    <a:lnTo>
                      <a:pt x="18" y="169"/>
                    </a:lnTo>
                    <a:lnTo>
                      <a:pt x="9" y="168"/>
                    </a:lnTo>
                    <a:lnTo>
                      <a:pt x="0" y="168"/>
                    </a:lnTo>
                    <a:close/>
                  </a:path>
                </a:pathLst>
              </a:custGeom>
              <a:solidFill>
                <a:srgbClr val="FFC8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09" name="Freeform 248"/>
              <p:cNvSpPr>
                <a:spLocks/>
              </p:cNvSpPr>
              <p:nvPr/>
            </p:nvSpPr>
            <p:spPr bwMode="auto">
              <a:xfrm>
                <a:off x="3152" y="1060"/>
                <a:ext cx="1447" cy="169"/>
              </a:xfrm>
              <a:custGeom>
                <a:avLst/>
                <a:gdLst>
                  <a:gd name="T0" fmla="*/ 37 w 1447"/>
                  <a:gd name="T1" fmla="*/ 168 h 169"/>
                  <a:gd name="T2" fmla="*/ 83 w 1447"/>
                  <a:gd name="T3" fmla="*/ 168 h 169"/>
                  <a:gd name="T4" fmla="*/ 129 w 1447"/>
                  <a:gd name="T5" fmla="*/ 167 h 169"/>
                  <a:gd name="T6" fmla="*/ 176 w 1447"/>
                  <a:gd name="T7" fmla="*/ 167 h 169"/>
                  <a:gd name="T8" fmla="*/ 222 w 1447"/>
                  <a:gd name="T9" fmla="*/ 166 h 169"/>
                  <a:gd name="T10" fmla="*/ 269 w 1447"/>
                  <a:gd name="T11" fmla="*/ 165 h 169"/>
                  <a:gd name="T12" fmla="*/ 315 w 1447"/>
                  <a:gd name="T13" fmla="*/ 164 h 169"/>
                  <a:gd name="T14" fmla="*/ 361 w 1447"/>
                  <a:gd name="T15" fmla="*/ 163 h 169"/>
                  <a:gd name="T16" fmla="*/ 408 w 1447"/>
                  <a:gd name="T17" fmla="*/ 162 h 169"/>
                  <a:gd name="T18" fmla="*/ 454 w 1447"/>
                  <a:gd name="T19" fmla="*/ 161 h 169"/>
                  <a:gd name="T20" fmla="*/ 501 w 1447"/>
                  <a:gd name="T21" fmla="*/ 159 h 169"/>
                  <a:gd name="T22" fmla="*/ 547 w 1447"/>
                  <a:gd name="T23" fmla="*/ 156 h 169"/>
                  <a:gd name="T24" fmla="*/ 593 w 1447"/>
                  <a:gd name="T25" fmla="*/ 155 h 169"/>
                  <a:gd name="T26" fmla="*/ 640 w 1447"/>
                  <a:gd name="T27" fmla="*/ 155 h 169"/>
                  <a:gd name="T28" fmla="*/ 686 w 1447"/>
                  <a:gd name="T29" fmla="*/ 152 h 169"/>
                  <a:gd name="T30" fmla="*/ 733 w 1447"/>
                  <a:gd name="T31" fmla="*/ 148 h 169"/>
                  <a:gd name="T32" fmla="*/ 779 w 1447"/>
                  <a:gd name="T33" fmla="*/ 150 h 169"/>
                  <a:gd name="T34" fmla="*/ 825 w 1447"/>
                  <a:gd name="T35" fmla="*/ 145 h 169"/>
                  <a:gd name="T36" fmla="*/ 872 w 1447"/>
                  <a:gd name="T37" fmla="*/ 142 h 169"/>
                  <a:gd name="T38" fmla="*/ 918 w 1447"/>
                  <a:gd name="T39" fmla="*/ 140 h 169"/>
                  <a:gd name="T40" fmla="*/ 965 w 1447"/>
                  <a:gd name="T41" fmla="*/ 133 h 169"/>
                  <a:gd name="T42" fmla="*/ 1011 w 1447"/>
                  <a:gd name="T43" fmla="*/ 122 h 169"/>
                  <a:gd name="T44" fmla="*/ 1057 w 1447"/>
                  <a:gd name="T45" fmla="*/ 109 h 169"/>
                  <a:gd name="T46" fmla="*/ 1104 w 1447"/>
                  <a:gd name="T47" fmla="*/ 97 h 169"/>
                  <a:gd name="T48" fmla="*/ 1150 w 1447"/>
                  <a:gd name="T49" fmla="*/ 81 h 169"/>
                  <a:gd name="T50" fmla="*/ 1197 w 1447"/>
                  <a:gd name="T51" fmla="*/ 65 h 169"/>
                  <a:gd name="T52" fmla="*/ 1243 w 1447"/>
                  <a:gd name="T53" fmla="*/ 62 h 169"/>
                  <a:gd name="T54" fmla="*/ 1289 w 1447"/>
                  <a:gd name="T55" fmla="*/ 46 h 169"/>
                  <a:gd name="T56" fmla="*/ 1336 w 1447"/>
                  <a:gd name="T57" fmla="*/ 41 h 169"/>
                  <a:gd name="T58" fmla="*/ 1382 w 1447"/>
                  <a:gd name="T59" fmla="*/ 29 h 169"/>
                  <a:gd name="T60" fmla="*/ 1429 w 1447"/>
                  <a:gd name="T61" fmla="*/ 8 h 169"/>
                  <a:gd name="T62" fmla="*/ 1429 w 1447"/>
                  <a:gd name="T63" fmla="*/ 12 h 169"/>
                  <a:gd name="T64" fmla="*/ 1382 w 1447"/>
                  <a:gd name="T65" fmla="*/ 33 h 169"/>
                  <a:gd name="T66" fmla="*/ 1336 w 1447"/>
                  <a:gd name="T67" fmla="*/ 44 h 169"/>
                  <a:gd name="T68" fmla="*/ 1289 w 1447"/>
                  <a:gd name="T69" fmla="*/ 49 h 169"/>
                  <a:gd name="T70" fmla="*/ 1243 w 1447"/>
                  <a:gd name="T71" fmla="*/ 64 h 169"/>
                  <a:gd name="T72" fmla="*/ 1197 w 1447"/>
                  <a:gd name="T73" fmla="*/ 67 h 169"/>
                  <a:gd name="T74" fmla="*/ 1150 w 1447"/>
                  <a:gd name="T75" fmla="*/ 83 h 169"/>
                  <a:gd name="T76" fmla="*/ 1104 w 1447"/>
                  <a:gd name="T77" fmla="*/ 99 h 169"/>
                  <a:gd name="T78" fmla="*/ 1057 w 1447"/>
                  <a:gd name="T79" fmla="*/ 110 h 169"/>
                  <a:gd name="T80" fmla="*/ 1011 w 1447"/>
                  <a:gd name="T81" fmla="*/ 123 h 169"/>
                  <a:gd name="T82" fmla="*/ 965 w 1447"/>
                  <a:gd name="T83" fmla="*/ 134 h 169"/>
                  <a:gd name="T84" fmla="*/ 918 w 1447"/>
                  <a:gd name="T85" fmla="*/ 141 h 169"/>
                  <a:gd name="T86" fmla="*/ 872 w 1447"/>
                  <a:gd name="T87" fmla="*/ 143 h 169"/>
                  <a:gd name="T88" fmla="*/ 825 w 1447"/>
                  <a:gd name="T89" fmla="*/ 146 h 169"/>
                  <a:gd name="T90" fmla="*/ 779 w 1447"/>
                  <a:gd name="T91" fmla="*/ 151 h 169"/>
                  <a:gd name="T92" fmla="*/ 733 w 1447"/>
                  <a:gd name="T93" fmla="*/ 149 h 169"/>
                  <a:gd name="T94" fmla="*/ 686 w 1447"/>
                  <a:gd name="T95" fmla="*/ 152 h 169"/>
                  <a:gd name="T96" fmla="*/ 640 w 1447"/>
                  <a:gd name="T97" fmla="*/ 155 h 169"/>
                  <a:gd name="T98" fmla="*/ 593 w 1447"/>
                  <a:gd name="T99" fmla="*/ 155 h 169"/>
                  <a:gd name="T100" fmla="*/ 547 w 1447"/>
                  <a:gd name="T101" fmla="*/ 156 h 169"/>
                  <a:gd name="T102" fmla="*/ 501 w 1447"/>
                  <a:gd name="T103" fmla="*/ 159 h 169"/>
                  <a:gd name="T104" fmla="*/ 454 w 1447"/>
                  <a:gd name="T105" fmla="*/ 161 h 169"/>
                  <a:gd name="T106" fmla="*/ 408 w 1447"/>
                  <a:gd name="T107" fmla="*/ 162 h 169"/>
                  <a:gd name="T108" fmla="*/ 361 w 1447"/>
                  <a:gd name="T109" fmla="*/ 163 h 169"/>
                  <a:gd name="T110" fmla="*/ 315 w 1447"/>
                  <a:gd name="T111" fmla="*/ 164 h 169"/>
                  <a:gd name="T112" fmla="*/ 269 w 1447"/>
                  <a:gd name="T113" fmla="*/ 165 h 169"/>
                  <a:gd name="T114" fmla="*/ 222 w 1447"/>
                  <a:gd name="T115" fmla="*/ 166 h 169"/>
                  <a:gd name="T116" fmla="*/ 176 w 1447"/>
                  <a:gd name="T117" fmla="*/ 167 h 169"/>
                  <a:gd name="T118" fmla="*/ 129 w 1447"/>
                  <a:gd name="T119" fmla="*/ 167 h 169"/>
                  <a:gd name="T120" fmla="*/ 83 w 1447"/>
                  <a:gd name="T121" fmla="*/ 168 h 169"/>
                  <a:gd name="T122" fmla="*/ 37 w 1447"/>
                  <a:gd name="T123" fmla="*/ 168 h 169"/>
                  <a:gd name="T124" fmla="*/ 0 w 1447"/>
                  <a:gd name="T125" fmla="*/ 168 h 16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9">
                    <a:moveTo>
                      <a:pt x="0" y="168"/>
                    </a:moveTo>
                    <a:lnTo>
                      <a:pt x="9" y="168"/>
                    </a:lnTo>
                    <a:lnTo>
                      <a:pt x="18" y="169"/>
                    </a:lnTo>
                    <a:lnTo>
                      <a:pt x="27" y="168"/>
                    </a:lnTo>
                    <a:lnTo>
                      <a:pt x="37" y="168"/>
                    </a:lnTo>
                    <a:lnTo>
                      <a:pt x="46" y="168"/>
                    </a:lnTo>
                    <a:lnTo>
                      <a:pt x="55" y="168"/>
                    </a:lnTo>
                    <a:lnTo>
                      <a:pt x="64" y="168"/>
                    </a:lnTo>
                    <a:lnTo>
                      <a:pt x="74" y="168"/>
                    </a:lnTo>
                    <a:lnTo>
                      <a:pt x="83" y="168"/>
                    </a:lnTo>
                    <a:lnTo>
                      <a:pt x="92" y="168"/>
                    </a:lnTo>
                    <a:lnTo>
                      <a:pt x="102" y="168"/>
                    </a:lnTo>
                    <a:lnTo>
                      <a:pt x="111" y="167"/>
                    </a:lnTo>
                    <a:lnTo>
                      <a:pt x="120" y="167"/>
                    </a:lnTo>
                    <a:lnTo>
                      <a:pt x="129" y="167"/>
                    </a:lnTo>
                    <a:lnTo>
                      <a:pt x="139" y="167"/>
                    </a:lnTo>
                    <a:lnTo>
                      <a:pt x="148" y="167"/>
                    </a:lnTo>
                    <a:lnTo>
                      <a:pt x="157" y="167"/>
                    </a:lnTo>
                    <a:lnTo>
                      <a:pt x="167" y="167"/>
                    </a:lnTo>
                    <a:lnTo>
                      <a:pt x="176" y="167"/>
                    </a:lnTo>
                    <a:lnTo>
                      <a:pt x="185" y="166"/>
                    </a:lnTo>
                    <a:lnTo>
                      <a:pt x="194" y="166"/>
                    </a:lnTo>
                    <a:lnTo>
                      <a:pt x="204" y="166"/>
                    </a:lnTo>
                    <a:lnTo>
                      <a:pt x="213" y="166"/>
                    </a:lnTo>
                    <a:lnTo>
                      <a:pt x="222" y="166"/>
                    </a:lnTo>
                    <a:lnTo>
                      <a:pt x="232" y="166"/>
                    </a:lnTo>
                    <a:lnTo>
                      <a:pt x="241" y="166"/>
                    </a:lnTo>
                    <a:lnTo>
                      <a:pt x="250" y="165"/>
                    </a:lnTo>
                    <a:lnTo>
                      <a:pt x="259" y="165"/>
                    </a:lnTo>
                    <a:lnTo>
                      <a:pt x="269" y="165"/>
                    </a:lnTo>
                    <a:lnTo>
                      <a:pt x="278" y="165"/>
                    </a:lnTo>
                    <a:lnTo>
                      <a:pt x="287" y="165"/>
                    </a:lnTo>
                    <a:lnTo>
                      <a:pt x="296" y="164"/>
                    </a:lnTo>
                    <a:lnTo>
                      <a:pt x="306" y="164"/>
                    </a:lnTo>
                    <a:lnTo>
                      <a:pt x="315" y="164"/>
                    </a:lnTo>
                    <a:lnTo>
                      <a:pt x="324" y="164"/>
                    </a:lnTo>
                    <a:lnTo>
                      <a:pt x="334" y="164"/>
                    </a:lnTo>
                    <a:lnTo>
                      <a:pt x="343" y="164"/>
                    </a:lnTo>
                    <a:lnTo>
                      <a:pt x="352" y="163"/>
                    </a:lnTo>
                    <a:lnTo>
                      <a:pt x="361" y="163"/>
                    </a:lnTo>
                    <a:lnTo>
                      <a:pt x="371" y="163"/>
                    </a:lnTo>
                    <a:lnTo>
                      <a:pt x="380" y="163"/>
                    </a:lnTo>
                    <a:lnTo>
                      <a:pt x="389" y="163"/>
                    </a:lnTo>
                    <a:lnTo>
                      <a:pt x="399" y="163"/>
                    </a:lnTo>
                    <a:lnTo>
                      <a:pt x="408" y="162"/>
                    </a:lnTo>
                    <a:lnTo>
                      <a:pt x="417" y="162"/>
                    </a:lnTo>
                    <a:lnTo>
                      <a:pt x="426" y="162"/>
                    </a:lnTo>
                    <a:lnTo>
                      <a:pt x="436" y="162"/>
                    </a:lnTo>
                    <a:lnTo>
                      <a:pt x="445" y="161"/>
                    </a:lnTo>
                    <a:lnTo>
                      <a:pt x="454" y="161"/>
                    </a:lnTo>
                    <a:lnTo>
                      <a:pt x="464" y="160"/>
                    </a:lnTo>
                    <a:lnTo>
                      <a:pt x="473" y="160"/>
                    </a:lnTo>
                    <a:lnTo>
                      <a:pt x="482" y="160"/>
                    </a:lnTo>
                    <a:lnTo>
                      <a:pt x="491" y="159"/>
                    </a:lnTo>
                    <a:lnTo>
                      <a:pt x="501" y="159"/>
                    </a:lnTo>
                    <a:lnTo>
                      <a:pt x="510" y="158"/>
                    </a:lnTo>
                    <a:lnTo>
                      <a:pt x="519" y="157"/>
                    </a:lnTo>
                    <a:lnTo>
                      <a:pt x="528" y="156"/>
                    </a:lnTo>
                    <a:lnTo>
                      <a:pt x="538" y="157"/>
                    </a:lnTo>
                    <a:lnTo>
                      <a:pt x="547" y="156"/>
                    </a:lnTo>
                    <a:lnTo>
                      <a:pt x="556" y="156"/>
                    </a:lnTo>
                    <a:lnTo>
                      <a:pt x="566" y="155"/>
                    </a:lnTo>
                    <a:lnTo>
                      <a:pt x="575" y="155"/>
                    </a:lnTo>
                    <a:lnTo>
                      <a:pt x="584" y="154"/>
                    </a:lnTo>
                    <a:lnTo>
                      <a:pt x="593" y="155"/>
                    </a:lnTo>
                    <a:lnTo>
                      <a:pt x="603" y="155"/>
                    </a:lnTo>
                    <a:lnTo>
                      <a:pt x="612" y="154"/>
                    </a:lnTo>
                    <a:lnTo>
                      <a:pt x="621" y="153"/>
                    </a:lnTo>
                    <a:lnTo>
                      <a:pt x="631" y="153"/>
                    </a:lnTo>
                    <a:lnTo>
                      <a:pt x="640" y="155"/>
                    </a:lnTo>
                    <a:lnTo>
                      <a:pt x="649" y="153"/>
                    </a:lnTo>
                    <a:lnTo>
                      <a:pt x="658" y="155"/>
                    </a:lnTo>
                    <a:lnTo>
                      <a:pt x="668" y="154"/>
                    </a:lnTo>
                    <a:lnTo>
                      <a:pt x="677" y="152"/>
                    </a:lnTo>
                    <a:lnTo>
                      <a:pt x="686" y="152"/>
                    </a:lnTo>
                    <a:lnTo>
                      <a:pt x="696" y="151"/>
                    </a:lnTo>
                    <a:lnTo>
                      <a:pt x="705" y="151"/>
                    </a:lnTo>
                    <a:lnTo>
                      <a:pt x="714" y="150"/>
                    </a:lnTo>
                    <a:lnTo>
                      <a:pt x="723" y="149"/>
                    </a:lnTo>
                    <a:lnTo>
                      <a:pt x="733" y="148"/>
                    </a:lnTo>
                    <a:lnTo>
                      <a:pt x="742" y="149"/>
                    </a:lnTo>
                    <a:lnTo>
                      <a:pt x="751" y="150"/>
                    </a:lnTo>
                    <a:lnTo>
                      <a:pt x="760" y="152"/>
                    </a:lnTo>
                    <a:lnTo>
                      <a:pt x="770" y="151"/>
                    </a:lnTo>
                    <a:lnTo>
                      <a:pt x="779" y="150"/>
                    </a:lnTo>
                    <a:lnTo>
                      <a:pt x="788" y="149"/>
                    </a:lnTo>
                    <a:lnTo>
                      <a:pt x="798" y="148"/>
                    </a:lnTo>
                    <a:lnTo>
                      <a:pt x="807" y="147"/>
                    </a:lnTo>
                    <a:lnTo>
                      <a:pt x="816" y="147"/>
                    </a:lnTo>
                    <a:lnTo>
                      <a:pt x="825" y="145"/>
                    </a:lnTo>
                    <a:lnTo>
                      <a:pt x="835" y="145"/>
                    </a:lnTo>
                    <a:lnTo>
                      <a:pt x="844" y="143"/>
                    </a:lnTo>
                    <a:lnTo>
                      <a:pt x="853" y="142"/>
                    </a:lnTo>
                    <a:lnTo>
                      <a:pt x="863" y="142"/>
                    </a:lnTo>
                    <a:lnTo>
                      <a:pt x="872" y="142"/>
                    </a:lnTo>
                    <a:lnTo>
                      <a:pt x="881" y="145"/>
                    </a:lnTo>
                    <a:lnTo>
                      <a:pt x="890" y="143"/>
                    </a:lnTo>
                    <a:lnTo>
                      <a:pt x="900" y="141"/>
                    </a:lnTo>
                    <a:lnTo>
                      <a:pt x="909" y="140"/>
                    </a:lnTo>
                    <a:lnTo>
                      <a:pt x="918" y="140"/>
                    </a:lnTo>
                    <a:lnTo>
                      <a:pt x="928" y="137"/>
                    </a:lnTo>
                    <a:lnTo>
                      <a:pt x="937" y="136"/>
                    </a:lnTo>
                    <a:lnTo>
                      <a:pt x="946" y="135"/>
                    </a:lnTo>
                    <a:lnTo>
                      <a:pt x="955" y="134"/>
                    </a:lnTo>
                    <a:lnTo>
                      <a:pt x="965" y="133"/>
                    </a:lnTo>
                    <a:lnTo>
                      <a:pt x="974" y="131"/>
                    </a:lnTo>
                    <a:lnTo>
                      <a:pt x="983" y="129"/>
                    </a:lnTo>
                    <a:lnTo>
                      <a:pt x="992" y="126"/>
                    </a:lnTo>
                    <a:lnTo>
                      <a:pt x="1002" y="124"/>
                    </a:lnTo>
                    <a:lnTo>
                      <a:pt x="1011" y="122"/>
                    </a:lnTo>
                    <a:lnTo>
                      <a:pt x="1020" y="120"/>
                    </a:lnTo>
                    <a:lnTo>
                      <a:pt x="1030" y="118"/>
                    </a:lnTo>
                    <a:lnTo>
                      <a:pt x="1039" y="115"/>
                    </a:lnTo>
                    <a:lnTo>
                      <a:pt x="1048" y="112"/>
                    </a:lnTo>
                    <a:lnTo>
                      <a:pt x="1057" y="109"/>
                    </a:lnTo>
                    <a:lnTo>
                      <a:pt x="1067" y="109"/>
                    </a:lnTo>
                    <a:lnTo>
                      <a:pt x="1076" y="106"/>
                    </a:lnTo>
                    <a:lnTo>
                      <a:pt x="1085" y="104"/>
                    </a:lnTo>
                    <a:lnTo>
                      <a:pt x="1095" y="101"/>
                    </a:lnTo>
                    <a:lnTo>
                      <a:pt x="1104" y="97"/>
                    </a:lnTo>
                    <a:lnTo>
                      <a:pt x="1113" y="94"/>
                    </a:lnTo>
                    <a:lnTo>
                      <a:pt x="1122" y="91"/>
                    </a:lnTo>
                    <a:lnTo>
                      <a:pt x="1132" y="86"/>
                    </a:lnTo>
                    <a:lnTo>
                      <a:pt x="1141" y="81"/>
                    </a:lnTo>
                    <a:lnTo>
                      <a:pt x="1150" y="81"/>
                    </a:lnTo>
                    <a:lnTo>
                      <a:pt x="1160" y="81"/>
                    </a:lnTo>
                    <a:lnTo>
                      <a:pt x="1169" y="75"/>
                    </a:lnTo>
                    <a:lnTo>
                      <a:pt x="1178" y="72"/>
                    </a:lnTo>
                    <a:lnTo>
                      <a:pt x="1187" y="68"/>
                    </a:lnTo>
                    <a:lnTo>
                      <a:pt x="1197" y="65"/>
                    </a:lnTo>
                    <a:lnTo>
                      <a:pt x="1206" y="65"/>
                    </a:lnTo>
                    <a:lnTo>
                      <a:pt x="1215" y="66"/>
                    </a:lnTo>
                    <a:lnTo>
                      <a:pt x="1224" y="66"/>
                    </a:lnTo>
                    <a:lnTo>
                      <a:pt x="1234" y="66"/>
                    </a:lnTo>
                    <a:lnTo>
                      <a:pt x="1243" y="62"/>
                    </a:lnTo>
                    <a:lnTo>
                      <a:pt x="1252" y="59"/>
                    </a:lnTo>
                    <a:lnTo>
                      <a:pt x="1262" y="57"/>
                    </a:lnTo>
                    <a:lnTo>
                      <a:pt x="1271" y="52"/>
                    </a:lnTo>
                    <a:lnTo>
                      <a:pt x="1280" y="48"/>
                    </a:lnTo>
                    <a:lnTo>
                      <a:pt x="1289" y="46"/>
                    </a:lnTo>
                    <a:lnTo>
                      <a:pt x="1299" y="44"/>
                    </a:lnTo>
                    <a:lnTo>
                      <a:pt x="1308" y="43"/>
                    </a:lnTo>
                    <a:lnTo>
                      <a:pt x="1317" y="43"/>
                    </a:lnTo>
                    <a:lnTo>
                      <a:pt x="1327" y="42"/>
                    </a:lnTo>
                    <a:lnTo>
                      <a:pt x="1336" y="41"/>
                    </a:lnTo>
                    <a:lnTo>
                      <a:pt x="1345" y="38"/>
                    </a:lnTo>
                    <a:lnTo>
                      <a:pt x="1354" y="34"/>
                    </a:lnTo>
                    <a:lnTo>
                      <a:pt x="1364" y="33"/>
                    </a:lnTo>
                    <a:lnTo>
                      <a:pt x="1373" y="32"/>
                    </a:lnTo>
                    <a:lnTo>
                      <a:pt x="1382" y="29"/>
                    </a:lnTo>
                    <a:lnTo>
                      <a:pt x="1392" y="26"/>
                    </a:lnTo>
                    <a:lnTo>
                      <a:pt x="1401" y="26"/>
                    </a:lnTo>
                    <a:lnTo>
                      <a:pt x="1410" y="22"/>
                    </a:lnTo>
                    <a:lnTo>
                      <a:pt x="1419" y="16"/>
                    </a:lnTo>
                    <a:lnTo>
                      <a:pt x="1429" y="8"/>
                    </a:lnTo>
                    <a:lnTo>
                      <a:pt x="1438" y="4"/>
                    </a:lnTo>
                    <a:lnTo>
                      <a:pt x="1447" y="0"/>
                    </a:lnTo>
                    <a:lnTo>
                      <a:pt x="1447" y="4"/>
                    </a:lnTo>
                    <a:lnTo>
                      <a:pt x="1438" y="8"/>
                    </a:lnTo>
                    <a:lnTo>
                      <a:pt x="1429" y="12"/>
                    </a:lnTo>
                    <a:lnTo>
                      <a:pt x="1419" y="20"/>
                    </a:lnTo>
                    <a:lnTo>
                      <a:pt x="1410" y="26"/>
                    </a:lnTo>
                    <a:lnTo>
                      <a:pt x="1401" y="29"/>
                    </a:lnTo>
                    <a:lnTo>
                      <a:pt x="1392" y="30"/>
                    </a:lnTo>
                    <a:lnTo>
                      <a:pt x="1382" y="33"/>
                    </a:lnTo>
                    <a:lnTo>
                      <a:pt x="1373" y="36"/>
                    </a:lnTo>
                    <a:lnTo>
                      <a:pt x="1364" y="36"/>
                    </a:lnTo>
                    <a:lnTo>
                      <a:pt x="1354" y="38"/>
                    </a:lnTo>
                    <a:lnTo>
                      <a:pt x="1345" y="41"/>
                    </a:lnTo>
                    <a:lnTo>
                      <a:pt x="1336" y="44"/>
                    </a:lnTo>
                    <a:lnTo>
                      <a:pt x="1327" y="45"/>
                    </a:lnTo>
                    <a:lnTo>
                      <a:pt x="1317" y="46"/>
                    </a:lnTo>
                    <a:lnTo>
                      <a:pt x="1308" y="46"/>
                    </a:lnTo>
                    <a:lnTo>
                      <a:pt x="1299" y="47"/>
                    </a:lnTo>
                    <a:lnTo>
                      <a:pt x="1289" y="49"/>
                    </a:lnTo>
                    <a:lnTo>
                      <a:pt x="1280" y="51"/>
                    </a:lnTo>
                    <a:lnTo>
                      <a:pt x="1271" y="55"/>
                    </a:lnTo>
                    <a:lnTo>
                      <a:pt x="1262" y="60"/>
                    </a:lnTo>
                    <a:lnTo>
                      <a:pt x="1252" y="62"/>
                    </a:lnTo>
                    <a:lnTo>
                      <a:pt x="1243" y="64"/>
                    </a:lnTo>
                    <a:lnTo>
                      <a:pt x="1234" y="68"/>
                    </a:lnTo>
                    <a:lnTo>
                      <a:pt x="1224" y="69"/>
                    </a:lnTo>
                    <a:lnTo>
                      <a:pt x="1215" y="69"/>
                    </a:lnTo>
                    <a:lnTo>
                      <a:pt x="1206" y="67"/>
                    </a:lnTo>
                    <a:lnTo>
                      <a:pt x="1197" y="67"/>
                    </a:lnTo>
                    <a:lnTo>
                      <a:pt x="1187" y="70"/>
                    </a:lnTo>
                    <a:lnTo>
                      <a:pt x="1178" y="74"/>
                    </a:lnTo>
                    <a:lnTo>
                      <a:pt x="1169" y="77"/>
                    </a:lnTo>
                    <a:lnTo>
                      <a:pt x="1160" y="83"/>
                    </a:lnTo>
                    <a:lnTo>
                      <a:pt x="1150" y="83"/>
                    </a:lnTo>
                    <a:lnTo>
                      <a:pt x="1141" y="83"/>
                    </a:lnTo>
                    <a:lnTo>
                      <a:pt x="1132" y="88"/>
                    </a:lnTo>
                    <a:lnTo>
                      <a:pt x="1122" y="92"/>
                    </a:lnTo>
                    <a:lnTo>
                      <a:pt x="1113" y="95"/>
                    </a:lnTo>
                    <a:lnTo>
                      <a:pt x="1104" y="99"/>
                    </a:lnTo>
                    <a:lnTo>
                      <a:pt x="1095" y="102"/>
                    </a:lnTo>
                    <a:lnTo>
                      <a:pt x="1085" y="106"/>
                    </a:lnTo>
                    <a:lnTo>
                      <a:pt x="1076" y="107"/>
                    </a:lnTo>
                    <a:lnTo>
                      <a:pt x="1067" y="110"/>
                    </a:lnTo>
                    <a:lnTo>
                      <a:pt x="1057" y="110"/>
                    </a:lnTo>
                    <a:lnTo>
                      <a:pt x="1048" y="113"/>
                    </a:lnTo>
                    <a:lnTo>
                      <a:pt x="1039" y="116"/>
                    </a:lnTo>
                    <a:lnTo>
                      <a:pt x="1030" y="119"/>
                    </a:lnTo>
                    <a:lnTo>
                      <a:pt x="1020" y="121"/>
                    </a:lnTo>
                    <a:lnTo>
                      <a:pt x="1011" y="123"/>
                    </a:lnTo>
                    <a:lnTo>
                      <a:pt x="1002" y="125"/>
                    </a:lnTo>
                    <a:lnTo>
                      <a:pt x="992" y="127"/>
                    </a:lnTo>
                    <a:lnTo>
                      <a:pt x="983" y="130"/>
                    </a:lnTo>
                    <a:lnTo>
                      <a:pt x="974" y="132"/>
                    </a:lnTo>
                    <a:lnTo>
                      <a:pt x="965" y="134"/>
                    </a:lnTo>
                    <a:lnTo>
                      <a:pt x="955" y="134"/>
                    </a:lnTo>
                    <a:lnTo>
                      <a:pt x="946" y="136"/>
                    </a:lnTo>
                    <a:lnTo>
                      <a:pt x="937" y="137"/>
                    </a:lnTo>
                    <a:lnTo>
                      <a:pt x="928" y="138"/>
                    </a:lnTo>
                    <a:lnTo>
                      <a:pt x="918" y="141"/>
                    </a:lnTo>
                    <a:lnTo>
                      <a:pt x="909" y="141"/>
                    </a:lnTo>
                    <a:lnTo>
                      <a:pt x="900" y="142"/>
                    </a:lnTo>
                    <a:lnTo>
                      <a:pt x="890" y="144"/>
                    </a:lnTo>
                    <a:lnTo>
                      <a:pt x="881" y="146"/>
                    </a:lnTo>
                    <a:lnTo>
                      <a:pt x="872" y="143"/>
                    </a:lnTo>
                    <a:lnTo>
                      <a:pt x="863" y="142"/>
                    </a:lnTo>
                    <a:lnTo>
                      <a:pt x="853" y="143"/>
                    </a:lnTo>
                    <a:lnTo>
                      <a:pt x="844" y="144"/>
                    </a:lnTo>
                    <a:lnTo>
                      <a:pt x="835" y="146"/>
                    </a:lnTo>
                    <a:lnTo>
                      <a:pt x="825" y="146"/>
                    </a:lnTo>
                    <a:lnTo>
                      <a:pt x="816" y="148"/>
                    </a:lnTo>
                    <a:lnTo>
                      <a:pt x="807" y="147"/>
                    </a:lnTo>
                    <a:lnTo>
                      <a:pt x="798" y="148"/>
                    </a:lnTo>
                    <a:lnTo>
                      <a:pt x="788" y="150"/>
                    </a:lnTo>
                    <a:lnTo>
                      <a:pt x="779" y="151"/>
                    </a:lnTo>
                    <a:lnTo>
                      <a:pt x="770" y="152"/>
                    </a:lnTo>
                    <a:lnTo>
                      <a:pt x="760" y="152"/>
                    </a:lnTo>
                    <a:lnTo>
                      <a:pt x="751" y="151"/>
                    </a:lnTo>
                    <a:lnTo>
                      <a:pt x="742" y="150"/>
                    </a:lnTo>
                    <a:lnTo>
                      <a:pt x="733" y="149"/>
                    </a:lnTo>
                    <a:lnTo>
                      <a:pt x="723" y="149"/>
                    </a:lnTo>
                    <a:lnTo>
                      <a:pt x="714" y="150"/>
                    </a:lnTo>
                    <a:lnTo>
                      <a:pt x="705" y="151"/>
                    </a:lnTo>
                    <a:lnTo>
                      <a:pt x="696" y="151"/>
                    </a:lnTo>
                    <a:lnTo>
                      <a:pt x="686" y="152"/>
                    </a:lnTo>
                    <a:lnTo>
                      <a:pt x="677" y="152"/>
                    </a:lnTo>
                    <a:lnTo>
                      <a:pt x="668" y="154"/>
                    </a:lnTo>
                    <a:lnTo>
                      <a:pt x="658" y="155"/>
                    </a:lnTo>
                    <a:lnTo>
                      <a:pt x="649" y="153"/>
                    </a:lnTo>
                    <a:lnTo>
                      <a:pt x="640" y="155"/>
                    </a:lnTo>
                    <a:lnTo>
                      <a:pt x="631" y="153"/>
                    </a:lnTo>
                    <a:lnTo>
                      <a:pt x="621" y="153"/>
                    </a:lnTo>
                    <a:lnTo>
                      <a:pt x="612" y="154"/>
                    </a:lnTo>
                    <a:lnTo>
                      <a:pt x="603" y="155"/>
                    </a:lnTo>
                    <a:lnTo>
                      <a:pt x="593" y="155"/>
                    </a:lnTo>
                    <a:lnTo>
                      <a:pt x="584" y="154"/>
                    </a:lnTo>
                    <a:lnTo>
                      <a:pt x="575" y="155"/>
                    </a:lnTo>
                    <a:lnTo>
                      <a:pt x="566" y="155"/>
                    </a:lnTo>
                    <a:lnTo>
                      <a:pt x="556" y="156"/>
                    </a:lnTo>
                    <a:lnTo>
                      <a:pt x="547" y="156"/>
                    </a:lnTo>
                    <a:lnTo>
                      <a:pt x="538" y="157"/>
                    </a:lnTo>
                    <a:lnTo>
                      <a:pt x="528" y="156"/>
                    </a:lnTo>
                    <a:lnTo>
                      <a:pt x="519" y="157"/>
                    </a:lnTo>
                    <a:lnTo>
                      <a:pt x="510" y="158"/>
                    </a:lnTo>
                    <a:lnTo>
                      <a:pt x="501" y="159"/>
                    </a:lnTo>
                    <a:lnTo>
                      <a:pt x="491" y="159"/>
                    </a:lnTo>
                    <a:lnTo>
                      <a:pt x="482" y="160"/>
                    </a:lnTo>
                    <a:lnTo>
                      <a:pt x="473" y="160"/>
                    </a:lnTo>
                    <a:lnTo>
                      <a:pt x="464" y="160"/>
                    </a:lnTo>
                    <a:lnTo>
                      <a:pt x="454" y="161"/>
                    </a:lnTo>
                    <a:lnTo>
                      <a:pt x="445" y="161"/>
                    </a:lnTo>
                    <a:lnTo>
                      <a:pt x="436" y="162"/>
                    </a:lnTo>
                    <a:lnTo>
                      <a:pt x="426" y="162"/>
                    </a:lnTo>
                    <a:lnTo>
                      <a:pt x="417" y="162"/>
                    </a:lnTo>
                    <a:lnTo>
                      <a:pt x="408" y="162"/>
                    </a:lnTo>
                    <a:lnTo>
                      <a:pt x="399" y="163"/>
                    </a:lnTo>
                    <a:lnTo>
                      <a:pt x="389" y="163"/>
                    </a:lnTo>
                    <a:lnTo>
                      <a:pt x="380" y="163"/>
                    </a:lnTo>
                    <a:lnTo>
                      <a:pt x="371" y="163"/>
                    </a:lnTo>
                    <a:lnTo>
                      <a:pt x="361" y="163"/>
                    </a:lnTo>
                    <a:lnTo>
                      <a:pt x="352" y="163"/>
                    </a:lnTo>
                    <a:lnTo>
                      <a:pt x="343" y="164"/>
                    </a:lnTo>
                    <a:lnTo>
                      <a:pt x="334" y="164"/>
                    </a:lnTo>
                    <a:lnTo>
                      <a:pt x="324" y="164"/>
                    </a:lnTo>
                    <a:lnTo>
                      <a:pt x="315" y="164"/>
                    </a:lnTo>
                    <a:lnTo>
                      <a:pt x="306" y="164"/>
                    </a:lnTo>
                    <a:lnTo>
                      <a:pt x="296" y="164"/>
                    </a:lnTo>
                    <a:lnTo>
                      <a:pt x="287" y="165"/>
                    </a:lnTo>
                    <a:lnTo>
                      <a:pt x="278" y="165"/>
                    </a:lnTo>
                    <a:lnTo>
                      <a:pt x="269" y="165"/>
                    </a:lnTo>
                    <a:lnTo>
                      <a:pt x="259" y="165"/>
                    </a:lnTo>
                    <a:lnTo>
                      <a:pt x="250" y="165"/>
                    </a:lnTo>
                    <a:lnTo>
                      <a:pt x="241" y="166"/>
                    </a:lnTo>
                    <a:lnTo>
                      <a:pt x="232" y="166"/>
                    </a:lnTo>
                    <a:lnTo>
                      <a:pt x="222" y="166"/>
                    </a:lnTo>
                    <a:lnTo>
                      <a:pt x="213" y="166"/>
                    </a:lnTo>
                    <a:lnTo>
                      <a:pt x="204" y="166"/>
                    </a:lnTo>
                    <a:lnTo>
                      <a:pt x="194" y="166"/>
                    </a:lnTo>
                    <a:lnTo>
                      <a:pt x="185" y="166"/>
                    </a:lnTo>
                    <a:lnTo>
                      <a:pt x="176" y="167"/>
                    </a:lnTo>
                    <a:lnTo>
                      <a:pt x="167" y="167"/>
                    </a:lnTo>
                    <a:lnTo>
                      <a:pt x="157" y="167"/>
                    </a:lnTo>
                    <a:lnTo>
                      <a:pt x="148" y="167"/>
                    </a:lnTo>
                    <a:lnTo>
                      <a:pt x="139" y="167"/>
                    </a:lnTo>
                    <a:lnTo>
                      <a:pt x="129" y="167"/>
                    </a:lnTo>
                    <a:lnTo>
                      <a:pt x="120" y="167"/>
                    </a:lnTo>
                    <a:lnTo>
                      <a:pt x="111" y="167"/>
                    </a:lnTo>
                    <a:lnTo>
                      <a:pt x="102" y="168"/>
                    </a:lnTo>
                    <a:lnTo>
                      <a:pt x="92" y="168"/>
                    </a:lnTo>
                    <a:lnTo>
                      <a:pt x="83" y="168"/>
                    </a:lnTo>
                    <a:lnTo>
                      <a:pt x="74" y="168"/>
                    </a:lnTo>
                    <a:lnTo>
                      <a:pt x="64" y="168"/>
                    </a:lnTo>
                    <a:lnTo>
                      <a:pt x="55" y="168"/>
                    </a:lnTo>
                    <a:lnTo>
                      <a:pt x="46" y="168"/>
                    </a:lnTo>
                    <a:lnTo>
                      <a:pt x="37" y="168"/>
                    </a:lnTo>
                    <a:lnTo>
                      <a:pt x="27" y="168"/>
                    </a:lnTo>
                    <a:lnTo>
                      <a:pt x="18" y="169"/>
                    </a:lnTo>
                    <a:lnTo>
                      <a:pt x="9" y="168"/>
                    </a:lnTo>
                    <a:lnTo>
                      <a:pt x="0" y="168"/>
                    </a:lnTo>
                    <a:close/>
                  </a:path>
                </a:pathLst>
              </a:custGeom>
              <a:noFill/>
              <a:ln w="3175">
                <a:solidFill>
                  <a:srgbClr val="FFC800"/>
                </a:solidFill>
                <a:round/>
                <a:headEnd/>
                <a:tailEnd/>
              </a:ln>
              <a:effectLst/>
              <a:extLst>
                <a:ext uri="{909E8E84-426E-40DD-AFC4-6F175D3DCCD1}">
                  <a14:hiddenFill xmlns:a14="http://schemas.microsoft.com/office/drawing/2010/main">
                    <a:solidFill>
                      <a:srgbClr val="FFC8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10" name="Freeform 249"/>
              <p:cNvSpPr>
                <a:spLocks noChangeArrowheads="1"/>
              </p:cNvSpPr>
              <p:nvPr/>
            </p:nvSpPr>
            <p:spPr bwMode="auto">
              <a:xfrm>
                <a:off x="3152" y="1064"/>
                <a:ext cx="1447" cy="165"/>
              </a:xfrm>
              <a:custGeom>
                <a:avLst/>
                <a:gdLst>
                  <a:gd name="T0" fmla="*/ 37 w 1447"/>
                  <a:gd name="T1" fmla="*/ 166 h 164"/>
                  <a:gd name="T2" fmla="*/ 83 w 1447"/>
                  <a:gd name="T3" fmla="*/ 166 h 164"/>
                  <a:gd name="T4" fmla="*/ 129 w 1447"/>
                  <a:gd name="T5" fmla="*/ 165 h 164"/>
                  <a:gd name="T6" fmla="*/ 176 w 1447"/>
                  <a:gd name="T7" fmla="*/ 164 h 164"/>
                  <a:gd name="T8" fmla="*/ 222 w 1447"/>
                  <a:gd name="T9" fmla="*/ 164 h 164"/>
                  <a:gd name="T10" fmla="*/ 269 w 1447"/>
                  <a:gd name="T11" fmla="*/ 163 h 164"/>
                  <a:gd name="T12" fmla="*/ 315 w 1447"/>
                  <a:gd name="T13" fmla="*/ 162 h 164"/>
                  <a:gd name="T14" fmla="*/ 361 w 1447"/>
                  <a:gd name="T15" fmla="*/ 161 h 164"/>
                  <a:gd name="T16" fmla="*/ 408 w 1447"/>
                  <a:gd name="T17" fmla="*/ 160 h 164"/>
                  <a:gd name="T18" fmla="*/ 454 w 1447"/>
                  <a:gd name="T19" fmla="*/ 158 h 164"/>
                  <a:gd name="T20" fmla="*/ 501 w 1447"/>
                  <a:gd name="T21" fmla="*/ 157 h 164"/>
                  <a:gd name="T22" fmla="*/ 547 w 1447"/>
                  <a:gd name="T23" fmla="*/ 154 h 164"/>
                  <a:gd name="T24" fmla="*/ 593 w 1447"/>
                  <a:gd name="T25" fmla="*/ 153 h 164"/>
                  <a:gd name="T26" fmla="*/ 640 w 1447"/>
                  <a:gd name="T27" fmla="*/ 153 h 164"/>
                  <a:gd name="T28" fmla="*/ 686 w 1447"/>
                  <a:gd name="T29" fmla="*/ 150 h 164"/>
                  <a:gd name="T30" fmla="*/ 733 w 1447"/>
                  <a:gd name="T31" fmla="*/ 147 h 164"/>
                  <a:gd name="T32" fmla="*/ 779 w 1447"/>
                  <a:gd name="T33" fmla="*/ 148 h 164"/>
                  <a:gd name="T34" fmla="*/ 825 w 1447"/>
                  <a:gd name="T35" fmla="*/ 144 h 164"/>
                  <a:gd name="T36" fmla="*/ 872 w 1447"/>
                  <a:gd name="T37" fmla="*/ 141 h 164"/>
                  <a:gd name="T38" fmla="*/ 918 w 1447"/>
                  <a:gd name="T39" fmla="*/ 138 h 164"/>
                  <a:gd name="T40" fmla="*/ 965 w 1447"/>
                  <a:gd name="T41" fmla="*/ 131 h 164"/>
                  <a:gd name="T42" fmla="*/ 1011 w 1447"/>
                  <a:gd name="T43" fmla="*/ 121 h 164"/>
                  <a:gd name="T44" fmla="*/ 1057 w 1447"/>
                  <a:gd name="T45" fmla="*/ 108 h 164"/>
                  <a:gd name="T46" fmla="*/ 1104 w 1447"/>
                  <a:gd name="T47" fmla="*/ 97 h 164"/>
                  <a:gd name="T48" fmla="*/ 1150 w 1447"/>
                  <a:gd name="T49" fmla="*/ 79 h 164"/>
                  <a:gd name="T50" fmla="*/ 1197 w 1447"/>
                  <a:gd name="T51" fmla="*/ 63 h 164"/>
                  <a:gd name="T52" fmla="*/ 1243 w 1447"/>
                  <a:gd name="T53" fmla="*/ 60 h 164"/>
                  <a:gd name="T54" fmla="*/ 1289 w 1447"/>
                  <a:gd name="T55" fmla="*/ 45 h 164"/>
                  <a:gd name="T56" fmla="*/ 1336 w 1447"/>
                  <a:gd name="T57" fmla="*/ 40 h 164"/>
                  <a:gd name="T58" fmla="*/ 1382 w 1447"/>
                  <a:gd name="T59" fmla="*/ 29 h 164"/>
                  <a:gd name="T60" fmla="*/ 1429 w 1447"/>
                  <a:gd name="T61" fmla="*/ 8 h 164"/>
                  <a:gd name="T62" fmla="*/ 1429 w 1447"/>
                  <a:gd name="T63" fmla="*/ 12 h 164"/>
                  <a:gd name="T64" fmla="*/ 1382 w 1447"/>
                  <a:gd name="T65" fmla="*/ 32 h 164"/>
                  <a:gd name="T66" fmla="*/ 1336 w 1447"/>
                  <a:gd name="T67" fmla="*/ 43 h 164"/>
                  <a:gd name="T68" fmla="*/ 1289 w 1447"/>
                  <a:gd name="T69" fmla="*/ 48 h 164"/>
                  <a:gd name="T70" fmla="*/ 1243 w 1447"/>
                  <a:gd name="T71" fmla="*/ 62 h 164"/>
                  <a:gd name="T72" fmla="*/ 1197 w 1447"/>
                  <a:gd name="T73" fmla="*/ 64 h 164"/>
                  <a:gd name="T74" fmla="*/ 1150 w 1447"/>
                  <a:gd name="T75" fmla="*/ 79 h 164"/>
                  <a:gd name="T76" fmla="*/ 1104 w 1447"/>
                  <a:gd name="T77" fmla="*/ 97 h 164"/>
                  <a:gd name="T78" fmla="*/ 1057 w 1447"/>
                  <a:gd name="T79" fmla="*/ 108 h 164"/>
                  <a:gd name="T80" fmla="*/ 1011 w 1447"/>
                  <a:gd name="T81" fmla="*/ 121 h 164"/>
                  <a:gd name="T82" fmla="*/ 965 w 1447"/>
                  <a:gd name="T83" fmla="*/ 131 h 164"/>
                  <a:gd name="T84" fmla="*/ 918 w 1447"/>
                  <a:gd name="T85" fmla="*/ 138 h 164"/>
                  <a:gd name="T86" fmla="*/ 872 w 1447"/>
                  <a:gd name="T87" fmla="*/ 141 h 164"/>
                  <a:gd name="T88" fmla="*/ 825 w 1447"/>
                  <a:gd name="T89" fmla="*/ 144 h 164"/>
                  <a:gd name="T90" fmla="*/ 779 w 1447"/>
                  <a:gd name="T91" fmla="*/ 148 h 164"/>
                  <a:gd name="T92" fmla="*/ 733 w 1447"/>
                  <a:gd name="T93" fmla="*/ 147 h 164"/>
                  <a:gd name="T94" fmla="*/ 686 w 1447"/>
                  <a:gd name="T95" fmla="*/ 150 h 164"/>
                  <a:gd name="T96" fmla="*/ 640 w 1447"/>
                  <a:gd name="T97" fmla="*/ 153 h 164"/>
                  <a:gd name="T98" fmla="*/ 593 w 1447"/>
                  <a:gd name="T99" fmla="*/ 153 h 164"/>
                  <a:gd name="T100" fmla="*/ 547 w 1447"/>
                  <a:gd name="T101" fmla="*/ 154 h 164"/>
                  <a:gd name="T102" fmla="*/ 501 w 1447"/>
                  <a:gd name="T103" fmla="*/ 157 h 164"/>
                  <a:gd name="T104" fmla="*/ 454 w 1447"/>
                  <a:gd name="T105" fmla="*/ 158 h 164"/>
                  <a:gd name="T106" fmla="*/ 408 w 1447"/>
                  <a:gd name="T107" fmla="*/ 160 h 164"/>
                  <a:gd name="T108" fmla="*/ 361 w 1447"/>
                  <a:gd name="T109" fmla="*/ 161 h 164"/>
                  <a:gd name="T110" fmla="*/ 315 w 1447"/>
                  <a:gd name="T111" fmla="*/ 162 h 164"/>
                  <a:gd name="T112" fmla="*/ 269 w 1447"/>
                  <a:gd name="T113" fmla="*/ 163 h 164"/>
                  <a:gd name="T114" fmla="*/ 222 w 1447"/>
                  <a:gd name="T115" fmla="*/ 164 h 164"/>
                  <a:gd name="T116" fmla="*/ 176 w 1447"/>
                  <a:gd name="T117" fmla="*/ 164 h 164"/>
                  <a:gd name="T118" fmla="*/ 129 w 1447"/>
                  <a:gd name="T119" fmla="*/ 165 h 164"/>
                  <a:gd name="T120" fmla="*/ 83 w 1447"/>
                  <a:gd name="T121" fmla="*/ 166 h 164"/>
                  <a:gd name="T122" fmla="*/ 37 w 1447"/>
                  <a:gd name="T123" fmla="*/ 166 h 164"/>
                  <a:gd name="T124" fmla="*/ 0 w 1447"/>
                  <a:gd name="T125" fmla="*/ 166 h 1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4">
                    <a:moveTo>
                      <a:pt x="0" y="164"/>
                    </a:moveTo>
                    <a:lnTo>
                      <a:pt x="9" y="164"/>
                    </a:lnTo>
                    <a:lnTo>
                      <a:pt x="18" y="164"/>
                    </a:lnTo>
                    <a:lnTo>
                      <a:pt x="27" y="164"/>
                    </a:lnTo>
                    <a:lnTo>
                      <a:pt x="37" y="164"/>
                    </a:lnTo>
                    <a:lnTo>
                      <a:pt x="46" y="164"/>
                    </a:lnTo>
                    <a:lnTo>
                      <a:pt x="55" y="164"/>
                    </a:lnTo>
                    <a:lnTo>
                      <a:pt x="64" y="164"/>
                    </a:lnTo>
                    <a:lnTo>
                      <a:pt x="74" y="164"/>
                    </a:lnTo>
                    <a:lnTo>
                      <a:pt x="83" y="164"/>
                    </a:lnTo>
                    <a:lnTo>
                      <a:pt x="92" y="163"/>
                    </a:lnTo>
                    <a:lnTo>
                      <a:pt x="102" y="163"/>
                    </a:lnTo>
                    <a:lnTo>
                      <a:pt x="111" y="163"/>
                    </a:lnTo>
                    <a:lnTo>
                      <a:pt x="120" y="163"/>
                    </a:lnTo>
                    <a:lnTo>
                      <a:pt x="129" y="163"/>
                    </a:lnTo>
                    <a:lnTo>
                      <a:pt x="139" y="163"/>
                    </a:lnTo>
                    <a:lnTo>
                      <a:pt x="148" y="163"/>
                    </a:lnTo>
                    <a:lnTo>
                      <a:pt x="157" y="163"/>
                    </a:lnTo>
                    <a:lnTo>
                      <a:pt x="167" y="162"/>
                    </a:lnTo>
                    <a:lnTo>
                      <a:pt x="176" y="162"/>
                    </a:lnTo>
                    <a:lnTo>
                      <a:pt x="185" y="162"/>
                    </a:lnTo>
                    <a:lnTo>
                      <a:pt x="194" y="162"/>
                    </a:lnTo>
                    <a:lnTo>
                      <a:pt x="204" y="162"/>
                    </a:lnTo>
                    <a:lnTo>
                      <a:pt x="213" y="162"/>
                    </a:lnTo>
                    <a:lnTo>
                      <a:pt x="222" y="162"/>
                    </a:lnTo>
                    <a:lnTo>
                      <a:pt x="232" y="161"/>
                    </a:lnTo>
                    <a:lnTo>
                      <a:pt x="241" y="161"/>
                    </a:lnTo>
                    <a:lnTo>
                      <a:pt x="250" y="161"/>
                    </a:lnTo>
                    <a:lnTo>
                      <a:pt x="259" y="161"/>
                    </a:lnTo>
                    <a:lnTo>
                      <a:pt x="269" y="161"/>
                    </a:lnTo>
                    <a:lnTo>
                      <a:pt x="278" y="161"/>
                    </a:lnTo>
                    <a:lnTo>
                      <a:pt x="287" y="160"/>
                    </a:lnTo>
                    <a:lnTo>
                      <a:pt x="296" y="160"/>
                    </a:lnTo>
                    <a:lnTo>
                      <a:pt x="306" y="160"/>
                    </a:lnTo>
                    <a:lnTo>
                      <a:pt x="315" y="160"/>
                    </a:lnTo>
                    <a:lnTo>
                      <a:pt x="324" y="160"/>
                    </a:lnTo>
                    <a:lnTo>
                      <a:pt x="334" y="160"/>
                    </a:lnTo>
                    <a:lnTo>
                      <a:pt x="343" y="160"/>
                    </a:lnTo>
                    <a:lnTo>
                      <a:pt x="352" y="159"/>
                    </a:lnTo>
                    <a:lnTo>
                      <a:pt x="361" y="159"/>
                    </a:lnTo>
                    <a:lnTo>
                      <a:pt x="371" y="159"/>
                    </a:lnTo>
                    <a:lnTo>
                      <a:pt x="380" y="158"/>
                    </a:lnTo>
                    <a:lnTo>
                      <a:pt x="389" y="158"/>
                    </a:lnTo>
                    <a:lnTo>
                      <a:pt x="399" y="158"/>
                    </a:lnTo>
                    <a:lnTo>
                      <a:pt x="408" y="158"/>
                    </a:lnTo>
                    <a:lnTo>
                      <a:pt x="417" y="158"/>
                    </a:lnTo>
                    <a:lnTo>
                      <a:pt x="426" y="158"/>
                    </a:lnTo>
                    <a:lnTo>
                      <a:pt x="436" y="157"/>
                    </a:lnTo>
                    <a:lnTo>
                      <a:pt x="445" y="157"/>
                    </a:lnTo>
                    <a:lnTo>
                      <a:pt x="454" y="156"/>
                    </a:lnTo>
                    <a:lnTo>
                      <a:pt x="464" y="156"/>
                    </a:lnTo>
                    <a:lnTo>
                      <a:pt x="473" y="156"/>
                    </a:lnTo>
                    <a:lnTo>
                      <a:pt x="482" y="156"/>
                    </a:lnTo>
                    <a:lnTo>
                      <a:pt x="491" y="155"/>
                    </a:lnTo>
                    <a:lnTo>
                      <a:pt x="501" y="155"/>
                    </a:lnTo>
                    <a:lnTo>
                      <a:pt x="510" y="154"/>
                    </a:lnTo>
                    <a:lnTo>
                      <a:pt x="519" y="153"/>
                    </a:lnTo>
                    <a:lnTo>
                      <a:pt x="528" y="152"/>
                    </a:lnTo>
                    <a:lnTo>
                      <a:pt x="538" y="153"/>
                    </a:lnTo>
                    <a:lnTo>
                      <a:pt x="547" y="152"/>
                    </a:lnTo>
                    <a:lnTo>
                      <a:pt x="556" y="152"/>
                    </a:lnTo>
                    <a:lnTo>
                      <a:pt x="566" y="151"/>
                    </a:lnTo>
                    <a:lnTo>
                      <a:pt x="575" y="151"/>
                    </a:lnTo>
                    <a:lnTo>
                      <a:pt x="584" y="150"/>
                    </a:lnTo>
                    <a:lnTo>
                      <a:pt x="593" y="151"/>
                    </a:lnTo>
                    <a:lnTo>
                      <a:pt x="603" y="151"/>
                    </a:lnTo>
                    <a:lnTo>
                      <a:pt x="612" y="150"/>
                    </a:lnTo>
                    <a:lnTo>
                      <a:pt x="621" y="149"/>
                    </a:lnTo>
                    <a:lnTo>
                      <a:pt x="631" y="149"/>
                    </a:lnTo>
                    <a:lnTo>
                      <a:pt x="640" y="151"/>
                    </a:lnTo>
                    <a:lnTo>
                      <a:pt x="649" y="149"/>
                    </a:lnTo>
                    <a:lnTo>
                      <a:pt x="658" y="151"/>
                    </a:lnTo>
                    <a:lnTo>
                      <a:pt x="668" y="150"/>
                    </a:lnTo>
                    <a:lnTo>
                      <a:pt x="677" y="148"/>
                    </a:lnTo>
                    <a:lnTo>
                      <a:pt x="686" y="148"/>
                    </a:lnTo>
                    <a:lnTo>
                      <a:pt x="696" y="147"/>
                    </a:lnTo>
                    <a:lnTo>
                      <a:pt x="705" y="147"/>
                    </a:lnTo>
                    <a:lnTo>
                      <a:pt x="714" y="146"/>
                    </a:lnTo>
                    <a:lnTo>
                      <a:pt x="723" y="145"/>
                    </a:lnTo>
                    <a:lnTo>
                      <a:pt x="733" y="145"/>
                    </a:lnTo>
                    <a:lnTo>
                      <a:pt x="742" y="145"/>
                    </a:lnTo>
                    <a:lnTo>
                      <a:pt x="751" y="147"/>
                    </a:lnTo>
                    <a:lnTo>
                      <a:pt x="760" y="148"/>
                    </a:lnTo>
                    <a:lnTo>
                      <a:pt x="770" y="147"/>
                    </a:lnTo>
                    <a:lnTo>
                      <a:pt x="779" y="146"/>
                    </a:lnTo>
                    <a:lnTo>
                      <a:pt x="788" y="146"/>
                    </a:lnTo>
                    <a:lnTo>
                      <a:pt x="798" y="144"/>
                    </a:lnTo>
                    <a:lnTo>
                      <a:pt x="807" y="143"/>
                    </a:lnTo>
                    <a:lnTo>
                      <a:pt x="816" y="143"/>
                    </a:lnTo>
                    <a:lnTo>
                      <a:pt x="825" y="142"/>
                    </a:lnTo>
                    <a:lnTo>
                      <a:pt x="835" y="142"/>
                    </a:lnTo>
                    <a:lnTo>
                      <a:pt x="844" y="139"/>
                    </a:lnTo>
                    <a:lnTo>
                      <a:pt x="853" y="139"/>
                    </a:lnTo>
                    <a:lnTo>
                      <a:pt x="863" y="138"/>
                    </a:lnTo>
                    <a:lnTo>
                      <a:pt x="872" y="139"/>
                    </a:lnTo>
                    <a:lnTo>
                      <a:pt x="881" y="141"/>
                    </a:lnTo>
                    <a:lnTo>
                      <a:pt x="890" y="140"/>
                    </a:lnTo>
                    <a:lnTo>
                      <a:pt x="900" y="138"/>
                    </a:lnTo>
                    <a:lnTo>
                      <a:pt x="909" y="137"/>
                    </a:lnTo>
                    <a:lnTo>
                      <a:pt x="918" y="136"/>
                    </a:lnTo>
                    <a:lnTo>
                      <a:pt x="928" y="134"/>
                    </a:lnTo>
                    <a:lnTo>
                      <a:pt x="937" y="132"/>
                    </a:lnTo>
                    <a:lnTo>
                      <a:pt x="946" y="131"/>
                    </a:lnTo>
                    <a:lnTo>
                      <a:pt x="955" y="130"/>
                    </a:lnTo>
                    <a:lnTo>
                      <a:pt x="965" y="129"/>
                    </a:lnTo>
                    <a:lnTo>
                      <a:pt x="974" y="127"/>
                    </a:lnTo>
                    <a:lnTo>
                      <a:pt x="983" y="126"/>
                    </a:lnTo>
                    <a:lnTo>
                      <a:pt x="992" y="123"/>
                    </a:lnTo>
                    <a:lnTo>
                      <a:pt x="1002" y="121"/>
                    </a:lnTo>
                    <a:lnTo>
                      <a:pt x="1011" y="119"/>
                    </a:lnTo>
                    <a:lnTo>
                      <a:pt x="1020" y="116"/>
                    </a:lnTo>
                    <a:lnTo>
                      <a:pt x="1030" y="115"/>
                    </a:lnTo>
                    <a:lnTo>
                      <a:pt x="1039" y="112"/>
                    </a:lnTo>
                    <a:lnTo>
                      <a:pt x="1048" y="109"/>
                    </a:lnTo>
                    <a:lnTo>
                      <a:pt x="1057" y="106"/>
                    </a:lnTo>
                    <a:lnTo>
                      <a:pt x="1067" y="106"/>
                    </a:lnTo>
                    <a:lnTo>
                      <a:pt x="1076" y="103"/>
                    </a:lnTo>
                    <a:lnTo>
                      <a:pt x="1085" y="102"/>
                    </a:lnTo>
                    <a:lnTo>
                      <a:pt x="1095" y="98"/>
                    </a:lnTo>
                    <a:lnTo>
                      <a:pt x="1104" y="95"/>
                    </a:lnTo>
                    <a:lnTo>
                      <a:pt x="1113" y="91"/>
                    </a:lnTo>
                    <a:lnTo>
                      <a:pt x="1122" y="88"/>
                    </a:lnTo>
                    <a:lnTo>
                      <a:pt x="1132" y="84"/>
                    </a:lnTo>
                    <a:lnTo>
                      <a:pt x="1141" y="79"/>
                    </a:lnTo>
                    <a:lnTo>
                      <a:pt x="1150" y="79"/>
                    </a:lnTo>
                    <a:lnTo>
                      <a:pt x="1160" y="78"/>
                    </a:lnTo>
                    <a:lnTo>
                      <a:pt x="1169" y="73"/>
                    </a:lnTo>
                    <a:lnTo>
                      <a:pt x="1178" y="70"/>
                    </a:lnTo>
                    <a:lnTo>
                      <a:pt x="1187" y="66"/>
                    </a:lnTo>
                    <a:lnTo>
                      <a:pt x="1197" y="63"/>
                    </a:lnTo>
                    <a:lnTo>
                      <a:pt x="1206" y="63"/>
                    </a:lnTo>
                    <a:lnTo>
                      <a:pt x="1215" y="65"/>
                    </a:lnTo>
                    <a:lnTo>
                      <a:pt x="1224" y="65"/>
                    </a:lnTo>
                    <a:lnTo>
                      <a:pt x="1234" y="64"/>
                    </a:lnTo>
                    <a:lnTo>
                      <a:pt x="1243" y="60"/>
                    </a:lnTo>
                    <a:lnTo>
                      <a:pt x="1252" y="58"/>
                    </a:lnTo>
                    <a:lnTo>
                      <a:pt x="1262" y="55"/>
                    </a:lnTo>
                    <a:lnTo>
                      <a:pt x="1271" y="51"/>
                    </a:lnTo>
                    <a:lnTo>
                      <a:pt x="1280" y="47"/>
                    </a:lnTo>
                    <a:lnTo>
                      <a:pt x="1289" y="45"/>
                    </a:lnTo>
                    <a:lnTo>
                      <a:pt x="1299" y="43"/>
                    </a:lnTo>
                    <a:lnTo>
                      <a:pt x="1308" y="42"/>
                    </a:lnTo>
                    <a:lnTo>
                      <a:pt x="1317" y="42"/>
                    </a:lnTo>
                    <a:lnTo>
                      <a:pt x="1327" y="41"/>
                    </a:lnTo>
                    <a:lnTo>
                      <a:pt x="1336" y="40"/>
                    </a:lnTo>
                    <a:lnTo>
                      <a:pt x="1345" y="37"/>
                    </a:lnTo>
                    <a:lnTo>
                      <a:pt x="1354" y="33"/>
                    </a:lnTo>
                    <a:lnTo>
                      <a:pt x="1364" y="32"/>
                    </a:lnTo>
                    <a:lnTo>
                      <a:pt x="1373" y="31"/>
                    </a:lnTo>
                    <a:lnTo>
                      <a:pt x="1382" y="29"/>
                    </a:lnTo>
                    <a:lnTo>
                      <a:pt x="1392" y="26"/>
                    </a:lnTo>
                    <a:lnTo>
                      <a:pt x="1401" y="25"/>
                    </a:lnTo>
                    <a:lnTo>
                      <a:pt x="1410" y="22"/>
                    </a:lnTo>
                    <a:lnTo>
                      <a:pt x="1419" y="16"/>
                    </a:lnTo>
                    <a:lnTo>
                      <a:pt x="1429" y="8"/>
                    </a:lnTo>
                    <a:lnTo>
                      <a:pt x="1438" y="4"/>
                    </a:lnTo>
                    <a:lnTo>
                      <a:pt x="1447" y="0"/>
                    </a:lnTo>
                    <a:lnTo>
                      <a:pt x="1447" y="3"/>
                    </a:lnTo>
                    <a:lnTo>
                      <a:pt x="1438" y="8"/>
                    </a:lnTo>
                    <a:lnTo>
                      <a:pt x="1429" y="12"/>
                    </a:lnTo>
                    <a:lnTo>
                      <a:pt x="1419" y="19"/>
                    </a:lnTo>
                    <a:lnTo>
                      <a:pt x="1410" y="25"/>
                    </a:lnTo>
                    <a:lnTo>
                      <a:pt x="1401" y="29"/>
                    </a:lnTo>
                    <a:lnTo>
                      <a:pt x="1392" y="29"/>
                    </a:lnTo>
                    <a:lnTo>
                      <a:pt x="1382" y="32"/>
                    </a:lnTo>
                    <a:lnTo>
                      <a:pt x="1373" y="35"/>
                    </a:lnTo>
                    <a:lnTo>
                      <a:pt x="1364" y="35"/>
                    </a:lnTo>
                    <a:lnTo>
                      <a:pt x="1354" y="37"/>
                    </a:lnTo>
                    <a:lnTo>
                      <a:pt x="1345" y="40"/>
                    </a:lnTo>
                    <a:lnTo>
                      <a:pt x="1336" y="43"/>
                    </a:lnTo>
                    <a:lnTo>
                      <a:pt x="1327" y="44"/>
                    </a:lnTo>
                    <a:lnTo>
                      <a:pt x="1317" y="45"/>
                    </a:lnTo>
                    <a:lnTo>
                      <a:pt x="1308" y="45"/>
                    </a:lnTo>
                    <a:lnTo>
                      <a:pt x="1299" y="46"/>
                    </a:lnTo>
                    <a:lnTo>
                      <a:pt x="1289" y="48"/>
                    </a:lnTo>
                    <a:lnTo>
                      <a:pt x="1280" y="50"/>
                    </a:lnTo>
                    <a:lnTo>
                      <a:pt x="1271" y="53"/>
                    </a:lnTo>
                    <a:lnTo>
                      <a:pt x="1262" y="58"/>
                    </a:lnTo>
                    <a:lnTo>
                      <a:pt x="1252" y="60"/>
                    </a:lnTo>
                    <a:lnTo>
                      <a:pt x="1243" y="62"/>
                    </a:lnTo>
                    <a:lnTo>
                      <a:pt x="1234" y="65"/>
                    </a:lnTo>
                    <a:lnTo>
                      <a:pt x="1224" y="66"/>
                    </a:lnTo>
                    <a:lnTo>
                      <a:pt x="1215" y="66"/>
                    </a:lnTo>
                    <a:lnTo>
                      <a:pt x="1206" y="64"/>
                    </a:lnTo>
                    <a:lnTo>
                      <a:pt x="1197" y="64"/>
                    </a:lnTo>
                    <a:lnTo>
                      <a:pt x="1187" y="67"/>
                    </a:lnTo>
                    <a:lnTo>
                      <a:pt x="1178" y="71"/>
                    </a:lnTo>
                    <a:lnTo>
                      <a:pt x="1169" y="74"/>
                    </a:lnTo>
                    <a:lnTo>
                      <a:pt x="1160" y="79"/>
                    </a:lnTo>
                    <a:lnTo>
                      <a:pt x="1150" y="79"/>
                    </a:lnTo>
                    <a:lnTo>
                      <a:pt x="1141" y="79"/>
                    </a:lnTo>
                    <a:lnTo>
                      <a:pt x="1132" y="84"/>
                    </a:lnTo>
                    <a:lnTo>
                      <a:pt x="1122" y="88"/>
                    </a:lnTo>
                    <a:lnTo>
                      <a:pt x="1113" y="91"/>
                    </a:lnTo>
                    <a:lnTo>
                      <a:pt x="1104" y="95"/>
                    </a:lnTo>
                    <a:lnTo>
                      <a:pt x="1095" y="98"/>
                    </a:lnTo>
                    <a:lnTo>
                      <a:pt x="1085" y="102"/>
                    </a:lnTo>
                    <a:lnTo>
                      <a:pt x="1076" y="103"/>
                    </a:lnTo>
                    <a:lnTo>
                      <a:pt x="1067" y="106"/>
                    </a:lnTo>
                    <a:lnTo>
                      <a:pt x="1057" y="106"/>
                    </a:lnTo>
                    <a:lnTo>
                      <a:pt x="1048" y="109"/>
                    </a:lnTo>
                    <a:lnTo>
                      <a:pt x="1039" y="112"/>
                    </a:lnTo>
                    <a:lnTo>
                      <a:pt x="1030" y="115"/>
                    </a:lnTo>
                    <a:lnTo>
                      <a:pt x="1020" y="116"/>
                    </a:lnTo>
                    <a:lnTo>
                      <a:pt x="1011" y="119"/>
                    </a:lnTo>
                    <a:lnTo>
                      <a:pt x="1002" y="121"/>
                    </a:lnTo>
                    <a:lnTo>
                      <a:pt x="992" y="123"/>
                    </a:lnTo>
                    <a:lnTo>
                      <a:pt x="983" y="126"/>
                    </a:lnTo>
                    <a:lnTo>
                      <a:pt x="974" y="127"/>
                    </a:lnTo>
                    <a:lnTo>
                      <a:pt x="965" y="129"/>
                    </a:lnTo>
                    <a:lnTo>
                      <a:pt x="955" y="130"/>
                    </a:lnTo>
                    <a:lnTo>
                      <a:pt x="946" y="131"/>
                    </a:lnTo>
                    <a:lnTo>
                      <a:pt x="937" y="132"/>
                    </a:lnTo>
                    <a:lnTo>
                      <a:pt x="928" y="134"/>
                    </a:lnTo>
                    <a:lnTo>
                      <a:pt x="918" y="136"/>
                    </a:lnTo>
                    <a:lnTo>
                      <a:pt x="909" y="137"/>
                    </a:lnTo>
                    <a:lnTo>
                      <a:pt x="900" y="138"/>
                    </a:lnTo>
                    <a:lnTo>
                      <a:pt x="890" y="140"/>
                    </a:lnTo>
                    <a:lnTo>
                      <a:pt x="881" y="141"/>
                    </a:lnTo>
                    <a:lnTo>
                      <a:pt x="872" y="139"/>
                    </a:lnTo>
                    <a:lnTo>
                      <a:pt x="863" y="138"/>
                    </a:lnTo>
                    <a:lnTo>
                      <a:pt x="853" y="139"/>
                    </a:lnTo>
                    <a:lnTo>
                      <a:pt x="844" y="139"/>
                    </a:lnTo>
                    <a:lnTo>
                      <a:pt x="835" y="142"/>
                    </a:lnTo>
                    <a:lnTo>
                      <a:pt x="825" y="142"/>
                    </a:lnTo>
                    <a:lnTo>
                      <a:pt x="816" y="143"/>
                    </a:lnTo>
                    <a:lnTo>
                      <a:pt x="807" y="143"/>
                    </a:lnTo>
                    <a:lnTo>
                      <a:pt x="798" y="144"/>
                    </a:lnTo>
                    <a:lnTo>
                      <a:pt x="788" y="146"/>
                    </a:lnTo>
                    <a:lnTo>
                      <a:pt x="779" y="146"/>
                    </a:lnTo>
                    <a:lnTo>
                      <a:pt x="770" y="147"/>
                    </a:lnTo>
                    <a:lnTo>
                      <a:pt x="760" y="148"/>
                    </a:lnTo>
                    <a:lnTo>
                      <a:pt x="751" y="147"/>
                    </a:lnTo>
                    <a:lnTo>
                      <a:pt x="742" y="145"/>
                    </a:lnTo>
                    <a:lnTo>
                      <a:pt x="733" y="145"/>
                    </a:lnTo>
                    <a:lnTo>
                      <a:pt x="723" y="145"/>
                    </a:lnTo>
                    <a:lnTo>
                      <a:pt x="714" y="146"/>
                    </a:lnTo>
                    <a:lnTo>
                      <a:pt x="705" y="147"/>
                    </a:lnTo>
                    <a:lnTo>
                      <a:pt x="696" y="147"/>
                    </a:lnTo>
                    <a:lnTo>
                      <a:pt x="686" y="148"/>
                    </a:lnTo>
                    <a:lnTo>
                      <a:pt x="677" y="148"/>
                    </a:lnTo>
                    <a:lnTo>
                      <a:pt x="668" y="150"/>
                    </a:lnTo>
                    <a:lnTo>
                      <a:pt x="658" y="151"/>
                    </a:lnTo>
                    <a:lnTo>
                      <a:pt x="649" y="149"/>
                    </a:lnTo>
                    <a:lnTo>
                      <a:pt x="640" y="151"/>
                    </a:lnTo>
                    <a:lnTo>
                      <a:pt x="631" y="149"/>
                    </a:lnTo>
                    <a:lnTo>
                      <a:pt x="621" y="149"/>
                    </a:lnTo>
                    <a:lnTo>
                      <a:pt x="612" y="150"/>
                    </a:lnTo>
                    <a:lnTo>
                      <a:pt x="603" y="151"/>
                    </a:lnTo>
                    <a:lnTo>
                      <a:pt x="593" y="151"/>
                    </a:lnTo>
                    <a:lnTo>
                      <a:pt x="584" y="150"/>
                    </a:lnTo>
                    <a:lnTo>
                      <a:pt x="575" y="151"/>
                    </a:lnTo>
                    <a:lnTo>
                      <a:pt x="566" y="151"/>
                    </a:lnTo>
                    <a:lnTo>
                      <a:pt x="556" y="152"/>
                    </a:lnTo>
                    <a:lnTo>
                      <a:pt x="547" y="152"/>
                    </a:lnTo>
                    <a:lnTo>
                      <a:pt x="538" y="153"/>
                    </a:lnTo>
                    <a:lnTo>
                      <a:pt x="528" y="152"/>
                    </a:lnTo>
                    <a:lnTo>
                      <a:pt x="519" y="153"/>
                    </a:lnTo>
                    <a:lnTo>
                      <a:pt x="510" y="154"/>
                    </a:lnTo>
                    <a:lnTo>
                      <a:pt x="501" y="155"/>
                    </a:lnTo>
                    <a:lnTo>
                      <a:pt x="491" y="155"/>
                    </a:lnTo>
                    <a:lnTo>
                      <a:pt x="482" y="156"/>
                    </a:lnTo>
                    <a:lnTo>
                      <a:pt x="473" y="156"/>
                    </a:lnTo>
                    <a:lnTo>
                      <a:pt x="464" y="156"/>
                    </a:lnTo>
                    <a:lnTo>
                      <a:pt x="454" y="156"/>
                    </a:lnTo>
                    <a:lnTo>
                      <a:pt x="445" y="157"/>
                    </a:lnTo>
                    <a:lnTo>
                      <a:pt x="436" y="157"/>
                    </a:lnTo>
                    <a:lnTo>
                      <a:pt x="426" y="158"/>
                    </a:lnTo>
                    <a:lnTo>
                      <a:pt x="417" y="158"/>
                    </a:lnTo>
                    <a:lnTo>
                      <a:pt x="408" y="158"/>
                    </a:lnTo>
                    <a:lnTo>
                      <a:pt x="399" y="158"/>
                    </a:lnTo>
                    <a:lnTo>
                      <a:pt x="389" y="158"/>
                    </a:lnTo>
                    <a:lnTo>
                      <a:pt x="380" y="158"/>
                    </a:lnTo>
                    <a:lnTo>
                      <a:pt x="371" y="159"/>
                    </a:lnTo>
                    <a:lnTo>
                      <a:pt x="361" y="159"/>
                    </a:lnTo>
                    <a:lnTo>
                      <a:pt x="352" y="159"/>
                    </a:lnTo>
                    <a:lnTo>
                      <a:pt x="343" y="160"/>
                    </a:lnTo>
                    <a:lnTo>
                      <a:pt x="334" y="160"/>
                    </a:lnTo>
                    <a:lnTo>
                      <a:pt x="324" y="160"/>
                    </a:lnTo>
                    <a:lnTo>
                      <a:pt x="315" y="160"/>
                    </a:lnTo>
                    <a:lnTo>
                      <a:pt x="306" y="160"/>
                    </a:lnTo>
                    <a:lnTo>
                      <a:pt x="296" y="160"/>
                    </a:lnTo>
                    <a:lnTo>
                      <a:pt x="287" y="160"/>
                    </a:lnTo>
                    <a:lnTo>
                      <a:pt x="278" y="161"/>
                    </a:lnTo>
                    <a:lnTo>
                      <a:pt x="269" y="161"/>
                    </a:lnTo>
                    <a:lnTo>
                      <a:pt x="259" y="161"/>
                    </a:lnTo>
                    <a:lnTo>
                      <a:pt x="250" y="161"/>
                    </a:lnTo>
                    <a:lnTo>
                      <a:pt x="241" y="161"/>
                    </a:lnTo>
                    <a:lnTo>
                      <a:pt x="232" y="161"/>
                    </a:lnTo>
                    <a:lnTo>
                      <a:pt x="222" y="162"/>
                    </a:lnTo>
                    <a:lnTo>
                      <a:pt x="213" y="162"/>
                    </a:lnTo>
                    <a:lnTo>
                      <a:pt x="204" y="162"/>
                    </a:lnTo>
                    <a:lnTo>
                      <a:pt x="194" y="162"/>
                    </a:lnTo>
                    <a:lnTo>
                      <a:pt x="185" y="162"/>
                    </a:lnTo>
                    <a:lnTo>
                      <a:pt x="176" y="162"/>
                    </a:lnTo>
                    <a:lnTo>
                      <a:pt x="167" y="162"/>
                    </a:lnTo>
                    <a:lnTo>
                      <a:pt x="157" y="163"/>
                    </a:lnTo>
                    <a:lnTo>
                      <a:pt x="148" y="163"/>
                    </a:lnTo>
                    <a:lnTo>
                      <a:pt x="139" y="163"/>
                    </a:lnTo>
                    <a:lnTo>
                      <a:pt x="129" y="163"/>
                    </a:lnTo>
                    <a:lnTo>
                      <a:pt x="120" y="163"/>
                    </a:lnTo>
                    <a:lnTo>
                      <a:pt x="111" y="163"/>
                    </a:lnTo>
                    <a:lnTo>
                      <a:pt x="102" y="163"/>
                    </a:lnTo>
                    <a:lnTo>
                      <a:pt x="92" y="163"/>
                    </a:lnTo>
                    <a:lnTo>
                      <a:pt x="83" y="164"/>
                    </a:lnTo>
                    <a:lnTo>
                      <a:pt x="74" y="164"/>
                    </a:lnTo>
                    <a:lnTo>
                      <a:pt x="64" y="164"/>
                    </a:lnTo>
                    <a:lnTo>
                      <a:pt x="55" y="164"/>
                    </a:lnTo>
                    <a:lnTo>
                      <a:pt x="46" y="164"/>
                    </a:lnTo>
                    <a:lnTo>
                      <a:pt x="37" y="164"/>
                    </a:lnTo>
                    <a:lnTo>
                      <a:pt x="27" y="164"/>
                    </a:lnTo>
                    <a:lnTo>
                      <a:pt x="18" y="164"/>
                    </a:lnTo>
                    <a:lnTo>
                      <a:pt x="9" y="164"/>
                    </a:lnTo>
                    <a:lnTo>
                      <a:pt x="0" y="164"/>
                    </a:lnTo>
                    <a:close/>
                  </a:path>
                </a:pathLst>
              </a:cu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11" name="Freeform 250"/>
              <p:cNvSpPr>
                <a:spLocks/>
              </p:cNvSpPr>
              <p:nvPr/>
            </p:nvSpPr>
            <p:spPr bwMode="auto">
              <a:xfrm>
                <a:off x="3152" y="1064"/>
                <a:ext cx="1447" cy="165"/>
              </a:xfrm>
              <a:custGeom>
                <a:avLst/>
                <a:gdLst>
                  <a:gd name="T0" fmla="*/ 37 w 1447"/>
                  <a:gd name="T1" fmla="*/ 166 h 164"/>
                  <a:gd name="T2" fmla="*/ 83 w 1447"/>
                  <a:gd name="T3" fmla="*/ 166 h 164"/>
                  <a:gd name="T4" fmla="*/ 129 w 1447"/>
                  <a:gd name="T5" fmla="*/ 165 h 164"/>
                  <a:gd name="T6" fmla="*/ 176 w 1447"/>
                  <a:gd name="T7" fmla="*/ 164 h 164"/>
                  <a:gd name="T8" fmla="*/ 222 w 1447"/>
                  <a:gd name="T9" fmla="*/ 164 h 164"/>
                  <a:gd name="T10" fmla="*/ 269 w 1447"/>
                  <a:gd name="T11" fmla="*/ 163 h 164"/>
                  <a:gd name="T12" fmla="*/ 315 w 1447"/>
                  <a:gd name="T13" fmla="*/ 162 h 164"/>
                  <a:gd name="T14" fmla="*/ 361 w 1447"/>
                  <a:gd name="T15" fmla="*/ 161 h 164"/>
                  <a:gd name="T16" fmla="*/ 408 w 1447"/>
                  <a:gd name="T17" fmla="*/ 160 h 164"/>
                  <a:gd name="T18" fmla="*/ 454 w 1447"/>
                  <a:gd name="T19" fmla="*/ 158 h 164"/>
                  <a:gd name="T20" fmla="*/ 501 w 1447"/>
                  <a:gd name="T21" fmla="*/ 157 h 164"/>
                  <a:gd name="T22" fmla="*/ 547 w 1447"/>
                  <a:gd name="T23" fmla="*/ 154 h 164"/>
                  <a:gd name="T24" fmla="*/ 593 w 1447"/>
                  <a:gd name="T25" fmla="*/ 153 h 164"/>
                  <a:gd name="T26" fmla="*/ 640 w 1447"/>
                  <a:gd name="T27" fmla="*/ 153 h 164"/>
                  <a:gd name="T28" fmla="*/ 686 w 1447"/>
                  <a:gd name="T29" fmla="*/ 150 h 164"/>
                  <a:gd name="T30" fmla="*/ 733 w 1447"/>
                  <a:gd name="T31" fmla="*/ 147 h 164"/>
                  <a:gd name="T32" fmla="*/ 779 w 1447"/>
                  <a:gd name="T33" fmla="*/ 148 h 164"/>
                  <a:gd name="T34" fmla="*/ 825 w 1447"/>
                  <a:gd name="T35" fmla="*/ 144 h 164"/>
                  <a:gd name="T36" fmla="*/ 872 w 1447"/>
                  <a:gd name="T37" fmla="*/ 141 h 164"/>
                  <a:gd name="T38" fmla="*/ 918 w 1447"/>
                  <a:gd name="T39" fmla="*/ 138 h 164"/>
                  <a:gd name="T40" fmla="*/ 965 w 1447"/>
                  <a:gd name="T41" fmla="*/ 131 h 164"/>
                  <a:gd name="T42" fmla="*/ 1011 w 1447"/>
                  <a:gd name="T43" fmla="*/ 121 h 164"/>
                  <a:gd name="T44" fmla="*/ 1057 w 1447"/>
                  <a:gd name="T45" fmla="*/ 108 h 164"/>
                  <a:gd name="T46" fmla="*/ 1104 w 1447"/>
                  <a:gd name="T47" fmla="*/ 97 h 164"/>
                  <a:gd name="T48" fmla="*/ 1150 w 1447"/>
                  <a:gd name="T49" fmla="*/ 79 h 164"/>
                  <a:gd name="T50" fmla="*/ 1197 w 1447"/>
                  <a:gd name="T51" fmla="*/ 63 h 164"/>
                  <a:gd name="T52" fmla="*/ 1243 w 1447"/>
                  <a:gd name="T53" fmla="*/ 60 h 164"/>
                  <a:gd name="T54" fmla="*/ 1289 w 1447"/>
                  <a:gd name="T55" fmla="*/ 45 h 164"/>
                  <a:gd name="T56" fmla="*/ 1336 w 1447"/>
                  <a:gd name="T57" fmla="*/ 40 h 164"/>
                  <a:gd name="T58" fmla="*/ 1382 w 1447"/>
                  <a:gd name="T59" fmla="*/ 29 h 164"/>
                  <a:gd name="T60" fmla="*/ 1429 w 1447"/>
                  <a:gd name="T61" fmla="*/ 8 h 164"/>
                  <a:gd name="T62" fmla="*/ 1429 w 1447"/>
                  <a:gd name="T63" fmla="*/ 12 h 164"/>
                  <a:gd name="T64" fmla="*/ 1382 w 1447"/>
                  <a:gd name="T65" fmla="*/ 32 h 164"/>
                  <a:gd name="T66" fmla="*/ 1336 w 1447"/>
                  <a:gd name="T67" fmla="*/ 43 h 164"/>
                  <a:gd name="T68" fmla="*/ 1289 w 1447"/>
                  <a:gd name="T69" fmla="*/ 48 h 164"/>
                  <a:gd name="T70" fmla="*/ 1243 w 1447"/>
                  <a:gd name="T71" fmla="*/ 62 h 164"/>
                  <a:gd name="T72" fmla="*/ 1197 w 1447"/>
                  <a:gd name="T73" fmla="*/ 64 h 164"/>
                  <a:gd name="T74" fmla="*/ 1150 w 1447"/>
                  <a:gd name="T75" fmla="*/ 79 h 164"/>
                  <a:gd name="T76" fmla="*/ 1104 w 1447"/>
                  <a:gd name="T77" fmla="*/ 97 h 164"/>
                  <a:gd name="T78" fmla="*/ 1057 w 1447"/>
                  <a:gd name="T79" fmla="*/ 108 h 164"/>
                  <a:gd name="T80" fmla="*/ 1011 w 1447"/>
                  <a:gd name="T81" fmla="*/ 121 h 164"/>
                  <a:gd name="T82" fmla="*/ 965 w 1447"/>
                  <a:gd name="T83" fmla="*/ 131 h 164"/>
                  <a:gd name="T84" fmla="*/ 918 w 1447"/>
                  <a:gd name="T85" fmla="*/ 138 h 164"/>
                  <a:gd name="T86" fmla="*/ 872 w 1447"/>
                  <a:gd name="T87" fmla="*/ 141 h 164"/>
                  <a:gd name="T88" fmla="*/ 825 w 1447"/>
                  <a:gd name="T89" fmla="*/ 144 h 164"/>
                  <a:gd name="T90" fmla="*/ 779 w 1447"/>
                  <a:gd name="T91" fmla="*/ 148 h 164"/>
                  <a:gd name="T92" fmla="*/ 733 w 1447"/>
                  <a:gd name="T93" fmla="*/ 147 h 164"/>
                  <a:gd name="T94" fmla="*/ 686 w 1447"/>
                  <a:gd name="T95" fmla="*/ 150 h 164"/>
                  <a:gd name="T96" fmla="*/ 640 w 1447"/>
                  <a:gd name="T97" fmla="*/ 153 h 164"/>
                  <a:gd name="T98" fmla="*/ 593 w 1447"/>
                  <a:gd name="T99" fmla="*/ 153 h 164"/>
                  <a:gd name="T100" fmla="*/ 547 w 1447"/>
                  <a:gd name="T101" fmla="*/ 154 h 164"/>
                  <a:gd name="T102" fmla="*/ 501 w 1447"/>
                  <a:gd name="T103" fmla="*/ 157 h 164"/>
                  <a:gd name="T104" fmla="*/ 454 w 1447"/>
                  <a:gd name="T105" fmla="*/ 158 h 164"/>
                  <a:gd name="T106" fmla="*/ 408 w 1447"/>
                  <a:gd name="T107" fmla="*/ 160 h 164"/>
                  <a:gd name="T108" fmla="*/ 361 w 1447"/>
                  <a:gd name="T109" fmla="*/ 161 h 164"/>
                  <a:gd name="T110" fmla="*/ 315 w 1447"/>
                  <a:gd name="T111" fmla="*/ 162 h 164"/>
                  <a:gd name="T112" fmla="*/ 269 w 1447"/>
                  <a:gd name="T113" fmla="*/ 163 h 164"/>
                  <a:gd name="T114" fmla="*/ 222 w 1447"/>
                  <a:gd name="T115" fmla="*/ 164 h 164"/>
                  <a:gd name="T116" fmla="*/ 176 w 1447"/>
                  <a:gd name="T117" fmla="*/ 164 h 164"/>
                  <a:gd name="T118" fmla="*/ 129 w 1447"/>
                  <a:gd name="T119" fmla="*/ 165 h 164"/>
                  <a:gd name="T120" fmla="*/ 83 w 1447"/>
                  <a:gd name="T121" fmla="*/ 166 h 164"/>
                  <a:gd name="T122" fmla="*/ 37 w 1447"/>
                  <a:gd name="T123" fmla="*/ 166 h 164"/>
                  <a:gd name="T124" fmla="*/ 0 w 1447"/>
                  <a:gd name="T125" fmla="*/ 166 h 1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4">
                    <a:moveTo>
                      <a:pt x="0" y="164"/>
                    </a:moveTo>
                    <a:lnTo>
                      <a:pt x="9" y="164"/>
                    </a:lnTo>
                    <a:lnTo>
                      <a:pt x="18" y="164"/>
                    </a:lnTo>
                    <a:lnTo>
                      <a:pt x="27" y="164"/>
                    </a:lnTo>
                    <a:lnTo>
                      <a:pt x="37" y="164"/>
                    </a:lnTo>
                    <a:lnTo>
                      <a:pt x="46" y="164"/>
                    </a:lnTo>
                    <a:lnTo>
                      <a:pt x="55" y="164"/>
                    </a:lnTo>
                    <a:lnTo>
                      <a:pt x="64" y="164"/>
                    </a:lnTo>
                    <a:lnTo>
                      <a:pt x="74" y="164"/>
                    </a:lnTo>
                    <a:lnTo>
                      <a:pt x="83" y="164"/>
                    </a:lnTo>
                    <a:lnTo>
                      <a:pt x="92" y="163"/>
                    </a:lnTo>
                    <a:lnTo>
                      <a:pt x="102" y="163"/>
                    </a:lnTo>
                    <a:lnTo>
                      <a:pt x="111" y="163"/>
                    </a:lnTo>
                    <a:lnTo>
                      <a:pt x="120" y="163"/>
                    </a:lnTo>
                    <a:lnTo>
                      <a:pt x="129" y="163"/>
                    </a:lnTo>
                    <a:lnTo>
                      <a:pt x="139" y="163"/>
                    </a:lnTo>
                    <a:lnTo>
                      <a:pt x="148" y="163"/>
                    </a:lnTo>
                    <a:lnTo>
                      <a:pt x="157" y="163"/>
                    </a:lnTo>
                    <a:lnTo>
                      <a:pt x="167" y="162"/>
                    </a:lnTo>
                    <a:lnTo>
                      <a:pt x="176" y="162"/>
                    </a:lnTo>
                    <a:lnTo>
                      <a:pt x="185" y="162"/>
                    </a:lnTo>
                    <a:lnTo>
                      <a:pt x="194" y="162"/>
                    </a:lnTo>
                    <a:lnTo>
                      <a:pt x="204" y="162"/>
                    </a:lnTo>
                    <a:lnTo>
                      <a:pt x="213" y="162"/>
                    </a:lnTo>
                    <a:lnTo>
                      <a:pt x="222" y="162"/>
                    </a:lnTo>
                    <a:lnTo>
                      <a:pt x="232" y="161"/>
                    </a:lnTo>
                    <a:lnTo>
                      <a:pt x="241" y="161"/>
                    </a:lnTo>
                    <a:lnTo>
                      <a:pt x="250" y="161"/>
                    </a:lnTo>
                    <a:lnTo>
                      <a:pt x="259" y="161"/>
                    </a:lnTo>
                    <a:lnTo>
                      <a:pt x="269" y="161"/>
                    </a:lnTo>
                    <a:lnTo>
                      <a:pt x="278" y="161"/>
                    </a:lnTo>
                    <a:lnTo>
                      <a:pt x="287" y="160"/>
                    </a:lnTo>
                    <a:lnTo>
                      <a:pt x="296" y="160"/>
                    </a:lnTo>
                    <a:lnTo>
                      <a:pt x="306" y="160"/>
                    </a:lnTo>
                    <a:lnTo>
                      <a:pt x="315" y="160"/>
                    </a:lnTo>
                    <a:lnTo>
                      <a:pt x="324" y="160"/>
                    </a:lnTo>
                    <a:lnTo>
                      <a:pt x="334" y="160"/>
                    </a:lnTo>
                    <a:lnTo>
                      <a:pt x="343" y="160"/>
                    </a:lnTo>
                    <a:lnTo>
                      <a:pt x="352" y="159"/>
                    </a:lnTo>
                    <a:lnTo>
                      <a:pt x="361" y="159"/>
                    </a:lnTo>
                    <a:lnTo>
                      <a:pt x="371" y="159"/>
                    </a:lnTo>
                    <a:lnTo>
                      <a:pt x="380" y="158"/>
                    </a:lnTo>
                    <a:lnTo>
                      <a:pt x="389" y="158"/>
                    </a:lnTo>
                    <a:lnTo>
                      <a:pt x="399" y="158"/>
                    </a:lnTo>
                    <a:lnTo>
                      <a:pt x="408" y="158"/>
                    </a:lnTo>
                    <a:lnTo>
                      <a:pt x="417" y="158"/>
                    </a:lnTo>
                    <a:lnTo>
                      <a:pt x="426" y="158"/>
                    </a:lnTo>
                    <a:lnTo>
                      <a:pt x="436" y="157"/>
                    </a:lnTo>
                    <a:lnTo>
                      <a:pt x="445" y="157"/>
                    </a:lnTo>
                    <a:lnTo>
                      <a:pt x="454" y="156"/>
                    </a:lnTo>
                    <a:lnTo>
                      <a:pt x="464" y="156"/>
                    </a:lnTo>
                    <a:lnTo>
                      <a:pt x="473" y="156"/>
                    </a:lnTo>
                    <a:lnTo>
                      <a:pt x="482" y="156"/>
                    </a:lnTo>
                    <a:lnTo>
                      <a:pt x="491" y="155"/>
                    </a:lnTo>
                    <a:lnTo>
                      <a:pt x="501" y="155"/>
                    </a:lnTo>
                    <a:lnTo>
                      <a:pt x="510" y="154"/>
                    </a:lnTo>
                    <a:lnTo>
                      <a:pt x="519" y="153"/>
                    </a:lnTo>
                    <a:lnTo>
                      <a:pt x="528" y="152"/>
                    </a:lnTo>
                    <a:lnTo>
                      <a:pt x="538" y="153"/>
                    </a:lnTo>
                    <a:lnTo>
                      <a:pt x="547" y="152"/>
                    </a:lnTo>
                    <a:lnTo>
                      <a:pt x="556" y="152"/>
                    </a:lnTo>
                    <a:lnTo>
                      <a:pt x="566" y="151"/>
                    </a:lnTo>
                    <a:lnTo>
                      <a:pt x="575" y="151"/>
                    </a:lnTo>
                    <a:lnTo>
                      <a:pt x="584" y="150"/>
                    </a:lnTo>
                    <a:lnTo>
                      <a:pt x="593" y="151"/>
                    </a:lnTo>
                    <a:lnTo>
                      <a:pt x="603" y="151"/>
                    </a:lnTo>
                    <a:lnTo>
                      <a:pt x="612" y="150"/>
                    </a:lnTo>
                    <a:lnTo>
                      <a:pt x="621" y="149"/>
                    </a:lnTo>
                    <a:lnTo>
                      <a:pt x="631" y="149"/>
                    </a:lnTo>
                    <a:lnTo>
                      <a:pt x="640" y="151"/>
                    </a:lnTo>
                    <a:lnTo>
                      <a:pt x="649" y="149"/>
                    </a:lnTo>
                    <a:lnTo>
                      <a:pt x="658" y="151"/>
                    </a:lnTo>
                    <a:lnTo>
                      <a:pt x="668" y="150"/>
                    </a:lnTo>
                    <a:lnTo>
                      <a:pt x="677" y="148"/>
                    </a:lnTo>
                    <a:lnTo>
                      <a:pt x="686" y="148"/>
                    </a:lnTo>
                    <a:lnTo>
                      <a:pt x="696" y="147"/>
                    </a:lnTo>
                    <a:lnTo>
                      <a:pt x="705" y="147"/>
                    </a:lnTo>
                    <a:lnTo>
                      <a:pt x="714" y="146"/>
                    </a:lnTo>
                    <a:lnTo>
                      <a:pt x="723" y="145"/>
                    </a:lnTo>
                    <a:lnTo>
                      <a:pt x="733" y="145"/>
                    </a:lnTo>
                    <a:lnTo>
                      <a:pt x="742" y="145"/>
                    </a:lnTo>
                    <a:lnTo>
                      <a:pt x="751" y="147"/>
                    </a:lnTo>
                    <a:lnTo>
                      <a:pt x="760" y="148"/>
                    </a:lnTo>
                    <a:lnTo>
                      <a:pt x="770" y="147"/>
                    </a:lnTo>
                    <a:lnTo>
                      <a:pt x="779" y="146"/>
                    </a:lnTo>
                    <a:lnTo>
                      <a:pt x="788" y="146"/>
                    </a:lnTo>
                    <a:lnTo>
                      <a:pt x="798" y="144"/>
                    </a:lnTo>
                    <a:lnTo>
                      <a:pt x="807" y="143"/>
                    </a:lnTo>
                    <a:lnTo>
                      <a:pt x="816" y="143"/>
                    </a:lnTo>
                    <a:lnTo>
                      <a:pt x="825" y="142"/>
                    </a:lnTo>
                    <a:lnTo>
                      <a:pt x="835" y="142"/>
                    </a:lnTo>
                    <a:lnTo>
                      <a:pt x="844" y="139"/>
                    </a:lnTo>
                    <a:lnTo>
                      <a:pt x="853" y="139"/>
                    </a:lnTo>
                    <a:lnTo>
                      <a:pt x="863" y="138"/>
                    </a:lnTo>
                    <a:lnTo>
                      <a:pt x="872" y="139"/>
                    </a:lnTo>
                    <a:lnTo>
                      <a:pt x="881" y="141"/>
                    </a:lnTo>
                    <a:lnTo>
                      <a:pt x="890" y="140"/>
                    </a:lnTo>
                    <a:lnTo>
                      <a:pt x="900" y="138"/>
                    </a:lnTo>
                    <a:lnTo>
                      <a:pt x="909" y="137"/>
                    </a:lnTo>
                    <a:lnTo>
                      <a:pt x="918" y="136"/>
                    </a:lnTo>
                    <a:lnTo>
                      <a:pt x="928" y="134"/>
                    </a:lnTo>
                    <a:lnTo>
                      <a:pt x="937" y="132"/>
                    </a:lnTo>
                    <a:lnTo>
                      <a:pt x="946" y="131"/>
                    </a:lnTo>
                    <a:lnTo>
                      <a:pt x="955" y="130"/>
                    </a:lnTo>
                    <a:lnTo>
                      <a:pt x="965" y="129"/>
                    </a:lnTo>
                    <a:lnTo>
                      <a:pt x="974" y="127"/>
                    </a:lnTo>
                    <a:lnTo>
                      <a:pt x="983" y="126"/>
                    </a:lnTo>
                    <a:lnTo>
                      <a:pt x="992" y="123"/>
                    </a:lnTo>
                    <a:lnTo>
                      <a:pt x="1002" y="121"/>
                    </a:lnTo>
                    <a:lnTo>
                      <a:pt x="1011" y="119"/>
                    </a:lnTo>
                    <a:lnTo>
                      <a:pt x="1020" y="116"/>
                    </a:lnTo>
                    <a:lnTo>
                      <a:pt x="1030" y="115"/>
                    </a:lnTo>
                    <a:lnTo>
                      <a:pt x="1039" y="112"/>
                    </a:lnTo>
                    <a:lnTo>
                      <a:pt x="1048" y="109"/>
                    </a:lnTo>
                    <a:lnTo>
                      <a:pt x="1057" y="106"/>
                    </a:lnTo>
                    <a:lnTo>
                      <a:pt x="1067" y="106"/>
                    </a:lnTo>
                    <a:lnTo>
                      <a:pt x="1076" y="103"/>
                    </a:lnTo>
                    <a:lnTo>
                      <a:pt x="1085" y="102"/>
                    </a:lnTo>
                    <a:lnTo>
                      <a:pt x="1095" y="98"/>
                    </a:lnTo>
                    <a:lnTo>
                      <a:pt x="1104" y="95"/>
                    </a:lnTo>
                    <a:lnTo>
                      <a:pt x="1113" y="91"/>
                    </a:lnTo>
                    <a:lnTo>
                      <a:pt x="1122" y="88"/>
                    </a:lnTo>
                    <a:lnTo>
                      <a:pt x="1132" y="84"/>
                    </a:lnTo>
                    <a:lnTo>
                      <a:pt x="1141" y="79"/>
                    </a:lnTo>
                    <a:lnTo>
                      <a:pt x="1150" y="79"/>
                    </a:lnTo>
                    <a:lnTo>
                      <a:pt x="1160" y="78"/>
                    </a:lnTo>
                    <a:lnTo>
                      <a:pt x="1169" y="73"/>
                    </a:lnTo>
                    <a:lnTo>
                      <a:pt x="1178" y="70"/>
                    </a:lnTo>
                    <a:lnTo>
                      <a:pt x="1187" y="66"/>
                    </a:lnTo>
                    <a:lnTo>
                      <a:pt x="1197" y="63"/>
                    </a:lnTo>
                    <a:lnTo>
                      <a:pt x="1206" y="63"/>
                    </a:lnTo>
                    <a:lnTo>
                      <a:pt x="1215" y="65"/>
                    </a:lnTo>
                    <a:lnTo>
                      <a:pt x="1224" y="65"/>
                    </a:lnTo>
                    <a:lnTo>
                      <a:pt x="1234" y="64"/>
                    </a:lnTo>
                    <a:lnTo>
                      <a:pt x="1243" y="60"/>
                    </a:lnTo>
                    <a:lnTo>
                      <a:pt x="1252" y="58"/>
                    </a:lnTo>
                    <a:lnTo>
                      <a:pt x="1262" y="55"/>
                    </a:lnTo>
                    <a:lnTo>
                      <a:pt x="1271" y="51"/>
                    </a:lnTo>
                    <a:lnTo>
                      <a:pt x="1280" y="47"/>
                    </a:lnTo>
                    <a:lnTo>
                      <a:pt x="1289" y="45"/>
                    </a:lnTo>
                    <a:lnTo>
                      <a:pt x="1299" y="43"/>
                    </a:lnTo>
                    <a:lnTo>
                      <a:pt x="1308" y="42"/>
                    </a:lnTo>
                    <a:lnTo>
                      <a:pt x="1317" y="42"/>
                    </a:lnTo>
                    <a:lnTo>
                      <a:pt x="1327" y="41"/>
                    </a:lnTo>
                    <a:lnTo>
                      <a:pt x="1336" y="40"/>
                    </a:lnTo>
                    <a:lnTo>
                      <a:pt x="1345" y="37"/>
                    </a:lnTo>
                    <a:lnTo>
                      <a:pt x="1354" y="33"/>
                    </a:lnTo>
                    <a:lnTo>
                      <a:pt x="1364" y="32"/>
                    </a:lnTo>
                    <a:lnTo>
                      <a:pt x="1373" y="31"/>
                    </a:lnTo>
                    <a:lnTo>
                      <a:pt x="1382" y="29"/>
                    </a:lnTo>
                    <a:lnTo>
                      <a:pt x="1392" y="26"/>
                    </a:lnTo>
                    <a:lnTo>
                      <a:pt x="1401" y="25"/>
                    </a:lnTo>
                    <a:lnTo>
                      <a:pt x="1410" y="22"/>
                    </a:lnTo>
                    <a:lnTo>
                      <a:pt x="1419" y="16"/>
                    </a:lnTo>
                    <a:lnTo>
                      <a:pt x="1429" y="8"/>
                    </a:lnTo>
                    <a:lnTo>
                      <a:pt x="1438" y="4"/>
                    </a:lnTo>
                    <a:lnTo>
                      <a:pt x="1447" y="0"/>
                    </a:lnTo>
                    <a:lnTo>
                      <a:pt x="1447" y="3"/>
                    </a:lnTo>
                    <a:lnTo>
                      <a:pt x="1438" y="8"/>
                    </a:lnTo>
                    <a:lnTo>
                      <a:pt x="1429" y="12"/>
                    </a:lnTo>
                    <a:lnTo>
                      <a:pt x="1419" y="19"/>
                    </a:lnTo>
                    <a:lnTo>
                      <a:pt x="1410" y="25"/>
                    </a:lnTo>
                    <a:lnTo>
                      <a:pt x="1401" y="29"/>
                    </a:lnTo>
                    <a:lnTo>
                      <a:pt x="1392" y="29"/>
                    </a:lnTo>
                    <a:lnTo>
                      <a:pt x="1382" y="32"/>
                    </a:lnTo>
                    <a:lnTo>
                      <a:pt x="1373" y="35"/>
                    </a:lnTo>
                    <a:lnTo>
                      <a:pt x="1364" y="35"/>
                    </a:lnTo>
                    <a:lnTo>
                      <a:pt x="1354" y="37"/>
                    </a:lnTo>
                    <a:lnTo>
                      <a:pt x="1345" y="40"/>
                    </a:lnTo>
                    <a:lnTo>
                      <a:pt x="1336" y="43"/>
                    </a:lnTo>
                    <a:lnTo>
                      <a:pt x="1327" y="44"/>
                    </a:lnTo>
                    <a:lnTo>
                      <a:pt x="1317" y="45"/>
                    </a:lnTo>
                    <a:lnTo>
                      <a:pt x="1308" y="45"/>
                    </a:lnTo>
                    <a:lnTo>
                      <a:pt x="1299" y="46"/>
                    </a:lnTo>
                    <a:lnTo>
                      <a:pt x="1289" y="48"/>
                    </a:lnTo>
                    <a:lnTo>
                      <a:pt x="1280" y="50"/>
                    </a:lnTo>
                    <a:lnTo>
                      <a:pt x="1271" y="53"/>
                    </a:lnTo>
                    <a:lnTo>
                      <a:pt x="1262" y="58"/>
                    </a:lnTo>
                    <a:lnTo>
                      <a:pt x="1252" y="60"/>
                    </a:lnTo>
                    <a:lnTo>
                      <a:pt x="1243" y="62"/>
                    </a:lnTo>
                    <a:lnTo>
                      <a:pt x="1234" y="65"/>
                    </a:lnTo>
                    <a:lnTo>
                      <a:pt x="1224" y="66"/>
                    </a:lnTo>
                    <a:lnTo>
                      <a:pt x="1215" y="66"/>
                    </a:lnTo>
                    <a:lnTo>
                      <a:pt x="1206" y="64"/>
                    </a:lnTo>
                    <a:lnTo>
                      <a:pt x="1197" y="64"/>
                    </a:lnTo>
                    <a:lnTo>
                      <a:pt x="1187" y="67"/>
                    </a:lnTo>
                    <a:lnTo>
                      <a:pt x="1178" y="71"/>
                    </a:lnTo>
                    <a:lnTo>
                      <a:pt x="1169" y="74"/>
                    </a:lnTo>
                    <a:lnTo>
                      <a:pt x="1160" y="79"/>
                    </a:lnTo>
                    <a:lnTo>
                      <a:pt x="1150" y="79"/>
                    </a:lnTo>
                    <a:lnTo>
                      <a:pt x="1141" y="79"/>
                    </a:lnTo>
                    <a:lnTo>
                      <a:pt x="1132" y="84"/>
                    </a:lnTo>
                    <a:lnTo>
                      <a:pt x="1122" y="88"/>
                    </a:lnTo>
                    <a:lnTo>
                      <a:pt x="1113" y="91"/>
                    </a:lnTo>
                    <a:lnTo>
                      <a:pt x="1104" y="95"/>
                    </a:lnTo>
                    <a:lnTo>
                      <a:pt x="1095" y="98"/>
                    </a:lnTo>
                    <a:lnTo>
                      <a:pt x="1085" y="102"/>
                    </a:lnTo>
                    <a:lnTo>
                      <a:pt x="1076" y="103"/>
                    </a:lnTo>
                    <a:lnTo>
                      <a:pt x="1067" y="106"/>
                    </a:lnTo>
                    <a:lnTo>
                      <a:pt x="1057" y="106"/>
                    </a:lnTo>
                    <a:lnTo>
                      <a:pt x="1048" y="109"/>
                    </a:lnTo>
                    <a:lnTo>
                      <a:pt x="1039" y="112"/>
                    </a:lnTo>
                    <a:lnTo>
                      <a:pt x="1030" y="115"/>
                    </a:lnTo>
                    <a:lnTo>
                      <a:pt x="1020" y="116"/>
                    </a:lnTo>
                    <a:lnTo>
                      <a:pt x="1011" y="119"/>
                    </a:lnTo>
                    <a:lnTo>
                      <a:pt x="1002" y="121"/>
                    </a:lnTo>
                    <a:lnTo>
                      <a:pt x="992" y="123"/>
                    </a:lnTo>
                    <a:lnTo>
                      <a:pt x="983" y="126"/>
                    </a:lnTo>
                    <a:lnTo>
                      <a:pt x="974" y="127"/>
                    </a:lnTo>
                    <a:lnTo>
                      <a:pt x="965" y="129"/>
                    </a:lnTo>
                    <a:lnTo>
                      <a:pt x="955" y="130"/>
                    </a:lnTo>
                    <a:lnTo>
                      <a:pt x="946" y="131"/>
                    </a:lnTo>
                    <a:lnTo>
                      <a:pt x="937" y="132"/>
                    </a:lnTo>
                    <a:lnTo>
                      <a:pt x="928" y="134"/>
                    </a:lnTo>
                    <a:lnTo>
                      <a:pt x="918" y="136"/>
                    </a:lnTo>
                    <a:lnTo>
                      <a:pt x="909" y="137"/>
                    </a:lnTo>
                    <a:lnTo>
                      <a:pt x="900" y="138"/>
                    </a:lnTo>
                    <a:lnTo>
                      <a:pt x="890" y="140"/>
                    </a:lnTo>
                    <a:lnTo>
                      <a:pt x="881" y="141"/>
                    </a:lnTo>
                    <a:lnTo>
                      <a:pt x="872" y="139"/>
                    </a:lnTo>
                    <a:lnTo>
                      <a:pt x="863" y="138"/>
                    </a:lnTo>
                    <a:lnTo>
                      <a:pt x="853" y="139"/>
                    </a:lnTo>
                    <a:lnTo>
                      <a:pt x="844" y="139"/>
                    </a:lnTo>
                    <a:lnTo>
                      <a:pt x="835" y="142"/>
                    </a:lnTo>
                    <a:lnTo>
                      <a:pt x="825" y="142"/>
                    </a:lnTo>
                    <a:lnTo>
                      <a:pt x="816" y="143"/>
                    </a:lnTo>
                    <a:lnTo>
                      <a:pt x="807" y="143"/>
                    </a:lnTo>
                    <a:lnTo>
                      <a:pt x="798" y="144"/>
                    </a:lnTo>
                    <a:lnTo>
                      <a:pt x="788" y="146"/>
                    </a:lnTo>
                    <a:lnTo>
                      <a:pt x="779" y="146"/>
                    </a:lnTo>
                    <a:lnTo>
                      <a:pt x="770" y="147"/>
                    </a:lnTo>
                    <a:lnTo>
                      <a:pt x="760" y="148"/>
                    </a:lnTo>
                    <a:lnTo>
                      <a:pt x="751" y="147"/>
                    </a:lnTo>
                    <a:lnTo>
                      <a:pt x="742" y="145"/>
                    </a:lnTo>
                    <a:lnTo>
                      <a:pt x="733" y="145"/>
                    </a:lnTo>
                    <a:lnTo>
                      <a:pt x="723" y="145"/>
                    </a:lnTo>
                    <a:lnTo>
                      <a:pt x="714" y="146"/>
                    </a:lnTo>
                    <a:lnTo>
                      <a:pt x="705" y="147"/>
                    </a:lnTo>
                    <a:lnTo>
                      <a:pt x="696" y="147"/>
                    </a:lnTo>
                    <a:lnTo>
                      <a:pt x="686" y="148"/>
                    </a:lnTo>
                    <a:lnTo>
                      <a:pt x="677" y="148"/>
                    </a:lnTo>
                    <a:lnTo>
                      <a:pt x="668" y="150"/>
                    </a:lnTo>
                    <a:lnTo>
                      <a:pt x="658" y="151"/>
                    </a:lnTo>
                    <a:lnTo>
                      <a:pt x="649" y="149"/>
                    </a:lnTo>
                    <a:lnTo>
                      <a:pt x="640" y="151"/>
                    </a:lnTo>
                    <a:lnTo>
                      <a:pt x="631" y="149"/>
                    </a:lnTo>
                    <a:lnTo>
                      <a:pt x="621" y="149"/>
                    </a:lnTo>
                    <a:lnTo>
                      <a:pt x="612" y="150"/>
                    </a:lnTo>
                    <a:lnTo>
                      <a:pt x="603" y="151"/>
                    </a:lnTo>
                    <a:lnTo>
                      <a:pt x="593" y="151"/>
                    </a:lnTo>
                    <a:lnTo>
                      <a:pt x="584" y="150"/>
                    </a:lnTo>
                    <a:lnTo>
                      <a:pt x="575" y="151"/>
                    </a:lnTo>
                    <a:lnTo>
                      <a:pt x="566" y="151"/>
                    </a:lnTo>
                    <a:lnTo>
                      <a:pt x="556" y="152"/>
                    </a:lnTo>
                    <a:lnTo>
                      <a:pt x="547" y="152"/>
                    </a:lnTo>
                    <a:lnTo>
                      <a:pt x="538" y="153"/>
                    </a:lnTo>
                    <a:lnTo>
                      <a:pt x="528" y="152"/>
                    </a:lnTo>
                    <a:lnTo>
                      <a:pt x="519" y="153"/>
                    </a:lnTo>
                    <a:lnTo>
                      <a:pt x="510" y="154"/>
                    </a:lnTo>
                    <a:lnTo>
                      <a:pt x="501" y="155"/>
                    </a:lnTo>
                    <a:lnTo>
                      <a:pt x="491" y="155"/>
                    </a:lnTo>
                    <a:lnTo>
                      <a:pt x="482" y="156"/>
                    </a:lnTo>
                    <a:lnTo>
                      <a:pt x="473" y="156"/>
                    </a:lnTo>
                    <a:lnTo>
                      <a:pt x="464" y="156"/>
                    </a:lnTo>
                    <a:lnTo>
                      <a:pt x="454" y="156"/>
                    </a:lnTo>
                    <a:lnTo>
                      <a:pt x="445" y="157"/>
                    </a:lnTo>
                    <a:lnTo>
                      <a:pt x="436" y="157"/>
                    </a:lnTo>
                    <a:lnTo>
                      <a:pt x="426" y="158"/>
                    </a:lnTo>
                    <a:lnTo>
                      <a:pt x="417" y="158"/>
                    </a:lnTo>
                    <a:lnTo>
                      <a:pt x="408" y="158"/>
                    </a:lnTo>
                    <a:lnTo>
                      <a:pt x="399" y="158"/>
                    </a:lnTo>
                    <a:lnTo>
                      <a:pt x="389" y="158"/>
                    </a:lnTo>
                    <a:lnTo>
                      <a:pt x="380" y="158"/>
                    </a:lnTo>
                    <a:lnTo>
                      <a:pt x="371" y="159"/>
                    </a:lnTo>
                    <a:lnTo>
                      <a:pt x="361" y="159"/>
                    </a:lnTo>
                    <a:lnTo>
                      <a:pt x="352" y="159"/>
                    </a:lnTo>
                    <a:lnTo>
                      <a:pt x="343" y="160"/>
                    </a:lnTo>
                    <a:lnTo>
                      <a:pt x="334" y="160"/>
                    </a:lnTo>
                    <a:lnTo>
                      <a:pt x="324" y="160"/>
                    </a:lnTo>
                    <a:lnTo>
                      <a:pt x="315" y="160"/>
                    </a:lnTo>
                    <a:lnTo>
                      <a:pt x="306" y="160"/>
                    </a:lnTo>
                    <a:lnTo>
                      <a:pt x="296" y="160"/>
                    </a:lnTo>
                    <a:lnTo>
                      <a:pt x="287" y="160"/>
                    </a:lnTo>
                    <a:lnTo>
                      <a:pt x="278" y="161"/>
                    </a:lnTo>
                    <a:lnTo>
                      <a:pt x="269" y="161"/>
                    </a:lnTo>
                    <a:lnTo>
                      <a:pt x="259" y="161"/>
                    </a:lnTo>
                    <a:lnTo>
                      <a:pt x="250" y="161"/>
                    </a:lnTo>
                    <a:lnTo>
                      <a:pt x="241" y="161"/>
                    </a:lnTo>
                    <a:lnTo>
                      <a:pt x="232" y="161"/>
                    </a:lnTo>
                    <a:lnTo>
                      <a:pt x="222" y="162"/>
                    </a:lnTo>
                    <a:lnTo>
                      <a:pt x="213" y="162"/>
                    </a:lnTo>
                    <a:lnTo>
                      <a:pt x="204" y="162"/>
                    </a:lnTo>
                    <a:lnTo>
                      <a:pt x="194" y="162"/>
                    </a:lnTo>
                    <a:lnTo>
                      <a:pt x="185" y="162"/>
                    </a:lnTo>
                    <a:lnTo>
                      <a:pt x="176" y="162"/>
                    </a:lnTo>
                    <a:lnTo>
                      <a:pt x="167" y="162"/>
                    </a:lnTo>
                    <a:lnTo>
                      <a:pt x="157" y="163"/>
                    </a:lnTo>
                    <a:lnTo>
                      <a:pt x="148" y="163"/>
                    </a:lnTo>
                    <a:lnTo>
                      <a:pt x="139" y="163"/>
                    </a:lnTo>
                    <a:lnTo>
                      <a:pt x="129" y="163"/>
                    </a:lnTo>
                    <a:lnTo>
                      <a:pt x="120" y="163"/>
                    </a:lnTo>
                    <a:lnTo>
                      <a:pt x="111" y="163"/>
                    </a:lnTo>
                    <a:lnTo>
                      <a:pt x="102" y="163"/>
                    </a:lnTo>
                    <a:lnTo>
                      <a:pt x="92" y="163"/>
                    </a:lnTo>
                    <a:lnTo>
                      <a:pt x="83" y="164"/>
                    </a:lnTo>
                    <a:lnTo>
                      <a:pt x="74" y="164"/>
                    </a:lnTo>
                    <a:lnTo>
                      <a:pt x="64" y="164"/>
                    </a:lnTo>
                    <a:lnTo>
                      <a:pt x="55" y="164"/>
                    </a:lnTo>
                    <a:lnTo>
                      <a:pt x="46" y="164"/>
                    </a:lnTo>
                    <a:lnTo>
                      <a:pt x="37" y="164"/>
                    </a:lnTo>
                    <a:lnTo>
                      <a:pt x="27" y="164"/>
                    </a:lnTo>
                    <a:lnTo>
                      <a:pt x="18" y="164"/>
                    </a:lnTo>
                    <a:lnTo>
                      <a:pt x="9" y="164"/>
                    </a:lnTo>
                    <a:lnTo>
                      <a:pt x="0" y="164"/>
                    </a:lnTo>
                    <a:close/>
                  </a:path>
                </a:pathLst>
              </a:custGeom>
              <a:noFill/>
              <a:ln w="3175">
                <a:solidFill>
                  <a:srgbClr val="FFFF00"/>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12" name="Freeform 251"/>
              <p:cNvSpPr>
                <a:spLocks noChangeArrowheads="1"/>
              </p:cNvSpPr>
              <p:nvPr/>
            </p:nvSpPr>
            <p:spPr bwMode="auto">
              <a:xfrm>
                <a:off x="3152" y="1068"/>
                <a:ext cx="1447" cy="161"/>
              </a:xfrm>
              <a:custGeom>
                <a:avLst/>
                <a:gdLst>
                  <a:gd name="T0" fmla="*/ 37 w 1447"/>
                  <a:gd name="T1" fmla="*/ 162 h 160"/>
                  <a:gd name="T2" fmla="*/ 83 w 1447"/>
                  <a:gd name="T3" fmla="*/ 162 h 160"/>
                  <a:gd name="T4" fmla="*/ 129 w 1447"/>
                  <a:gd name="T5" fmla="*/ 161 h 160"/>
                  <a:gd name="T6" fmla="*/ 176 w 1447"/>
                  <a:gd name="T7" fmla="*/ 160 h 160"/>
                  <a:gd name="T8" fmla="*/ 222 w 1447"/>
                  <a:gd name="T9" fmla="*/ 160 h 160"/>
                  <a:gd name="T10" fmla="*/ 269 w 1447"/>
                  <a:gd name="T11" fmla="*/ 159 h 160"/>
                  <a:gd name="T12" fmla="*/ 315 w 1447"/>
                  <a:gd name="T13" fmla="*/ 158 h 160"/>
                  <a:gd name="T14" fmla="*/ 361 w 1447"/>
                  <a:gd name="T15" fmla="*/ 157 h 160"/>
                  <a:gd name="T16" fmla="*/ 408 w 1447"/>
                  <a:gd name="T17" fmla="*/ 156 h 160"/>
                  <a:gd name="T18" fmla="*/ 454 w 1447"/>
                  <a:gd name="T19" fmla="*/ 155 h 160"/>
                  <a:gd name="T20" fmla="*/ 501 w 1447"/>
                  <a:gd name="T21" fmla="*/ 153 h 160"/>
                  <a:gd name="T22" fmla="*/ 547 w 1447"/>
                  <a:gd name="T23" fmla="*/ 150 h 160"/>
                  <a:gd name="T24" fmla="*/ 593 w 1447"/>
                  <a:gd name="T25" fmla="*/ 149 h 160"/>
                  <a:gd name="T26" fmla="*/ 640 w 1447"/>
                  <a:gd name="T27" fmla="*/ 149 h 160"/>
                  <a:gd name="T28" fmla="*/ 686 w 1447"/>
                  <a:gd name="T29" fmla="*/ 146 h 160"/>
                  <a:gd name="T30" fmla="*/ 733 w 1447"/>
                  <a:gd name="T31" fmla="*/ 143 h 160"/>
                  <a:gd name="T32" fmla="*/ 779 w 1447"/>
                  <a:gd name="T33" fmla="*/ 145 h 160"/>
                  <a:gd name="T34" fmla="*/ 825 w 1447"/>
                  <a:gd name="T35" fmla="*/ 140 h 160"/>
                  <a:gd name="T36" fmla="*/ 872 w 1447"/>
                  <a:gd name="T37" fmla="*/ 137 h 160"/>
                  <a:gd name="T38" fmla="*/ 918 w 1447"/>
                  <a:gd name="T39" fmla="*/ 135 h 160"/>
                  <a:gd name="T40" fmla="*/ 965 w 1447"/>
                  <a:gd name="T41" fmla="*/ 128 h 160"/>
                  <a:gd name="T42" fmla="*/ 1011 w 1447"/>
                  <a:gd name="T43" fmla="*/ 117 h 160"/>
                  <a:gd name="T44" fmla="*/ 1057 w 1447"/>
                  <a:gd name="T45" fmla="*/ 104 h 160"/>
                  <a:gd name="T46" fmla="*/ 1104 w 1447"/>
                  <a:gd name="T47" fmla="*/ 93 h 160"/>
                  <a:gd name="T48" fmla="*/ 1150 w 1447"/>
                  <a:gd name="T49" fmla="*/ 75 h 160"/>
                  <a:gd name="T50" fmla="*/ 1197 w 1447"/>
                  <a:gd name="T51" fmla="*/ 60 h 160"/>
                  <a:gd name="T52" fmla="*/ 1243 w 1447"/>
                  <a:gd name="T53" fmla="*/ 58 h 160"/>
                  <a:gd name="T54" fmla="*/ 1289 w 1447"/>
                  <a:gd name="T55" fmla="*/ 44 h 160"/>
                  <a:gd name="T56" fmla="*/ 1336 w 1447"/>
                  <a:gd name="T57" fmla="*/ 39 h 160"/>
                  <a:gd name="T58" fmla="*/ 1382 w 1447"/>
                  <a:gd name="T59" fmla="*/ 28 h 160"/>
                  <a:gd name="T60" fmla="*/ 1429 w 1447"/>
                  <a:gd name="T61" fmla="*/ 8 h 160"/>
                  <a:gd name="T62" fmla="*/ 1429 w 1447"/>
                  <a:gd name="T63" fmla="*/ 45 h 160"/>
                  <a:gd name="T64" fmla="*/ 1382 w 1447"/>
                  <a:gd name="T65" fmla="*/ 61 h 160"/>
                  <a:gd name="T66" fmla="*/ 1336 w 1447"/>
                  <a:gd name="T67" fmla="*/ 68 h 160"/>
                  <a:gd name="T68" fmla="*/ 1289 w 1447"/>
                  <a:gd name="T69" fmla="*/ 70 h 160"/>
                  <a:gd name="T70" fmla="*/ 1243 w 1447"/>
                  <a:gd name="T71" fmla="*/ 82 h 160"/>
                  <a:gd name="T72" fmla="*/ 1197 w 1447"/>
                  <a:gd name="T73" fmla="*/ 79 h 160"/>
                  <a:gd name="T74" fmla="*/ 1150 w 1447"/>
                  <a:gd name="T75" fmla="*/ 94 h 160"/>
                  <a:gd name="T76" fmla="*/ 1104 w 1447"/>
                  <a:gd name="T77" fmla="*/ 105 h 160"/>
                  <a:gd name="T78" fmla="*/ 1057 w 1447"/>
                  <a:gd name="T79" fmla="*/ 113 h 160"/>
                  <a:gd name="T80" fmla="*/ 1011 w 1447"/>
                  <a:gd name="T81" fmla="*/ 123 h 160"/>
                  <a:gd name="T82" fmla="*/ 965 w 1447"/>
                  <a:gd name="T83" fmla="*/ 131 h 160"/>
                  <a:gd name="T84" fmla="*/ 918 w 1447"/>
                  <a:gd name="T85" fmla="*/ 137 h 160"/>
                  <a:gd name="T86" fmla="*/ 872 w 1447"/>
                  <a:gd name="T87" fmla="*/ 138 h 160"/>
                  <a:gd name="T88" fmla="*/ 825 w 1447"/>
                  <a:gd name="T89" fmla="*/ 141 h 160"/>
                  <a:gd name="T90" fmla="*/ 779 w 1447"/>
                  <a:gd name="T91" fmla="*/ 145 h 160"/>
                  <a:gd name="T92" fmla="*/ 733 w 1447"/>
                  <a:gd name="T93" fmla="*/ 143 h 160"/>
                  <a:gd name="T94" fmla="*/ 686 w 1447"/>
                  <a:gd name="T95" fmla="*/ 146 h 160"/>
                  <a:gd name="T96" fmla="*/ 640 w 1447"/>
                  <a:gd name="T97" fmla="*/ 149 h 160"/>
                  <a:gd name="T98" fmla="*/ 593 w 1447"/>
                  <a:gd name="T99" fmla="*/ 149 h 160"/>
                  <a:gd name="T100" fmla="*/ 547 w 1447"/>
                  <a:gd name="T101" fmla="*/ 150 h 160"/>
                  <a:gd name="T102" fmla="*/ 501 w 1447"/>
                  <a:gd name="T103" fmla="*/ 153 h 160"/>
                  <a:gd name="T104" fmla="*/ 454 w 1447"/>
                  <a:gd name="T105" fmla="*/ 155 h 160"/>
                  <a:gd name="T106" fmla="*/ 408 w 1447"/>
                  <a:gd name="T107" fmla="*/ 156 h 160"/>
                  <a:gd name="T108" fmla="*/ 361 w 1447"/>
                  <a:gd name="T109" fmla="*/ 157 h 160"/>
                  <a:gd name="T110" fmla="*/ 315 w 1447"/>
                  <a:gd name="T111" fmla="*/ 158 h 160"/>
                  <a:gd name="T112" fmla="*/ 269 w 1447"/>
                  <a:gd name="T113" fmla="*/ 159 h 160"/>
                  <a:gd name="T114" fmla="*/ 222 w 1447"/>
                  <a:gd name="T115" fmla="*/ 160 h 160"/>
                  <a:gd name="T116" fmla="*/ 176 w 1447"/>
                  <a:gd name="T117" fmla="*/ 160 h 160"/>
                  <a:gd name="T118" fmla="*/ 129 w 1447"/>
                  <a:gd name="T119" fmla="*/ 161 h 160"/>
                  <a:gd name="T120" fmla="*/ 83 w 1447"/>
                  <a:gd name="T121" fmla="*/ 162 h 160"/>
                  <a:gd name="T122" fmla="*/ 37 w 1447"/>
                  <a:gd name="T123" fmla="*/ 162 h 160"/>
                  <a:gd name="T124" fmla="*/ 0 w 1447"/>
                  <a:gd name="T125" fmla="*/ 162 h 16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0">
                    <a:moveTo>
                      <a:pt x="0" y="160"/>
                    </a:moveTo>
                    <a:lnTo>
                      <a:pt x="9" y="160"/>
                    </a:lnTo>
                    <a:lnTo>
                      <a:pt x="18" y="160"/>
                    </a:lnTo>
                    <a:lnTo>
                      <a:pt x="27" y="160"/>
                    </a:lnTo>
                    <a:lnTo>
                      <a:pt x="37" y="160"/>
                    </a:lnTo>
                    <a:lnTo>
                      <a:pt x="46" y="160"/>
                    </a:lnTo>
                    <a:lnTo>
                      <a:pt x="55" y="160"/>
                    </a:lnTo>
                    <a:lnTo>
                      <a:pt x="64" y="160"/>
                    </a:lnTo>
                    <a:lnTo>
                      <a:pt x="74" y="160"/>
                    </a:lnTo>
                    <a:lnTo>
                      <a:pt x="83" y="160"/>
                    </a:lnTo>
                    <a:lnTo>
                      <a:pt x="92" y="160"/>
                    </a:lnTo>
                    <a:lnTo>
                      <a:pt x="102" y="159"/>
                    </a:lnTo>
                    <a:lnTo>
                      <a:pt x="111" y="159"/>
                    </a:lnTo>
                    <a:lnTo>
                      <a:pt x="120" y="159"/>
                    </a:lnTo>
                    <a:lnTo>
                      <a:pt x="129" y="159"/>
                    </a:lnTo>
                    <a:lnTo>
                      <a:pt x="139" y="159"/>
                    </a:lnTo>
                    <a:lnTo>
                      <a:pt x="148" y="159"/>
                    </a:lnTo>
                    <a:lnTo>
                      <a:pt x="157" y="159"/>
                    </a:lnTo>
                    <a:lnTo>
                      <a:pt x="167" y="159"/>
                    </a:lnTo>
                    <a:lnTo>
                      <a:pt x="176" y="158"/>
                    </a:lnTo>
                    <a:lnTo>
                      <a:pt x="185" y="158"/>
                    </a:lnTo>
                    <a:lnTo>
                      <a:pt x="194" y="158"/>
                    </a:lnTo>
                    <a:lnTo>
                      <a:pt x="204" y="158"/>
                    </a:lnTo>
                    <a:lnTo>
                      <a:pt x="213" y="158"/>
                    </a:lnTo>
                    <a:lnTo>
                      <a:pt x="222" y="158"/>
                    </a:lnTo>
                    <a:lnTo>
                      <a:pt x="232" y="158"/>
                    </a:lnTo>
                    <a:lnTo>
                      <a:pt x="241" y="157"/>
                    </a:lnTo>
                    <a:lnTo>
                      <a:pt x="250" y="157"/>
                    </a:lnTo>
                    <a:lnTo>
                      <a:pt x="259" y="157"/>
                    </a:lnTo>
                    <a:lnTo>
                      <a:pt x="269" y="157"/>
                    </a:lnTo>
                    <a:lnTo>
                      <a:pt x="278" y="157"/>
                    </a:lnTo>
                    <a:lnTo>
                      <a:pt x="287" y="157"/>
                    </a:lnTo>
                    <a:lnTo>
                      <a:pt x="296" y="156"/>
                    </a:lnTo>
                    <a:lnTo>
                      <a:pt x="306" y="156"/>
                    </a:lnTo>
                    <a:lnTo>
                      <a:pt x="315" y="156"/>
                    </a:lnTo>
                    <a:lnTo>
                      <a:pt x="324" y="156"/>
                    </a:lnTo>
                    <a:lnTo>
                      <a:pt x="334" y="156"/>
                    </a:lnTo>
                    <a:lnTo>
                      <a:pt x="343" y="156"/>
                    </a:lnTo>
                    <a:lnTo>
                      <a:pt x="352" y="155"/>
                    </a:lnTo>
                    <a:lnTo>
                      <a:pt x="361" y="155"/>
                    </a:lnTo>
                    <a:lnTo>
                      <a:pt x="371" y="155"/>
                    </a:lnTo>
                    <a:lnTo>
                      <a:pt x="380" y="155"/>
                    </a:lnTo>
                    <a:lnTo>
                      <a:pt x="389" y="155"/>
                    </a:lnTo>
                    <a:lnTo>
                      <a:pt x="399" y="155"/>
                    </a:lnTo>
                    <a:lnTo>
                      <a:pt x="408" y="154"/>
                    </a:lnTo>
                    <a:lnTo>
                      <a:pt x="417" y="154"/>
                    </a:lnTo>
                    <a:lnTo>
                      <a:pt x="426" y="154"/>
                    </a:lnTo>
                    <a:lnTo>
                      <a:pt x="436" y="154"/>
                    </a:lnTo>
                    <a:lnTo>
                      <a:pt x="445" y="153"/>
                    </a:lnTo>
                    <a:lnTo>
                      <a:pt x="454" y="153"/>
                    </a:lnTo>
                    <a:lnTo>
                      <a:pt x="464" y="152"/>
                    </a:lnTo>
                    <a:lnTo>
                      <a:pt x="473" y="152"/>
                    </a:lnTo>
                    <a:lnTo>
                      <a:pt x="482" y="152"/>
                    </a:lnTo>
                    <a:lnTo>
                      <a:pt x="491" y="151"/>
                    </a:lnTo>
                    <a:lnTo>
                      <a:pt x="501" y="151"/>
                    </a:lnTo>
                    <a:lnTo>
                      <a:pt x="510" y="150"/>
                    </a:lnTo>
                    <a:lnTo>
                      <a:pt x="519" y="149"/>
                    </a:lnTo>
                    <a:lnTo>
                      <a:pt x="528" y="148"/>
                    </a:lnTo>
                    <a:lnTo>
                      <a:pt x="538" y="149"/>
                    </a:lnTo>
                    <a:lnTo>
                      <a:pt x="547" y="148"/>
                    </a:lnTo>
                    <a:lnTo>
                      <a:pt x="556" y="148"/>
                    </a:lnTo>
                    <a:lnTo>
                      <a:pt x="566" y="147"/>
                    </a:lnTo>
                    <a:lnTo>
                      <a:pt x="575" y="147"/>
                    </a:lnTo>
                    <a:lnTo>
                      <a:pt x="584" y="146"/>
                    </a:lnTo>
                    <a:lnTo>
                      <a:pt x="593" y="147"/>
                    </a:lnTo>
                    <a:lnTo>
                      <a:pt x="603" y="147"/>
                    </a:lnTo>
                    <a:lnTo>
                      <a:pt x="612" y="146"/>
                    </a:lnTo>
                    <a:lnTo>
                      <a:pt x="621" y="145"/>
                    </a:lnTo>
                    <a:lnTo>
                      <a:pt x="631" y="145"/>
                    </a:lnTo>
                    <a:lnTo>
                      <a:pt x="640" y="147"/>
                    </a:lnTo>
                    <a:lnTo>
                      <a:pt x="649" y="145"/>
                    </a:lnTo>
                    <a:lnTo>
                      <a:pt x="658" y="147"/>
                    </a:lnTo>
                    <a:lnTo>
                      <a:pt x="668" y="146"/>
                    </a:lnTo>
                    <a:lnTo>
                      <a:pt x="677" y="144"/>
                    </a:lnTo>
                    <a:lnTo>
                      <a:pt x="686" y="144"/>
                    </a:lnTo>
                    <a:lnTo>
                      <a:pt x="696" y="143"/>
                    </a:lnTo>
                    <a:lnTo>
                      <a:pt x="705" y="143"/>
                    </a:lnTo>
                    <a:lnTo>
                      <a:pt x="714" y="142"/>
                    </a:lnTo>
                    <a:lnTo>
                      <a:pt x="723" y="141"/>
                    </a:lnTo>
                    <a:lnTo>
                      <a:pt x="733" y="141"/>
                    </a:lnTo>
                    <a:lnTo>
                      <a:pt x="742" y="142"/>
                    </a:lnTo>
                    <a:lnTo>
                      <a:pt x="751" y="143"/>
                    </a:lnTo>
                    <a:lnTo>
                      <a:pt x="760" y="144"/>
                    </a:lnTo>
                    <a:lnTo>
                      <a:pt x="770" y="144"/>
                    </a:lnTo>
                    <a:lnTo>
                      <a:pt x="779" y="143"/>
                    </a:lnTo>
                    <a:lnTo>
                      <a:pt x="788" y="142"/>
                    </a:lnTo>
                    <a:lnTo>
                      <a:pt x="798" y="140"/>
                    </a:lnTo>
                    <a:lnTo>
                      <a:pt x="807" y="139"/>
                    </a:lnTo>
                    <a:lnTo>
                      <a:pt x="816" y="140"/>
                    </a:lnTo>
                    <a:lnTo>
                      <a:pt x="825" y="138"/>
                    </a:lnTo>
                    <a:lnTo>
                      <a:pt x="835" y="138"/>
                    </a:lnTo>
                    <a:lnTo>
                      <a:pt x="844" y="135"/>
                    </a:lnTo>
                    <a:lnTo>
                      <a:pt x="853" y="135"/>
                    </a:lnTo>
                    <a:lnTo>
                      <a:pt x="863" y="134"/>
                    </a:lnTo>
                    <a:lnTo>
                      <a:pt x="872" y="135"/>
                    </a:lnTo>
                    <a:lnTo>
                      <a:pt x="881" y="138"/>
                    </a:lnTo>
                    <a:lnTo>
                      <a:pt x="890" y="136"/>
                    </a:lnTo>
                    <a:lnTo>
                      <a:pt x="900" y="134"/>
                    </a:lnTo>
                    <a:lnTo>
                      <a:pt x="909" y="133"/>
                    </a:lnTo>
                    <a:lnTo>
                      <a:pt x="918" y="133"/>
                    </a:lnTo>
                    <a:lnTo>
                      <a:pt x="928" y="130"/>
                    </a:lnTo>
                    <a:lnTo>
                      <a:pt x="937" y="128"/>
                    </a:lnTo>
                    <a:lnTo>
                      <a:pt x="946" y="128"/>
                    </a:lnTo>
                    <a:lnTo>
                      <a:pt x="955" y="126"/>
                    </a:lnTo>
                    <a:lnTo>
                      <a:pt x="965" y="126"/>
                    </a:lnTo>
                    <a:lnTo>
                      <a:pt x="974" y="124"/>
                    </a:lnTo>
                    <a:lnTo>
                      <a:pt x="983" y="122"/>
                    </a:lnTo>
                    <a:lnTo>
                      <a:pt x="992" y="119"/>
                    </a:lnTo>
                    <a:lnTo>
                      <a:pt x="1002" y="117"/>
                    </a:lnTo>
                    <a:lnTo>
                      <a:pt x="1011" y="115"/>
                    </a:lnTo>
                    <a:lnTo>
                      <a:pt x="1020" y="113"/>
                    </a:lnTo>
                    <a:lnTo>
                      <a:pt x="1030" y="111"/>
                    </a:lnTo>
                    <a:lnTo>
                      <a:pt x="1039" y="108"/>
                    </a:lnTo>
                    <a:lnTo>
                      <a:pt x="1048" y="105"/>
                    </a:lnTo>
                    <a:lnTo>
                      <a:pt x="1057" y="102"/>
                    </a:lnTo>
                    <a:lnTo>
                      <a:pt x="1067" y="102"/>
                    </a:lnTo>
                    <a:lnTo>
                      <a:pt x="1076" y="99"/>
                    </a:lnTo>
                    <a:lnTo>
                      <a:pt x="1085" y="98"/>
                    </a:lnTo>
                    <a:lnTo>
                      <a:pt x="1095" y="94"/>
                    </a:lnTo>
                    <a:lnTo>
                      <a:pt x="1104" y="91"/>
                    </a:lnTo>
                    <a:lnTo>
                      <a:pt x="1113" y="88"/>
                    </a:lnTo>
                    <a:lnTo>
                      <a:pt x="1122" y="84"/>
                    </a:lnTo>
                    <a:lnTo>
                      <a:pt x="1132" y="80"/>
                    </a:lnTo>
                    <a:lnTo>
                      <a:pt x="1141" y="75"/>
                    </a:lnTo>
                    <a:lnTo>
                      <a:pt x="1150" y="75"/>
                    </a:lnTo>
                    <a:lnTo>
                      <a:pt x="1160" y="75"/>
                    </a:lnTo>
                    <a:lnTo>
                      <a:pt x="1169" y="70"/>
                    </a:lnTo>
                    <a:lnTo>
                      <a:pt x="1178" y="67"/>
                    </a:lnTo>
                    <a:lnTo>
                      <a:pt x="1187" y="63"/>
                    </a:lnTo>
                    <a:lnTo>
                      <a:pt x="1197" y="60"/>
                    </a:lnTo>
                    <a:lnTo>
                      <a:pt x="1206" y="60"/>
                    </a:lnTo>
                    <a:lnTo>
                      <a:pt x="1215" y="62"/>
                    </a:lnTo>
                    <a:lnTo>
                      <a:pt x="1224" y="62"/>
                    </a:lnTo>
                    <a:lnTo>
                      <a:pt x="1234" y="61"/>
                    </a:lnTo>
                    <a:lnTo>
                      <a:pt x="1243" y="58"/>
                    </a:lnTo>
                    <a:lnTo>
                      <a:pt x="1252" y="56"/>
                    </a:lnTo>
                    <a:lnTo>
                      <a:pt x="1262" y="54"/>
                    </a:lnTo>
                    <a:lnTo>
                      <a:pt x="1271" y="50"/>
                    </a:lnTo>
                    <a:lnTo>
                      <a:pt x="1280" y="46"/>
                    </a:lnTo>
                    <a:lnTo>
                      <a:pt x="1289" y="44"/>
                    </a:lnTo>
                    <a:lnTo>
                      <a:pt x="1299" y="42"/>
                    </a:lnTo>
                    <a:lnTo>
                      <a:pt x="1308" y="41"/>
                    </a:lnTo>
                    <a:lnTo>
                      <a:pt x="1317" y="41"/>
                    </a:lnTo>
                    <a:lnTo>
                      <a:pt x="1327" y="40"/>
                    </a:lnTo>
                    <a:lnTo>
                      <a:pt x="1336" y="39"/>
                    </a:lnTo>
                    <a:lnTo>
                      <a:pt x="1345" y="36"/>
                    </a:lnTo>
                    <a:lnTo>
                      <a:pt x="1354" y="33"/>
                    </a:lnTo>
                    <a:lnTo>
                      <a:pt x="1364" y="32"/>
                    </a:lnTo>
                    <a:lnTo>
                      <a:pt x="1373" y="31"/>
                    </a:lnTo>
                    <a:lnTo>
                      <a:pt x="1382" y="28"/>
                    </a:lnTo>
                    <a:lnTo>
                      <a:pt x="1392" y="25"/>
                    </a:lnTo>
                    <a:lnTo>
                      <a:pt x="1401" y="25"/>
                    </a:lnTo>
                    <a:lnTo>
                      <a:pt x="1410" y="22"/>
                    </a:lnTo>
                    <a:lnTo>
                      <a:pt x="1419" y="16"/>
                    </a:lnTo>
                    <a:lnTo>
                      <a:pt x="1429" y="8"/>
                    </a:lnTo>
                    <a:lnTo>
                      <a:pt x="1438" y="4"/>
                    </a:lnTo>
                    <a:lnTo>
                      <a:pt x="1447" y="0"/>
                    </a:lnTo>
                    <a:lnTo>
                      <a:pt x="1447" y="38"/>
                    </a:lnTo>
                    <a:lnTo>
                      <a:pt x="1438" y="42"/>
                    </a:lnTo>
                    <a:lnTo>
                      <a:pt x="1429" y="45"/>
                    </a:lnTo>
                    <a:lnTo>
                      <a:pt x="1419" y="51"/>
                    </a:lnTo>
                    <a:lnTo>
                      <a:pt x="1410" y="56"/>
                    </a:lnTo>
                    <a:lnTo>
                      <a:pt x="1401" y="58"/>
                    </a:lnTo>
                    <a:lnTo>
                      <a:pt x="1392" y="59"/>
                    </a:lnTo>
                    <a:lnTo>
                      <a:pt x="1382" y="61"/>
                    </a:lnTo>
                    <a:lnTo>
                      <a:pt x="1373" y="62"/>
                    </a:lnTo>
                    <a:lnTo>
                      <a:pt x="1364" y="62"/>
                    </a:lnTo>
                    <a:lnTo>
                      <a:pt x="1354" y="63"/>
                    </a:lnTo>
                    <a:lnTo>
                      <a:pt x="1345" y="66"/>
                    </a:lnTo>
                    <a:lnTo>
                      <a:pt x="1336" y="68"/>
                    </a:lnTo>
                    <a:lnTo>
                      <a:pt x="1327" y="69"/>
                    </a:lnTo>
                    <a:lnTo>
                      <a:pt x="1317" y="69"/>
                    </a:lnTo>
                    <a:lnTo>
                      <a:pt x="1308" y="69"/>
                    </a:lnTo>
                    <a:lnTo>
                      <a:pt x="1299" y="69"/>
                    </a:lnTo>
                    <a:lnTo>
                      <a:pt x="1289" y="70"/>
                    </a:lnTo>
                    <a:lnTo>
                      <a:pt x="1280" y="71"/>
                    </a:lnTo>
                    <a:lnTo>
                      <a:pt x="1271" y="74"/>
                    </a:lnTo>
                    <a:lnTo>
                      <a:pt x="1262" y="77"/>
                    </a:lnTo>
                    <a:lnTo>
                      <a:pt x="1252" y="78"/>
                    </a:lnTo>
                    <a:lnTo>
                      <a:pt x="1243" y="80"/>
                    </a:lnTo>
                    <a:lnTo>
                      <a:pt x="1234" y="82"/>
                    </a:lnTo>
                    <a:lnTo>
                      <a:pt x="1224" y="82"/>
                    </a:lnTo>
                    <a:lnTo>
                      <a:pt x="1215" y="82"/>
                    </a:lnTo>
                    <a:lnTo>
                      <a:pt x="1206" y="80"/>
                    </a:lnTo>
                    <a:lnTo>
                      <a:pt x="1197" y="79"/>
                    </a:lnTo>
                    <a:lnTo>
                      <a:pt x="1187" y="81"/>
                    </a:lnTo>
                    <a:lnTo>
                      <a:pt x="1178" y="84"/>
                    </a:lnTo>
                    <a:lnTo>
                      <a:pt x="1169" y="87"/>
                    </a:lnTo>
                    <a:lnTo>
                      <a:pt x="1160" y="91"/>
                    </a:lnTo>
                    <a:lnTo>
                      <a:pt x="1150" y="92"/>
                    </a:lnTo>
                    <a:lnTo>
                      <a:pt x="1141" y="91"/>
                    </a:lnTo>
                    <a:lnTo>
                      <a:pt x="1132" y="95"/>
                    </a:lnTo>
                    <a:lnTo>
                      <a:pt x="1122" y="99"/>
                    </a:lnTo>
                    <a:lnTo>
                      <a:pt x="1113" y="101"/>
                    </a:lnTo>
                    <a:lnTo>
                      <a:pt x="1104" y="103"/>
                    </a:lnTo>
                    <a:lnTo>
                      <a:pt x="1095" y="106"/>
                    </a:lnTo>
                    <a:lnTo>
                      <a:pt x="1085" y="108"/>
                    </a:lnTo>
                    <a:lnTo>
                      <a:pt x="1076" y="109"/>
                    </a:lnTo>
                    <a:lnTo>
                      <a:pt x="1067" y="111"/>
                    </a:lnTo>
                    <a:lnTo>
                      <a:pt x="1057" y="111"/>
                    </a:lnTo>
                    <a:lnTo>
                      <a:pt x="1048" y="113"/>
                    </a:lnTo>
                    <a:lnTo>
                      <a:pt x="1039" y="115"/>
                    </a:lnTo>
                    <a:lnTo>
                      <a:pt x="1030" y="118"/>
                    </a:lnTo>
                    <a:lnTo>
                      <a:pt x="1020" y="119"/>
                    </a:lnTo>
                    <a:lnTo>
                      <a:pt x="1011" y="121"/>
                    </a:lnTo>
                    <a:lnTo>
                      <a:pt x="1002" y="122"/>
                    </a:lnTo>
                    <a:lnTo>
                      <a:pt x="992" y="124"/>
                    </a:lnTo>
                    <a:lnTo>
                      <a:pt x="983" y="126"/>
                    </a:lnTo>
                    <a:lnTo>
                      <a:pt x="974" y="127"/>
                    </a:lnTo>
                    <a:lnTo>
                      <a:pt x="965" y="129"/>
                    </a:lnTo>
                    <a:lnTo>
                      <a:pt x="955" y="130"/>
                    </a:lnTo>
                    <a:lnTo>
                      <a:pt x="946" y="131"/>
                    </a:lnTo>
                    <a:lnTo>
                      <a:pt x="937" y="132"/>
                    </a:lnTo>
                    <a:lnTo>
                      <a:pt x="928" y="132"/>
                    </a:lnTo>
                    <a:lnTo>
                      <a:pt x="918" y="135"/>
                    </a:lnTo>
                    <a:lnTo>
                      <a:pt x="909" y="135"/>
                    </a:lnTo>
                    <a:lnTo>
                      <a:pt x="900" y="136"/>
                    </a:lnTo>
                    <a:lnTo>
                      <a:pt x="890" y="138"/>
                    </a:lnTo>
                    <a:lnTo>
                      <a:pt x="881" y="139"/>
                    </a:lnTo>
                    <a:lnTo>
                      <a:pt x="872" y="136"/>
                    </a:lnTo>
                    <a:lnTo>
                      <a:pt x="863" y="136"/>
                    </a:lnTo>
                    <a:lnTo>
                      <a:pt x="853" y="136"/>
                    </a:lnTo>
                    <a:lnTo>
                      <a:pt x="844" y="137"/>
                    </a:lnTo>
                    <a:lnTo>
                      <a:pt x="835" y="139"/>
                    </a:lnTo>
                    <a:lnTo>
                      <a:pt x="825" y="139"/>
                    </a:lnTo>
                    <a:lnTo>
                      <a:pt x="816" y="141"/>
                    </a:lnTo>
                    <a:lnTo>
                      <a:pt x="807" y="140"/>
                    </a:lnTo>
                    <a:lnTo>
                      <a:pt x="798" y="141"/>
                    </a:lnTo>
                    <a:lnTo>
                      <a:pt x="788" y="143"/>
                    </a:lnTo>
                    <a:lnTo>
                      <a:pt x="779" y="143"/>
                    </a:lnTo>
                    <a:lnTo>
                      <a:pt x="770" y="144"/>
                    </a:lnTo>
                    <a:lnTo>
                      <a:pt x="760" y="145"/>
                    </a:lnTo>
                    <a:lnTo>
                      <a:pt x="751" y="143"/>
                    </a:lnTo>
                    <a:lnTo>
                      <a:pt x="742" y="142"/>
                    </a:lnTo>
                    <a:lnTo>
                      <a:pt x="733" y="141"/>
                    </a:lnTo>
                    <a:lnTo>
                      <a:pt x="723" y="142"/>
                    </a:lnTo>
                    <a:lnTo>
                      <a:pt x="714" y="143"/>
                    </a:lnTo>
                    <a:lnTo>
                      <a:pt x="705" y="144"/>
                    </a:lnTo>
                    <a:lnTo>
                      <a:pt x="696" y="144"/>
                    </a:lnTo>
                    <a:lnTo>
                      <a:pt x="686" y="144"/>
                    </a:lnTo>
                    <a:lnTo>
                      <a:pt x="677" y="144"/>
                    </a:lnTo>
                    <a:lnTo>
                      <a:pt x="668" y="146"/>
                    </a:lnTo>
                    <a:lnTo>
                      <a:pt x="658" y="147"/>
                    </a:lnTo>
                    <a:lnTo>
                      <a:pt x="649" y="145"/>
                    </a:lnTo>
                    <a:lnTo>
                      <a:pt x="640" y="147"/>
                    </a:lnTo>
                    <a:lnTo>
                      <a:pt x="631" y="146"/>
                    </a:lnTo>
                    <a:lnTo>
                      <a:pt x="621" y="146"/>
                    </a:lnTo>
                    <a:lnTo>
                      <a:pt x="612" y="146"/>
                    </a:lnTo>
                    <a:lnTo>
                      <a:pt x="603" y="147"/>
                    </a:lnTo>
                    <a:lnTo>
                      <a:pt x="593" y="147"/>
                    </a:lnTo>
                    <a:lnTo>
                      <a:pt x="584" y="146"/>
                    </a:lnTo>
                    <a:lnTo>
                      <a:pt x="575" y="147"/>
                    </a:lnTo>
                    <a:lnTo>
                      <a:pt x="566" y="148"/>
                    </a:lnTo>
                    <a:lnTo>
                      <a:pt x="556" y="148"/>
                    </a:lnTo>
                    <a:lnTo>
                      <a:pt x="547" y="148"/>
                    </a:lnTo>
                    <a:lnTo>
                      <a:pt x="538" y="149"/>
                    </a:lnTo>
                    <a:lnTo>
                      <a:pt x="528" y="149"/>
                    </a:lnTo>
                    <a:lnTo>
                      <a:pt x="519" y="150"/>
                    </a:lnTo>
                    <a:lnTo>
                      <a:pt x="510" y="150"/>
                    </a:lnTo>
                    <a:lnTo>
                      <a:pt x="501" y="151"/>
                    </a:lnTo>
                    <a:lnTo>
                      <a:pt x="491" y="151"/>
                    </a:lnTo>
                    <a:lnTo>
                      <a:pt x="482" y="152"/>
                    </a:lnTo>
                    <a:lnTo>
                      <a:pt x="473" y="152"/>
                    </a:lnTo>
                    <a:lnTo>
                      <a:pt x="464" y="152"/>
                    </a:lnTo>
                    <a:lnTo>
                      <a:pt x="454" y="153"/>
                    </a:lnTo>
                    <a:lnTo>
                      <a:pt x="445" y="153"/>
                    </a:lnTo>
                    <a:lnTo>
                      <a:pt x="436" y="154"/>
                    </a:lnTo>
                    <a:lnTo>
                      <a:pt x="426" y="154"/>
                    </a:lnTo>
                    <a:lnTo>
                      <a:pt x="417" y="154"/>
                    </a:lnTo>
                    <a:lnTo>
                      <a:pt x="408" y="154"/>
                    </a:lnTo>
                    <a:lnTo>
                      <a:pt x="399" y="155"/>
                    </a:lnTo>
                    <a:lnTo>
                      <a:pt x="389" y="155"/>
                    </a:lnTo>
                    <a:lnTo>
                      <a:pt x="380" y="155"/>
                    </a:lnTo>
                    <a:lnTo>
                      <a:pt x="371" y="155"/>
                    </a:lnTo>
                    <a:lnTo>
                      <a:pt x="361" y="155"/>
                    </a:lnTo>
                    <a:lnTo>
                      <a:pt x="352" y="155"/>
                    </a:lnTo>
                    <a:lnTo>
                      <a:pt x="343" y="156"/>
                    </a:lnTo>
                    <a:lnTo>
                      <a:pt x="334" y="156"/>
                    </a:lnTo>
                    <a:lnTo>
                      <a:pt x="324" y="156"/>
                    </a:lnTo>
                    <a:lnTo>
                      <a:pt x="315" y="156"/>
                    </a:lnTo>
                    <a:lnTo>
                      <a:pt x="306" y="156"/>
                    </a:lnTo>
                    <a:lnTo>
                      <a:pt x="296" y="156"/>
                    </a:lnTo>
                    <a:lnTo>
                      <a:pt x="287" y="157"/>
                    </a:lnTo>
                    <a:lnTo>
                      <a:pt x="278" y="157"/>
                    </a:lnTo>
                    <a:lnTo>
                      <a:pt x="269" y="157"/>
                    </a:lnTo>
                    <a:lnTo>
                      <a:pt x="259" y="157"/>
                    </a:lnTo>
                    <a:lnTo>
                      <a:pt x="250" y="157"/>
                    </a:lnTo>
                    <a:lnTo>
                      <a:pt x="241" y="157"/>
                    </a:lnTo>
                    <a:lnTo>
                      <a:pt x="232" y="158"/>
                    </a:lnTo>
                    <a:lnTo>
                      <a:pt x="222" y="158"/>
                    </a:lnTo>
                    <a:lnTo>
                      <a:pt x="213" y="158"/>
                    </a:lnTo>
                    <a:lnTo>
                      <a:pt x="204" y="158"/>
                    </a:lnTo>
                    <a:lnTo>
                      <a:pt x="194" y="158"/>
                    </a:lnTo>
                    <a:lnTo>
                      <a:pt x="185" y="158"/>
                    </a:lnTo>
                    <a:lnTo>
                      <a:pt x="176" y="158"/>
                    </a:lnTo>
                    <a:lnTo>
                      <a:pt x="167" y="159"/>
                    </a:lnTo>
                    <a:lnTo>
                      <a:pt x="157" y="159"/>
                    </a:lnTo>
                    <a:lnTo>
                      <a:pt x="148" y="159"/>
                    </a:lnTo>
                    <a:lnTo>
                      <a:pt x="139" y="159"/>
                    </a:lnTo>
                    <a:lnTo>
                      <a:pt x="129" y="159"/>
                    </a:lnTo>
                    <a:lnTo>
                      <a:pt x="120" y="159"/>
                    </a:lnTo>
                    <a:lnTo>
                      <a:pt x="111" y="159"/>
                    </a:lnTo>
                    <a:lnTo>
                      <a:pt x="102" y="159"/>
                    </a:lnTo>
                    <a:lnTo>
                      <a:pt x="92" y="160"/>
                    </a:lnTo>
                    <a:lnTo>
                      <a:pt x="83" y="160"/>
                    </a:lnTo>
                    <a:lnTo>
                      <a:pt x="74" y="160"/>
                    </a:lnTo>
                    <a:lnTo>
                      <a:pt x="64" y="160"/>
                    </a:lnTo>
                    <a:lnTo>
                      <a:pt x="55" y="160"/>
                    </a:lnTo>
                    <a:lnTo>
                      <a:pt x="46" y="160"/>
                    </a:lnTo>
                    <a:lnTo>
                      <a:pt x="37" y="160"/>
                    </a:lnTo>
                    <a:lnTo>
                      <a:pt x="27" y="160"/>
                    </a:lnTo>
                    <a:lnTo>
                      <a:pt x="18" y="160"/>
                    </a:lnTo>
                    <a:lnTo>
                      <a:pt x="9" y="160"/>
                    </a:lnTo>
                    <a:lnTo>
                      <a:pt x="0" y="160"/>
                    </a:lnTo>
                    <a:close/>
                  </a:path>
                </a:pathLst>
              </a:custGeom>
              <a:solidFill>
                <a:srgbClr val="0064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13" name="Freeform 252"/>
              <p:cNvSpPr>
                <a:spLocks/>
              </p:cNvSpPr>
              <p:nvPr/>
            </p:nvSpPr>
            <p:spPr bwMode="auto">
              <a:xfrm>
                <a:off x="3152" y="1068"/>
                <a:ext cx="1447" cy="161"/>
              </a:xfrm>
              <a:custGeom>
                <a:avLst/>
                <a:gdLst>
                  <a:gd name="T0" fmla="*/ 37 w 1447"/>
                  <a:gd name="T1" fmla="*/ 162 h 160"/>
                  <a:gd name="T2" fmla="*/ 83 w 1447"/>
                  <a:gd name="T3" fmla="*/ 162 h 160"/>
                  <a:gd name="T4" fmla="*/ 129 w 1447"/>
                  <a:gd name="T5" fmla="*/ 161 h 160"/>
                  <a:gd name="T6" fmla="*/ 176 w 1447"/>
                  <a:gd name="T7" fmla="*/ 160 h 160"/>
                  <a:gd name="T8" fmla="*/ 222 w 1447"/>
                  <a:gd name="T9" fmla="*/ 160 h 160"/>
                  <a:gd name="T10" fmla="*/ 269 w 1447"/>
                  <a:gd name="T11" fmla="*/ 159 h 160"/>
                  <a:gd name="T12" fmla="*/ 315 w 1447"/>
                  <a:gd name="T13" fmla="*/ 158 h 160"/>
                  <a:gd name="T14" fmla="*/ 361 w 1447"/>
                  <a:gd name="T15" fmla="*/ 157 h 160"/>
                  <a:gd name="T16" fmla="*/ 408 w 1447"/>
                  <a:gd name="T17" fmla="*/ 156 h 160"/>
                  <a:gd name="T18" fmla="*/ 454 w 1447"/>
                  <a:gd name="T19" fmla="*/ 155 h 160"/>
                  <a:gd name="T20" fmla="*/ 501 w 1447"/>
                  <a:gd name="T21" fmla="*/ 153 h 160"/>
                  <a:gd name="T22" fmla="*/ 547 w 1447"/>
                  <a:gd name="T23" fmla="*/ 150 h 160"/>
                  <a:gd name="T24" fmla="*/ 593 w 1447"/>
                  <a:gd name="T25" fmla="*/ 149 h 160"/>
                  <a:gd name="T26" fmla="*/ 640 w 1447"/>
                  <a:gd name="T27" fmla="*/ 149 h 160"/>
                  <a:gd name="T28" fmla="*/ 686 w 1447"/>
                  <a:gd name="T29" fmla="*/ 146 h 160"/>
                  <a:gd name="T30" fmla="*/ 733 w 1447"/>
                  <a:gd name="T31" fmla="*/ 143 h 160"/>
                  <a:gd name="T32" fmla="*/ 779 w 1447"/>
                  <a:gd name="T33" fmla="*/ 145 h 160"/>
                  <a:gd name="T34" fmla="*/ 825 w 1447"/>
                  <a:gd name="T35" fmla="*/ 140 h 160"/>
                  <a:gd name="T36" fmla="*/ 872 w 1447"/>
                  <a:gd name="T37" fmla="*/ 137 h 160"/>
                  <a:gd name="T38" fmla="*/ 918 w 1447"/>
                  <a:gd name="T39" fmla="*/ 135 h 160"/>
                  <a:gd name="T40" fmla="*/ 965 w 1447"/>
                  <a:gd name="T41" fmla="*/ 128 h 160"/>
                  <a:gd name="T42" fmla="*/ 1011 w 1447"/>
                  <a:gd name="T43" fmla="*/ 117 h 160"/>
                  <a:gd name="T44" fmla="*/ 1057 w 1447"/>
                  <a:gd name="T45" fmla="*/ 104 h 160"/>
                  <a:gd name="T46" fmla="*/ 1104 w 1447"/>
                  <a:gd name="T47" fmla="*/ 93 h 160"/>
                  <a:gd name="T48" fmla="*/ 1150 w 1447"/>
                  <a:gd name="T49" fmla="*/ 75 h 160"/>
                  <a:gd name="T50" fmla="*/ 1197 w 1447"/>
                  <a:gd name="T51" fmla="*/ 60 h 160"/>
                  <a:gd name="T52" fmla="*/ 1243 w 1447"/>
                  <a:gd name="T53" fmla="*/ 58 h 160"/>
                  <a:gd name="T54" fmla="*/ 1289 w 1447"/>
                  <a:gd name="T55" fmla="*/ 44 h 160"/>
                  <a:gd name="T56" fmla="*/ 1336 w 1447"/>
                  <a:gd name="T57" fmla="*/ 39 h 160"/>
                  <a:gd name="T58" fmla="*/ 1382 w 1447"/>
                  <a:gd name="T59" fmla="*/ 28 h 160"/>
                  <a:gd name="T60" fmla="*/ 1429 w 1447"/>
                  <a:gd name="T61" fmla="*/ 8 h 160"/>
                  <a:gd name="T62" fmla="*/ 1429 w 1447"/>
                  <a:gd name="T63" fmla="*/ 45 h 160"/>
                  <a:gd name="T64" fmla="*/ 1382 w 1447"/>
                  <a:gd name="T65" fmla="*/ 61 h 160"/>
                  <a:gd name="T66" fmla="*/ 1336 w 1447"/>
                  <a:gd name="T67" fmla="*/ 68 h 160"/>
                  <a:gd name="T68" fmla="*/ 1289 w 1447"/>
                  <a:gd name="T69" fmla="*/ 70 h 160"/>
                  <a:gd name="T70" fmla="*/ 1243 w 1447"/>
                  <a:gd name="T71" fmla="*/ 82 h 160"/>
                  <a:gd name="T72" fmla="*/ 1197 w 1447"/>
                  <a:gd name="T73" fmla="*/ 79 h 160"/>
                  <a:gd name="T74" fmla="*/ 1150 w 1447"/>
                  <a:gd name="T75" fmla="*/ 94 h 160"/>
                  <a:gd name="T76" fmla="*/ 1104 w 1447"/>
                  <a:gd name="T77" fmla="*/ 105 h 160"/>
                  <a:gd name="T78" fmla="*/ 1057 w 1447"/>
                  <a:gd name="T79" fmla="*/ 113 h 160"/>
                  <a:gd name="T80" fmla="*/ 1011 w 1447"/>
                  <a:gd name="T81" fmla="*/ 123 h 160"/>
                  <a:gd name="T82" fmla="*/ 965 w 1447"/>
                  <a:gd name="T83" fmla="*/ 131 h 160"/>
                  <a:gd name="T84" fmla="*/ 918 w 1447"/>
                  <a:gd name="T85" fmla="*/ 137 h 160"/>
                  <a:gd name="T86" fmla="*/ 872 w 1447"/>
                  <a:gd name="T87" fmla="*/ 138 h 160"/>
                  <a:gd name="T88" fmla="*/ 825 w 1447"/>
                  <a:gd name="T89" fmla="*/ 141 h 160"/>
                  <a:gd name="T90" fmla="*/ 779 w 1447"/>
                  <a:gd name="T91" fmla="*/ 145 h 160"/>
                  <a:gd name="T92" fmla="*/ 733 w 1447"/>
                  <a:gd name="T93" fmla="*/ 143 h 160"/>
                  <a:gd name="T94" fmla="*/ 686 w 1447"/>
                  <a:gd name="T95" fmla="*/ 146 h 160"/>
                  <a:gd name="T96" fmla="*/ 640 w 1447"/>
                  <a:gd name="T97" fmla="*/ 149 h 160"/>
                  <a:gd name="T98" fmla="*/ 593 w 1447"/>
                  <a:gd name="T99" fmla="*/ 149 h 160"/>
                  <a:gd name="T100" fmla="*/ 547 w 1447"/>
                  <a:gd name="T101" fmla="*/ 150 h 160"/>
                  <a:gd name="T102" fmla="*/ 501 w 1447"/>
                  <a:gd name="T103" fmla="*/ 153 h 160"/>
                  <a:gd name="T104" fmla="*/ 454 w 1447"/>
                  <a:gd name="T105" fmla="*/ 155 h 160"/>
                  <a:gd name="T106" fmla="*/ 408 w 1447"/>
                  <a:gd name="T107" fmla="*/ 156 h 160"/>
                  <a:gd name="T108" fmla="*/ 361 w 1447"/>
                  <a:gd name="T109" fmla="*/ 157 h 160"/>
                  <a:gd name="T110" fmla="*/ 315 w 1447"/>
                  <a:gd name="T111" fmla="*/ 158 h 160"/>
                  <a:gd name="T112" fmla="*/ 269 w 1447"/>
                  <a:gd name="T113" fmla="*/ 159 h 160"/>
                  <a:gd name="T114" fmla="*/ 222 w 1447"/>
                  <a:gd name="T115" fmla="*/ 160 h 160"/>
                  <a:gd name="T116" fmla="*/ 176 w 1447"/>
                  <a:gd name="T117" fmla="*/ 160 h 160"/>
                  <a:gd name="T118" fmla="*/ 129 w 1447"/>
                  <a:gd name="T119" fmla="*/ 161 h 160"/>
                  <a:gd name="T120" fmla="*/ 83 w 1447"/>
                  <a:gd name="T121" fmla="*/ 162 h 160"/>
                  <a:gd name="T122" fmla="*/ 37 w 1447"/>
                  <a:gd name="T123" fmla="*/ 162 h 160"/>
                  <a:gd name="T124" fmla="*/ 0 w 1447"/>
                  <a:gd name="T125" fmla="*/ 162 h 16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0">
                    <a:moveTo>
                      <a:pt x="0" y="160"/>
                    </a:moveTo>
                    <a:lnTo>
                      <a:pt x="9" y="160"/>
                    </a:lnTo>
                    <a:lnTo>
                      <a:pt x="18" y="160"/>
                    </a:lnTo>
                    <a:lnTo>
                      <a:pt x="27" y="160"/>
                    </a:lnTo>
                    <a:lnTo>
                      <a:pt x="37" y="160"/>
                    </a:lnTo>
                    <a:lnTo>
                      <a:pt x="46" y="160"/>
                    </a:lnTo>
                    <a:lnTo>
                      <a:pt x="55" y="160"/>
                    </a:lnTo>
                    <a:lnTo>
                      <a:pt x="64" y="160"/>
                    </a:lnTo>
                    <a:lnTo>
                      <a:pt x="74" y="160"/>
                    </a:lnTo>
                    <a:lnTo>
                      <a:pt x="83" y="160"/>
                    </a:lnTo>
                    <a:lnTo>
                      <a:pt x="92" y="160"/>
                    </a:lnTo>
                    <a:lnTo>
                      <a:pt x="102" y="159"/>
                    </a:lnTo>
                    <a:lnTo>
                      <a:pt x="111" y="159"/>
                    </a:lnTo>
                    <a:lnTo>
                      <a:pt x="120" y="159"/>
                    </a:lnTo>
                    <a:lnTo>
                      <a:pt x="129" y="159"/>
                    </a:lnTo>
                    <a:lnTo>
                      <a:pt x="139" y="159"/>
                    </a:lnTo>
                    <a:lnTo>
                      <a:pt x="148" y="159"/>
                    </a:lnTo>
                    <a:lnTo>
                      <a:pt x="157" y="159"/>
                    </a:lnTo>
                    <a:lnTo>
                      <a:pt x="167" y="159"/>
                    </a:lnTo>
                    <a:lnTo>
                      <a:pt x="176" y="158"/>
                    </a:lnTo>
                    <a:lnTo>
                      <a:pt x="185" y="158"/>
                    </a:lnTo>
                    <a:lnTo>
                      <a:pt x="194" y="158"/>
                    </a:lnTo>
                    <a:lnTo>
                      <a:pt x="204" y="158"/>
                    </a:lnTo>
                    <a:lnTo>
                      <a:pt x="213" y="158"/>
                    </a:lnTo>
                    <a:lnTo>
                      <a:pt x="222" y="158"/>
                    </a:lnTo>
                    <a:lnTo>
                      <a:pt x="232" y="158"/>
                    </a:lnTo>
                    <a:lnTo>
                      <a:pt x="241" y="157"/>
                    </a:lnTo>
                    <a:lnTo>
                      <a:pt x="250" y="157"/>
                    </a:lnTo>
                    <a:lnTo>
                      <a:pt x="259" y="157"/>
                    </a:lnTo>
                    <a:lnTo>
                      <a:pt x="269" y="157"/>
                    </a:lnTo>
                    <a:lnTo>
                      <a:pt x="278" y="157"/>
                    </a:lnTo>
                    <a:lnTo>
                      <a:pt x="287" y="157"/>
                    </a:lnTo>
                    <a:lnTo>
                      <a:pt x="296" y="156"/>
                    </a:lnTo>
                    <a:lnTo>
                      <a:pt x="306" y="156"/>
                    </a:lnTo>
                    <a:lnTo>
                      <a:pt x="315" y="156"/>
                    </a:lnTo>
                    <a:lnTo>
                      <a:pt x="324" y="156"/>
                    </a:lnTo>
                    <a:lnTo>
                      <a:pt x="334" y="156"/>
                    </a:lnTo>
                    <a:lnTo>
                      <a:pt x="343" y="156"/>
                    </a:lnTo>
                    <a:lnTo>
                      <a:pt x="352" y="155"/>
                    </a:lnTo>
                    <a:lnTo>
                      <a:pt x="361" y="155"/>
                    </a:lnTo>
                    <a:lnTo>
                      <a:pt x="371" y="155"/>
                    </a:lnTo>
                    <a:lnTo>
                      <a:pt x="380" y="155"/>
                    </a:lnTo>
                    <a:lnTo>
                      <a:pt x="389" y="155"/>
                    </a:lnTo>
                    <a:lnTo>
                      <a:pt x="399" y="155"/>
                    </a:lnTo>
                    <a:lnTo>
                      <a:pt x="408" y="154"/>
                    </a:lnTo>
                    <a:lnTo>
                      <a:pt x="417" y="154"/>
                    </a:lnTo>
                    <a:lnTo>
                      <a:pt x="426" y="154"/>
                    </a:lnTo>
                    <a:lnTo>
                      <a:pt x="436" y="154"/>
                    </a:lnTo>
                    <a:lnTo>
                      <a:pt x="445" y="153"/>
                    </a:lnTo>
                    <a:lnTo>
                      <a:pt x="454" y="153"/>
                    </a:lnTo>
                    <a:lnTo>
                      <a:pt x="464" y="152"/>
                    </a:lnTo>
                    <a:lnTo>
                      <a:pt x="473" y="152"/>
                    </a:lnTo>
                    <a:lnTo>
                      <a:pt x="482" y="152"/>
                    </a:lnTo>
                    <a:lnTo>
                      <a:pt x="491" y="151"/>
                    </a:lnTo>
                    <a:lnTo>
                      <a:pt x="501" y="151"/>
                    </a:lnTo>
                    <a:lnTo>
                      <a:pt x="510" y="150"/>
                    </a:lnTo>
                    <a:lnTo>
                      <a:pt x="519" y="149"/>
                    </a:lnTo>
                    <a:lnTo>
                      <a:pt x="528" y="148"/>
                    </a:lnTo>
                    <a:lnTo>
                      <a:pt x="538" y="149"/>
                    </a:lnTo>
                    <a:lnTo>
                      <a:pt x="547" y="148"/>
                    </a:lnTo>
                    <a:lnTo>
                      <a:pt x="556" y="148"/>
                    </a:lnTo>
                    <a:lnTo>
                      <a:pt x="566" y="147"/>
                    </a:lnTo>
                    <a:lnTo>
                      <a:pt x="575" y="147"/>
                    </a:lnTo>
                    <a:lnTo>
                      <a:pt x="584" y="146"/>
                    </a:lnTo>
                    <a:lnTo>
                      <a:pt x="593" y="147"/>
                    </a:lnTo>
                    <a:lnTo>
                      <a:pt x="603" y="147"/>
                    </a:lnTo>
                    <a:lnTo>
                      <a:pt x="612" y="146"/>
                    </a:lnTo>
                    <a:lnTo>
                      <a:pt x="621" y="145"/>
                    </a:lnTo>
                    <a:lnTo>
                      <a:pt x="631" y="145"/>
                    </a:lnTo>
                    <a:lnTo>
                      <a:pt x="640" y="147"/>
                    </a:lnTo>
                    <a:lnTo>
                      <a:pt x="649" y="145"/>
                    </a:lnTo>
                    <a:lnTo>
                      <a:pt x="658" y="147"/>
                    </a:lnTo>
                    <a:lnTo>
                      <a:pt x="668" y="146"/>
                    </a:lnTo>
                    <a:lnTo>
                      <a:pt x="677" y="144"/>
                    </a:lnTo>
                    <a:lnTo>
                      <a:pt x="686" y="144"/>
                    </a:lnTo>
                    <a:lnTo>
                      <a:pt x="696" y="143"/>
                    </a:lnTo>
                    <a:lnTo>
                      <a:pt x="705" y="143"/>
                    </a:lnTo>
                    <a:lnTo>
                      <a:pt x="714" y="142"/>
                    </a:lnTo>
                    <a:lnTo>
                      <a:pt x="723" y="141"/>
                    </a:lnTo>
                    <a:lnTo>
                      <a:pt x="733" y="141"/>
                    </a:lnTo>
                    <a:lnTo>
                      <a:pt x="742" y="142"/>
                    </a:lnTo>
                    <a:lnTo>
                      <a:pt x="751" y="143"/>
                    </a:lnTo>
                    <a:lnTo>
                      <a:pt x="760" y="144"/>
                    </a:lnTo>
                    <a:lnTo>
                      <a:pt x="770" y="144"/>
                    </a:lnTo>
                    <a:lnTo>
                      <a:pt x="779" y="143"/>
                    </a:lnTo>
                    <a:lnTo>
                      <a:pt x="788" y="142"/>
                    </a:lnTo>
                    <a:lnTo>
                      <a:pt x="798" y="140"/>
                    </a:lnTo>
                    <a:lnTo>
                      <a:pt x="807" y="139"/>
                    </a:lnTo>
                    <a:lnTo>
                      <a:pt x="816" y="140"/>
                    </a:lnTo>
                    <a:lnTo>
                      <a:pt x="825" y="138"/>
                    </a:lnTo>
                    <a:lnTo>
                      <a:pt x="835" y="138"/>
                    </a:lnTo>
                    <a:lnTo>
                      <a:pt x="844" y="135"/>
                    </a:lnTo>
                    <a:lnTo>
                      <a:pt x="853" y="135"/>
                    </a:lnTo>
                    <a:lnTo>
                      <a:pt x="863" y="134"/>
                    </a:lnTo>
                    <a:lnTo>
                      <a:pt x="872" y="135"/>
                    </a:lnTo>
                    <a:lnTo>
                      <a:pt x="881" y="138"/>
                    </a:lnTo>
                    <a:lnTo>
                      <a:pt x="890" y="136"/>
                    </a:lnTo>
                    <a:lnTo>
                      <a:pt x="900" y="134"/>
                    </a:lnTo>
                    <a:lnTo>
                      <a:pt x="909" y="133"/>
                    </a:lnTo>
                    <a:lnTo>
                      <a:pt x="918" y="133"/>
                    </a:lnTo>
                    <a:lnTo>
                      <a:pt x="928" y="130"/>
                    </a:lnTo>
                    <a:lnTo>
                      <a:pt x="937" y="128"/>
                    </a:lnTo>
                    <a:lnTo>
                      <a:pt x="946" y="128"/>
                    </a:lnTo>
                    <a:lnTo>
                      <a:pt x="955" y="126"/>
                    </a:lnTo>
                    <a:lnTo>
                      <a:pt x="965" y="126"/>
                    </a:lnTo>
                    <a:lnTo>
                      <a:pt x="974" y="124"/>
                    </a:lnTo>
                    <a:lnTo>
                      <a:pt x="983" y="122"/>
                    </a:lnTo>
                    <a:lnTo>
                      <a:pt x="992" y="119"/>
                    </a:lnTo>
                    <a:lnTo>
                      <a:pt x="1002" y="117"/>
                    </a:lnTo>
                    <a:lnTo>
                      <a:pt x="1011" y="115"/>
                    </a:lnTo>
                    <a:lnTo>
                      <a:pt x="1020" y="113"/>
                    </a:lnTo>
                    <a:lnTo>
                      <a:pt x="1030" y="111"/>
                    </a:lnTo>
                    <a:lnTo>
                      <a:pt x="1039" y="108"/>
                    </a:lnTo>
                    <a:lnTo>
                      <a:pt x="1048" y="105"/>
                    </a:lnTo>
                    <a:lnTo>
                      <a:pt x="1057" y="102"/>
                    </a:lnTo>
                    <a:lnTo>
                      <a:pt x="1067" y="102"/>
                    </a:lnTo>
                    <a:lnTo>
                      <a:pt x="1076" y="99"/>
                    </a:lnTo>
                    <a:lnTo>
                      <a:pt x="1085" y="98"/>
                    </a:lnTo>
                    <a:lnTo>
                      <a:pt x="1095" y="94"/>
                    </a:lnTo>
                    <a:lnTo>
                      <a:pt x="1104" y="91"/>
                    </a:lnTo>
                    <a:lnTo>
                      <a:pt x="1113" y="88"/>
                    </a:lnTo>
                    <a:lnTo>
                      <a:pt x="1122" y="84"/>
                    </a:lnTo>
                    <a:lnTo>
                      <a:pt x="1132" y="80"/>
                    </a:lnTo>
                    <a:lnTo>
                      <a:pt x="1141" y="75"/>
                    </a:lnTo>
                    <a:lnTo>
                      <a:pt x="1150" y="75"/>
                    </a:lnTo>
                    <a:lnTo>
                      <a:pt x="1160" y="75"/>
                    </a:lnTo>
                    <a:lnTo>
                      <a:pt x="1169" y="70"/>
                    </a:lnTo>
                    <a:lnTo>
                      <a:pt x="1178" y="67"/>
                    </a:lnTo>
                    <a:lnTo>
                      <a:pt x="1187" y="63"/>
                    </a:lnTo>
                    <a:lnTo>
                      <a:pt x="1197" y="60"/>
                    </a:lnTo>
                    <a:lnTo>
                      <a:pt x="1206" y="60"/>
                    </a:lnTo>
                    <a:lnTo>
                      <a:pt x="1215" y="62"/>
                    </a:lnTo>
                    <a:lnTo>
                      <a:pt x="1224" y="62"/>
                    </a:lnTo>
                    <a:lnTo>
                      <a:pt x="1234" y="61"/>
                    </a:lnTo>
                    <a:lnTo>
                      <a:pt x="1243" y="58"/>
                    </a:lnTo>
                    <a:lnTo>
                      <a:pt x="1252" y="56"/>
                    </a:lnTo>
                    <a:lnTo>
                      <a:pt x="1262" y="54"/>
                    </a:lnTo>
                    <a:lnTo>
                      <a:pt x="1271" y="50"/>
                    </a:lnTo>
                    <a:lnTo>
                      <a:pt x="1280" y="46"/>
                    </a:lnTo>
                    <a:lnTo>
                      <a:pt x="1289" y="44"/>
                    </a:lnTo>
                    <a:lnTo>
                      <a:pt x="1299" y="42"/>
                    </a:lnTo>
                    <a:lnTo>
                      <a:pt x="1308" y="41"/>
                    </a:lnTo>
                    <a:lnTo>
                      <a:pt x="1317" y="41"/>
                    </a:lnTo>
                    <a:lnTo>
                      <a:pt x="1327" y="40"/>
                    </a:lnTo>
                    <a:lnTo>
                      <a:pt x="1336" y="39"/>
                    </a:lnTo>
                    <a:lnTo>
                      <a:pt x="1345" y="36"/>
                    </a:lnTo>
                    <a:lnTo>
                      <a:pt x="1354" y="33"/>
                    </a:lnTo>
                    <a:lnTo>
                      <a:pt x="1364" y="32"/>
                    </a:lnTo>
                    <a:lnTo>
                      <a:pt x="1373" y="31"/>
                    </a:lnTo>
                    <a:lnTo>
                      <a:pt x="1382" y="28"/>
                    </a:lnTo>
                    <a:lnTo>
                      <a:pt x="1392" y="25"/>
                    </a:lnTo>
                    <a:lnTo>
                      <a:pt x="1401" y="25"/>
                    </a:lnTo>
                    <a:lnTo>
                      <a:pt x="1410" y="22"/>
                    </a:lnTo>
                    <a:lnTo>
                      <a:pt x="1419" y="16"/>
                    </a:lnTo>
                    <a:lnTo>
                      <a:pt x="1429" y="8"/>
                    </a:lnTo>
                    <a:lnTo>
                      <a:pt x="1438" y="4"/>
                    </a:lnTo>
                    <a:lnTo>
                      <a:pt x="1447" y="0"/>
                    </a:lnTo>
                    <a:lnTo>
                      <a:pt x="1447" y="38"/>
                    </a:lnTo>
                    <a:lnTo>
                      <a:pt x="1438" y="42"/>
                    </a:lnTo>
                    <a:lnTo>
                      <a:pt x="1429" y="45"/>
                    </a:lnTo>
                    <a:lnTo>
                      <a:pt x="1419" y="51"/>
                    </a:lnTo>
                    <a:lnTo>
                      <a:pt x="1410" y="56"/>
                    </a:lnTo>
                    <a:lnTo>
                      <a:pt x="1401" y="58"/>
                    </a:lnTo>
                    <a:lnTo>
                      <a:pt x="1392" y="59"/>
                    </a:lnTo>
                    <a:lnTo>
                      <a:pt x="1382" y="61"/>
                    </a:lnTo>
                    <a:lnTo>
                      <a:pt x="1373" y="62"/>
                    </a:lnTo>
                    <a:lnTo>
                      <a:pt x="1364" y="62"/>
                    </a:lnTo>
                    <a:lnTo>
                      <a:pt x="1354" y="63"/>
                    </a:lnTo>
                    <a:lnTo>
                      <a:pt x="1345" y="66"/>
                    </a:lnTo>
                    <a:lnTo>
                      <a:pt x="1336" y="68"/>
                    </a:lnTo>
                    <a:lnTo>
                      <a:pt x="1327" y="69"/>
                    </a:lnTo>
                    <a:lnTo>
                      <a:pt x="1317" y="69"/>
                    </a:lnTo>
                    <a:lnTo>
                      <a:pt x="1308" y="69"/>
                    </a:lnTo>
                    <a:lnTo>
                      <a:pt x="1299" y="69"/>
                    </a:lnTo>
                    <a:lnTo>
                      <a:pt x="1289" y="70"/>
                    </a:lnTo>
                    <a:lnTo>
                      <a:pt x="1280" y="71"/>
                    </a:lnTo>
                    <a:lnTo>
                      <a:pt x="1271" y="74"/>
                    </a:lnTo>
                    <a:lnTo>
                      <a:pt x="1262" y="77"/>
                    </a:lnTo>
                    <a:lnTo>
                      <a:pt x="1252" y="78"/>
                    </a:lnTo>
                    <a:lnTo>
                      <a:pt x="1243" y="80"/>
                    </a:lnTo>
                    <a:lnTo>
                      <a:pt x="1234" y="82"/>
                    </a:lnTo>
                    <a:lnTo>
                      <a:pt x="1224" y="82"/>
                    </a:lnTo>
                    <a:lnTo>
                      <a:pt x="1215" y="82"/>
                    </a:lnTo>
                    <a:lnTo>
                      <a:pt x="1206" y="80"/>
                    </a:lnTo>
                    <a:lnTo>
                      <a:pt x="1197" y="79"/>
                    </a:lnTo>
                    <a:lnTo>
                      <a:pt x="1187" y="81"/>
                    </a:lnTo>
                    <a:lnTo>
                      <a:pt x="1178" y="84"/>
                    </a:lnTo>
                    <a:lnTo>
                      <a:pt x="1169" y="87"/>
                    </a:lnTo>
                    <a:lnTo>
                      <a:pt x="1160" y="91"/>
                    </a:lnTo>
                    <a:lnTo>
                      <a:pt x="1150" y="92"/>
                    </a:lnTo>
                    <a:lnTo>
                      <a:pt x="1141" y="91"/>
                    </a:lnTo>
                    <a:lnTo>
                      <a:pt x="1132" y="95"/>
                    </a:lnTo>
                    <a:lnTo>
                      <a:pt x="1122" y="99"/>
                    </a:lnTo>
                    <a:lnTo>
                      <a:pt x="1113" y="101"/>
                    </a:lnTo>
                    <a:lnTo>
                      <a:pt x="1104" y="103"/>
                    </a:lnTo>
                    <a:lnTo>
                      <a:pt x="1095" y="106"/>
                    </a:lnTo>
                    <a:lnTo>
                      <a:pt x="1085" y="108"/>
                    </a:lnTo>
                    <a:lnTo>
                      <a:pt x="1076" y="109"/>
                    </a:lnTo>
                    <a:lnTo>
                      <a:pt x="1067" y="111"/>
                    </a:lnTo>
                    <a:lnTo>
                      <a:pt x="1057" y="111"/>
                    </a:lnTo>
                    <a:lnTo>
                      <a:pt x="1048" y="113"/>
                    </a:lnTo>
                    <a:lnTo>
                      <a:pt x="1039" y="115"/>
                    </a:lnTo>
                    <a:lnTo>
                      <a:pt x="1030" y="118"/>
                    </a:lnTo>
                    <a:lnTo>
                      <a:pt x="1020" y="119"/>
                    </a:lnTo>
                    <a:lnTo>
                      <a:pt x="1011" y="121"/>
                    </a:lnTo>
                    <a:lnTo>
                      <a:pt x="1002" y="122"/>
                    </a:lnTo>
                    <a:lnTo>
                      <a:pt x="992" y="124"/>
                    </a:lnTo>
                    <a:lnTo>
                      <a:pt x="983" y="126"/>
                    </a:lnTo>
                    <a:lnTo>
                      <a:pt x="974" y="127"/>
                    </a:lnTo>
                    <a:lnTo>
                      <a:pt x="965" y="129"/>
                    </a:lnTo>
                    <a:lnTo>
                      <a:pt x="955" y="130"/>
                    </a:lnTo>
                    <a:lnTo>
                      <a:pt x="946" y="131"/>
                    </a:lnTo>
                    <a:lnTo>
                      <a:pt x="937" y="132"/>
                    </a:lnTo>
                    <a:lnTo>
                      <a:pt x="928" y="132"/>
                    </a:lnTo>
                    <a:lnTo>
                      <a:pt x="918" y="135"/>
                    </a:lnTo>
                    <a:lnTo>
                      <a:pt x="909" y="135"/>
                    </a:lnTo>
                    <a:lnTo>
                      <a:pt x="900" y="136"/>
                    </a:lnTo>
                    <a:lnTo>
                      <a:pt x="890" y="138"/>
                    </a:lnTo>
                    <a:lnTo>
                      <a:pt x="881" y="139"/>
                    </a:lnTo>
                    <a:lnTo>
                      <a:pt x="872" y="136"/>
                    </a:lnTo>
                    <a:lnTo>
                      <a:pt x="863" y="136"/>
                    </a:lnTo>
                    <a:lnTo>
                      <a:pt x="853" y="136"/>
                    </a:lnTo>
                    <a:lnTo>
                      <a:pt x="844" y="137"/>
                    </a:lnTo>
                    <a:lnTo>
                      <a:pt x="835" y="139"/>
                    </a:lnTo>
                    <a:lnTo>
                      <a:pt x="825" y="139"/>
                    </a:lnTo>
                    <a:lnTo>
                      <a:pt x="816" y="141"/>
                    </a:lnTo>
                    <a:lnTo>
                      <a:pt x="807" y="140"/>
                    </a:lnTo>
                    <a:lnTo>
                      <a:pt x="798" y="141"/>
                    </a:lnTo>
                    <a:lnTo>
                      <a:pt x="788" y="143"/>
                    </a:lnTo>
                    <a:lnTo>
                      <a:pt x="779" y="143"/>
                    </a:lnTo>
                    <a:lnTo>
                      <a:pt x="770" y="144"/>
                    </a:lnTo>
                    <a:lnTo>
                      <a:pt x="760" y="145"/>
                    </a:lnTo>
                    <a:lnTo>
                      <a:pt x="751" y="143"/>
                    </a:lnTo>
                    <a:lnTo>
                      <a:pt x="742" y="142"/>
                    </a:lnTo>
                    <a:lnTo>
                      <a:pt x="733" y="141"/>
                    </a:lnTo>
                    <a:lnTo>
                      <a:pt x="723" y="142"/>
                    </a:lnTo>
                    <a:lnTo>
                      <a:pt x="714" y="143"/>
                    </a:lnTo>
                    <a:lnTo>
                      <a:pt x="705" y="144"/>
                    </a:lnTo>
                    <a:lnTo>
                      <a:pt x="696" y="144"/>
                    </a:lnTo>
                    <a:lnTo>
                      <a:pt x="686" y="144"/>
                    </a:lnTo>
                    <a:lnTo>
                      <a:pt x="677" y="144"/>
                    </a:lnTo>
                    <a:lnTo>
                      <a:pt x="668" y="146"/>
                    </a:lnTo>
                    <a:lnTo>
                      <a:pt x="658" y="147"/>
                    </a:lnTo>
                    <a:lnTo>
                      <a:pt x="649" y="145"/>
                    </a:lnTo>
                    <a:lnTo>
                      <a:pt x="640" y="147"/>
                    </a:lnTo>
                    <a:lnTo>
                      <a:pt x="631" y="146"/>
                    </a:lnTo>
                    <a:lnTo>
                      <a:pt x="621" y="146"/>
                    </a:lnTo>
                    <a:lnTo>
                      <a:pt x="612" y="146"/>
                    </a:lnTo>
                    <a:lnTo>
                      <a:pt x="603" y="147"/>
                    </a:lnTo>
                    <a:lnTo>
                      <a:pt x="593" y="147"/>
                    </a:lnTo>
                    <a:lnTo>
                      <a:pt x="584" y="146"/>
                    </a:lnTo>
                    <a:lnTo>
                      <a:pt x="575" y="147"/>
                    </a:lnTo>
                    <a:lnTo>
                      <a:pt x="566" y="148"/>
                    </a:lnTo>
                    <a:lnTo>
                      <a:pt x="556" y="148"/>
                    </a:lnTo>
                    <a:lnTo>
                      <a:pt x="547" y="148"/>
                    </a:lnTo>
                    <a:lnTo>
                      <a:pt x="538" y="149"/>
                    </a:lnTo>
                    <a:lnTo>
                      <a:pt x="528" y="149"/>
                    </a:lnTo>
                    <a:lnTo>
                      <a:pt x="519" y="150"/>
                    </a:lnTo>
                    <a:lnTo>
                      <a:pt x="510" y="150"/>
                    </a:lnTo>
                    <a:lnTo>
                      <a:pt x="501" y="151"/>
                    </a:lnTo>
                    <a:lnTo>
                      <a:pt x="491" y="151"/>
                    </a:lnTo>
                    <a:lnTo>
                      <a:pt x="482" y="152"/>
                    </a:lnTo>
                    <a:lnTo>
                      <a:pt x="473" y="152"/>
                    </a:lnTo>
                    <a:lnTo>
                      <a:pt x="464" y="152"/>
                    </a:lnTo>
                    <a:lnTo>
                      <a:pt x="454" y="153"/>
                    </a:lnTo>
                    <a:lnTo>
                      <a:pt x="445" y="153"/>
                    </a:lnTo>
                    <a:lnTo>
                      <a:pt x="436" y="154"/>
                    </a:lnTo>
                    <a:lnTo>
                      <a:pt x="426" y="154"/>
                    </a:lnTo>
                    <a:lnTo>
                      <a:pt x="417" y="154"/>
                    </a:lnTo>
                    <a:lnTo>
                      <a:pt x="408" y="154"/>
                    </a:lnTo>
                    <a:lnTo>
                      <a:pt x="399" y="155"/>
                    </a:lnTo>
                    <a:lnTo>
                      <a:pt x="389" y="155"/>
                    </a:lnTo>
                    <a:lnTo>
                      <a:pt x="380" y="155"/>
                    </a:lnTo>
                    <a:lnTo>
                      <a:pt x="371" y="155"/>
                    </a:lnTo>
                    <a:lnTo>
                      <a:pt x="361" y="155"/>
                    </a:lnTo>
                    <a:lnTo>
                      <a:pt x="352" y="155"/>
                    </a:lnTo>
                    <a:lnTo>
                      <a:pt x="343" y="156"/>
                    </a:lnTo>
                    <a:lnTo>
                      <a:pt x="334" y="156"/>
                    </a:lnTo>
                    <a:lnTo>
                      <a:pt x="324" y="156"/>
                    </a:lnTo>
                    <a:lnTo>
                      <a:pt x="315" y="156"/>
                    </a:lnTo>
                    <a:lnTo>
                      <a:pt x="306" y="156"/>
                    </a:lnTo>
                    <a:lnTo>
                      <a:pt x="296" y="156"/>
                    </a:lnTo>
                    <a:lnTo>
                      <a:pt x="287" y="157"/>
                    </a:lnTo>
                    <a:lnTo>
                      <a:pt x="278" y="157"/>
                    </a:lnTo>
                    <a:lnTo>
                      <a:pt x="269" y="157"/>
                    </a:lnTo>
                    <a:lnTo>
                      <a:pt x="259" y="157"/>
                    </a:lnTo>
                    <a:lnTo>
                      <a:pt x="250" y="157"/>
                    </a:lnTo>
                    <a:lnTo>
                      <a:pt x="241" y="157"/>
                    </a:lnTo>
                    <a:lnTo>
                      <a:pt x="232" y="158"/>
                    </a:lnTo>
                    <a:lnTo>
                      <a:pt x="222" y="158"/>
                    </a:lnTo>
                    <a:lnTo>
                      <a:pt x="213" y="158"/>
                    </a:lnTo>
                    <a:lnTo>
                      <a:pt x="204" y="158"/>
                    </a:lnTo>
                    <a:lnTo>
                      <a:pt x="194" y="158"/>
                    </a:lnTo>
                    <a:lnTo>
                      <a:pt x="185" y="158"/>
                    </a:lnTo>
                    <a:lnTo>
                      <a:pt x="176" y="158"/>
                    </a:lnTo>
                    <a:lnTo>
                      <a:pt x="167" y="159"/>
                    </a:lnTo>
                    <a:lnTo>
                      <a:pt x="157" y="159"/>
                    </a:lnTo>
                    <a:lnTo>
                      <a:pt x="148" y="159"/>
                    </a:lnTo>
                    <a:lnTo>
                      <a:pt x="139" y="159"/>
                    </a:lnTo>
                    <a:lnTo>
                      <a:pt x="129" y="159"/>
                    </a:lnTo>
                    <a:lnTo>
                      <a:pt x="120" y="159"/>
                    </a:lnTo>
                    <a:lnTo>
                      <a:pt x="111" y="159"/>
                    </a:lnTo>
                    <a:lnTo>
                      <a:pt x="102" y="159"/>
                    </a:lnTo>
                    <a:lnTo>
                      <a:pt x="92" y="160"/>
                    </a:lnTo>
                    <a:lnTo>
                      <a:pt x="83" y="160"/>
                    </a:lnTo>
                    <a:lnTo>
                      <a:pt x="74" y="160"/>
                    </a:lnTo>
                    <a:lnTo>
                      <a:pt x="64" y="160"/>
                    </a:lnTo>
                    <a:lnTo>
                      <a:pt x="55" y="160"/>
                    </a:lnTo>
                    <a:lnTo>
                      <a:pt x="46" y="160"/>
                    </a:lnTo>
                    <a:lnTo>
                      <a:pt x="37" y="160"/>
                    </a:lnTo>
                    <a:lnTo>
                      <a:pt x="27" y="160"/>
                    </a:lnTo>
                    <a:lnTo>
                      <a:pt x="18" y="160"/>
                    </a:lnTo>
                    <a:lnTo>
                      <a:pt x="9" y="160"/>
                    </a:lnTo>
                    <a:lnTo>
                      <a:pt x="0" y="160"/>
                    </a:lnTo>
                    <a:close/>
                  </a:path>
                </a:pathLst>
              </a:custGeom>
              <a:noFill/>
              <a:ln w="3175">
                <a:solidFill>
                  <a:srgbClr val="0064FF"/>
                </a:solidFill>
                <a:round/>
                <a:headEnd/>
                <a:tailEnd/>
              </a:ln>
              <a:effectLst/>
              <a:extLst>
                <a:ext uri="{909E8E84-426E-40DD-AFC4-6F175D3DCCD1}">
                  <a14:hiddenFill xmlns:a14="http://schemas.microsoft.com/office/drawing/2010/main">
                    <a:solidFill>
                      <a:srgbClr val="0064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14" name="Freeform 253"/>
              <p:cNvSpPr>
                <a:spLocks noChangeArrowheads="1"/>
              </p:cNvSpPr>
              <p:nvPr/>
            </p:nvSpPr>
            <p:spPr bwMode="auto">
              <a:xfrm>
                <a:off x="3152" y="1107"/>
                <a:ext cx="1447" cy="122"/>
              </a:xfrm>
              <a:custGeom>
                <a:avLst/>
                <a:gdLst>
                  <a:gd name="T0" fmla="*/ 37 w 1447"/>
                  <a:gd name="T1" fmla="*/ 121 h 122"/>
                  <a:gd name="T2" fmla="*/ 83 w 1447"/>
                  <a:gd name="T3" fmla="*/ 121 h 122"/>
                  <a:gd name="T4" fmla="*/ 129 w 1447"/>
                  <a:gd name="T5" fmla="*/ 120 h 122"/>
                  <a:gd name="T6" fmla="*/ 176 w 1447"/>
                  <a:gd name="T7" fmla="*/ 120 h 122"/>
                  <a:gd name="T8" fmla="*/ 222 w 1447"/>
                  <a:gd name="T9" fmla="*/ 119 h 122"/>
                  <a:gd name="T10" fmla="*/ 269 w 1447"/>
                  <a:gd name="T11" fmla="*/ 118 h 122"/>
                  <a:gd name="T12" fmla="*/ 315 w 1447"/>
                  <a:gd name="T13" fmla="*/ 117 h 122"/>
                  <a:gd name="T14" fmla="*/ 361 w 1447"/>
                  <a:gd name="T15" fmla="*/ 116 h 122"/>
                  <a:gd name="T16" fmla="*/ 408 w 1447"/>
                  <a:gd name="T17" fmla="*/ 116 h 122"/>
                  <a:gd name="T18" fmla="*/ 454 w 1447"/>
                  <a:gd name="T19" fmla="*/ 114 h 122"/>
                  <a:gd name="T20" fmla="*/ 501 w 1447"/>
                  <a:gd name="T21" fmla="*/ 112 h 122"/>
                  <a:gd name="T22" fmla="*/ 547 w 1447"/>
                  <a:gd name="T23" fmla="*/ 110 h 122"/>
                  <a:gd name="T24" fmla="*/ 593 w 1447"/>
                  <a:gd name="T25" fmla="*/ 108 h 122"/>
                  <a:gd name="T26" fmla="*/ 640 w 1447"/>
                  <a:gd name="T27" fmla="*/ 108 h 122"/>
                  <a:gd name="T28" fmla="*/ 686 w 1447"/>
                  <a:gd name="T29" fmla="*/ 105 h 122"/>
                  <a:gd name="T30" fmla="*/ 733 w 1447"/>
                  <a:gd name="T31" fmla="*/ 103 h 122"/>
                  <a:gd name="T32" fmla="*/ 779 w 1447"/>
                  <a:gd name="T33" fmla="*/ 104 h 122"/>
                  <a:gd name="T34" fmla="*/ 825 w 1447"/>
                  <a:gd name="T35" fmla="*/ 100 h 122"/>
                  <a:gd name="T36" fmla="*/ 872 w 1447"/>
                  <a:gd name="T37" fmla="*/ 97 h 122"/>
                  <a:gd name="T38" fmla="*/ 918 w 1447"/>
                  <a:gd name="T39" fmla="*/ 96 h 122"/>
                  <a:gd name="T40" fmla="*/ 965 w 1447"/>
                  <a:gd name="T41" fmla="*/ 91 h 122"/>
                  <a:gd name="T42" fmla="*/ 1011 w 1447"/>
                  <a:gd name="T43" fmla="*/ 82 h 122"/>
                  <a:gd name="T44" fmla="*/ 1057 w 1447"/>
                  <a:gd name="T45" fmla="*/ 72 h 122"/>
                  <a:gd name="T46" fmla="*/ 1104 w 1447"/>
                  <a:gd name="T47" fmla="*/ 65 h 122"/>
                  <a:gd name="T48" fmla="*/ 1150 w 1447"/>
                  <a:gd name="T49" fmla="*/ 53 h 122"/>
                  <a:gd name="T50" fmla="*/ 1197 w 1447"/>
                  <a:gd name="T51" fmla="*/ 40 h 122"/>
                  <a:gd name="T52" fmla="*/ 1243 w 1447"/>
                  <a:gd name="T53" fmla="*/ 41 h 122"/>
                  <a:gd name="T54" fmla="*/ 1289 w 1447"/>
                  <a:gd name="T55" fmla="*/ 31 h 122"/>
                  <a:gd name="T56" fmla="*/ 1336 w 1447"/>
                  <a:gd name="T57" fmla="*/ 29 h 122"/>
                  <a:gd name="T58" fmla="*/ 1382 w 1447"/>
                  <a:gd name="T59" fmla="*/ 22 h 122"/>
                  <a:gd name="T60" fmla="*/ 1429 w 1447"/>
                  <a:gd name="T61" fmla="*/ 6 h 122"/>
                  <a:gd name="T62" fmla="*/ 1429 w 1447"/>
                  <a:gd name="T63" fmla="*/ 70 h 122"/>
                  <a:gd name="T64" fmla="*/ 1382 w 1447"/>
                  <a:gd name="T65" fmla="*/ 80 h 122"/>
                  <a:gd name="T66" fmla="*/ 1336 w 1447"/>
                  <a:gd name="T67" fmla="*/ 82 h 122"/>
                  <a:gd name="T68" fmla="*/ 1289 w 1447"/>
                  <a:gd name="T69" fmla="*/ 83 h 122"/>
                  <a:gd name="T70" fmla="*/ 1243 w 1447"/>
                  <a:gd name="T71" fmla="*/ 88 h 122"/>
                  <a:gd name="T72" fmla="*/ 1197 w 1447"/>
                  <a:gd name="T73" fmla="*/ 92 h 122"/>
                  <a:gd name="T74" fmla="*/ 1150 w 1447"/>
                  <a:gd name="T75" fmla="*/ 97 h 122"/>
                  <a:gd name="T76" fmla="*/ 1104 w 1447"/>
                  <a:gd name="T77" fmla="*/ 98 h 122"/>
                  <a:gd name="T78" fmla="*/ 1057 w 1447"/>
                  <a:gd name="T79" fmla="*/ 95 h 122"/>
                  <a:gd name="T80" fmla="*/ 1011 w 1447"/>
                  <a:gd name="T81" fmla="*/ 98 h 122"/>
                  <a:gd name="T82" fmla="*/ 965 w 1447"/>
                  <a:gd name="T83" fmla="*/ 102 h 122"/>
                  <a:gd name="T84" fmla="*/ 918 w 1447"/>
                  <a:gd name="T85" fmla="*/ 104 h 122"/>
                  <a:gd name="T86" fmla="*/ 872 w 1447"/>
                  <a:gd name="T87" fmla="*/ 103 h 122"/>
                  <a:gd name="T88" fmla="*/ 825 w 1447"/>
                  <a:gd name="T89" fmla="*/ 105 h 122"/>
                  <a:gd name="T90" fmla="*/ 779 w 1447"/>
                  <a:gd name="T91" fmla="*/ 108 h 122"/>
                  <a:gd name="T92" fmla="*/ 733 w 1447"/>
                  <a:gd name="T93" fmla="*/ 106 h 122"/>
                  <a:gd name="T94" fmla="*/ 686 w 1447"/>
                  <a:gd name="T95" fmla="*/ 107 h 122"/>
                  <a:gd name="T96" fmla="*/ 640 w 1447"/>
                  <a:gd name="T97" fmla="*/ 109 h 122"/>
                  <a:gd name="T98" fmla="*/ 593 w 1447"/>
                  <a:gd name="T99" fmla="*/ 109 h 122"/>
                  <a:gd name="T100" fmla="*/ 547 w 1447"/>
                  <a:gd name="T101" fmla="*/ 110 h 122"/>
                  <a:gd name="T102" fmla="*/ 501 w 1447"/>
                  <a:gd name="T103" fmla="*/ 112 h 122"/>
                  <a:gd name="T104" fmla="*/ 454 w 1447"/>
                  <a:gd name="T105" fmla="*/ 114 h 122"/>
                  <a:gd name="T106" fmla="*/ 408 w 1447"/>
                  <a:gd name="T107" fmla="*/ 116 h 122"/>
                  <a:gd name="T108" fmla="*/ 361 w 1447"/>
                  <a:gd name="T109" fmla="*/ 116 h 122"/>
                  <a:gd name="T110" fmla="*/ 315 w 1447"/>
                  <a:gd name="T111" fmla="*/ 117 h 122"/>
                  <a:gd name="T112" fmla="*/ 269 w 1447"/>
                  <a:gd name="T113" fmla="*/ 118 h 122"/>
                  <a:gd name="T114" fmla="*/ 222 w 1447"/>
                  <a:gd name="T115" fmla="*/ 119 h 122"/>
                  <a:gd name="T116" fmla="*/ 176 w 1447"/>
                  <a:gd name="T117" fmla="*/ 120 h 122"/>
                  <a:gd name="T118" fmla="*/ 129 w 1447"/>
                  <a:gd name="T119" fmla="*/ 120 h 122"/>
                  <a:gd name="T120" fmla="*/ 83 w 1447"/>
                  <a:gd name="T121" fmla="*/ 121 h 122"/>
                  <a:gd name="T122" fmla="*/ 37 w 1447"/>
                  <a:gd name="T123" fmla="*/ 121 h 122"/>
                  <a:gd name="T124" fmla="*/ 0 w 1447"/>
                  <a:gd name="T125" fmla="*/ 122 h 12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22">
                    <a:moveTo>
                      <a:pt x="0" y="122"/>
                    </a:moveTo>
                    <a:lnTo>
                      <a:pt x="9" y="121"/>
                    </a:lnTo>
                    <a:lnTo>
                      <a:pt x="18" y="122"/>
                    </a:lnTo>
                    <a:lnTo>
                      <a:pt x="27" y="122"/>
                    </a:lnTo>
                    <a:lnTo>
                      <a:pt x="37" y="121"/>
                    </a:lnTo>
                    <a:lnTo>
                      <a:pt x="46" y="121"/>
                    </a:lnTo>
                    <a:lnTo>
                      <a:pt x="55" y="121"/>
                    </a:lnTo>
                    <a:lnTo>
                      <a:pt x="64" y="121"/>
                    </a:lnTo>
                    <a:lnTo>
                      <a:pt x="74" y="121"/>
                    </a:lnTo>
                    <a:lnTo>
                      <a:pt x="83" y="121"/>
                    </a:lnTo>
                    <a:lnTo>
                      <a:pt x="92" y="121"/>
                    </a:lnTo>
                    <a:lnTo>
                      <a:pt x="102" y="121"/>
                    </a:lnTo>
                    <a:lnTo>
                      <a:pt x="111" y="121"/>
                    </a:lnTo>
                    <a:lnTo>
                      <a:pt x="120" y="120"/>
                    </a:lnTo>
                    <a:lnTo>
                      <a:pt x="129" y="120"/>
                    </a:lnTo>
                    <a:lnTo>
                      <a:pt x="139" y="120"/>
                    </a:lnTo>
                    <a:lnTo>
                      <a:pt x="148" y="120"/>
                    </a:lnTo>
                    <a:lnTo>
                      <a:pt x="157" y="120"/>
                    </a:lnTo>
                    <a:lnTo>
                      <a:pt x="167" y="120"/>
                    </a:lnTo>
                    <a:lnTo>
                      <a:pt x="176" y="120"/>
                    </a:lnTo>
                    <a:lnTo>
                      <a:pt x="185" y="120"/>
                    </a:lnTo>
                    <a:lnTo>
                      <a:pt x="194" y="119"/>
                    </a:lnTo>
                    <a:lnTo>
                      <a:pt x="204" y="119"/>
                    </a:lnTo>
                    <a:lnTo>
                      <a:pt x="213" y="119"/>
                    </a:lnTo>
                    <a:lnTo>
                      <a:pt x="222" y="119"/>
                    </a:lnTo>
                    <a:lnTo>
                      <a:pt x="232" y="119"/>
                    </a:lnTo>
                    <a:lnTo>
                      <a:pt x="241" y="119"/>
                    </a:lnTo>
                    <a:lnTo>
                      <a:pt x="250" y="119"/>
                    </a:lnTo>
                    <a:lnTo>
                      <a:pt x="259" y="118"/>
                    </a:lnTo>
                    <a:lnTo>
                      <a:pt x="269" y="118"/>
                    </a:lnTo>
                    <a:lnTo>
                      <a:pt x="278" y="118"/>
                    </a:lnTo>
                    <a:lnTo>
                      <a:pt x="287" y="118"/>
                    </a:lnTo>
                    <a:lnTo>
                      <a:pt x="296" y="117"/>
                    </a:lnTo>
                    <a:lnTo>
                      <a:pt x="306" y="117"/>
                    </a:lnTo>
                    <a:lnTo>
                      <a:pt x="315" y="117"/>
                    </a:lnTo>
                    <a:lnTo>
                      <a:pt x="324" y="117"/>
                    </a:lnTo>
                    <a:lnTo>
                      <a:pt x="334" y="117"/>
                    </a:lnTo>
                    <a:lnTo>
                      <a:pt x="343" y="117"/>
                    </a:lnTo>
                    <a:lnTo>
                      <a:pt x="352" y="116"/>
                    </a:lnTo>
                    <a:lnTo>
                      <a:pt x="361" y="116"/>
                    </a:lnTo>
                    <a:lnTo>
                      <a:pt x="371" y="116"/>
                    </a:lnTo>
                    <a:lnTo>
                      <a:pt x="380" y="116"/>
                    </a:lnTo>
                    <a:lnTo>
                      <a:pt x="389" y="116"/>
                    </a:lnTo>
                    <a:lnTo>
                      <a:pt x="399" y="116"/>
                    </a:lnTo>
                    <a:lnTo>
                      <a:pt x="408" y="116"/>
                    </a:lnTo>
                    <a:lnTo>
                      <a:pt x="417" y="115"/>
                    </a:lnTo>
                    <a:lnTo>
                      <a:pt x="426" y="115"/>
                    </a:lnTo>
                    <a:lnTo>
                      <a:pt x="436" y="115"/>
                    </a:lnTo>
                    <a:lnTo>
                      <a:pt x="445" y="114"/>
                    </a:lnTo>
                    <a:lnTo>
                      <a:pt x="454" y="114"/>
                    </a:lnTo>
                    <a:lnTo>
                      <a:pt x="464" y="113"/>
                    </a:lnTo>
                    <a:lnTo>
                      <a:pt x="473" y="113"/>
                    </a:lnTo>
                    <a:lnTo>
                      <a:pt x="482" y="113"/>
                    </a:lnTo>
                    <a:lnTo>
                      <a:pt x="491" y="112"/>
                    </a:lnTo>
                    <a:lnTo>
                      <a:pt x="501" y="112"/>
                    </a:lnTo>
                    <a:lnTo>
                      <a:pt x="510" y="111"/>
                    </a:lnTo>
                    <a:lnTo>
                      <a:pt x="519" y="111"/>
                    </a:lnTo>
                    <a:lnTo>
                      <a:pt x="528" y="110"/>
                    </a:lnTo>
                    <a:lnTo>
                      <a:pt x="538" y="110"/>
                    </a:lnTo>
                    <a:lnTo>
                      <a:pt x="547" y="110"/>
                    </a:lnTo>
                    <a:lnTo>
                      <a:pt x="556" y="109"/>
                    </a:lnTo>
                    <a:lnTo>
                      <a:pt x="566" y="109"/>
                    </a:lnTo>
                    <a:lnTo>
                      <a:pt x="575" y="108"/>
                    </a:lnTo>
                    <a:lnTo>
                      <a:pt x="584" y="107"/>
                    </a:lnTo>
                    <a:lnTo>
                      <a:pt x="593" y="108"/>
                    </a:lnTo>
                    <a:lnTo>
                      <a:pt x="603" y="108"/>
                    </a:lnTo>
                    <a:lnTo>
                      <a:pt x="612" y="107"/>
                    </a:lnTo>
                    <a:lnTo>
                      <a:pt x="621" y="107"/>
                    </a:lnTo>
                    <a:lnTo>
                      <a:pt x="631" y="107"/>
                    </a:lnTo>
                    <a:lnTo>
                      <a:pt x="640" y="108"/>
                    </a:lnTo>
                    <a:lnTo>
                      <a:pt x="649" y="107"/>
                    </a:lnTo>
                    <a:lnTo>
                      <a:pt x="658" y="108"/>
                    </a:lnTo>
                    <a:lnTo>
                      <a:pt x="668" y="107"/>
                    </a:lnTo>
                    <a:lnTo>
                      <a:pt x="677" y="106"/>
                    </a:lnTo>
                    <a:lnTo>
                      <a:pt x="686" y="105"/>
                    </a:lnTo>
                    <a:lnTo>
                      <a:pt x="696" y="105"/>
                    </a:lnTo>
                    <a:lnTo>
                      <a:pt x="705" y="105"/>
                    </a:lnTo>
                    <a:lnTo>
                      <a:pt x="714" y="104"/>
                    </a:lnTo>
                    <a:lnTo>
                      <a:pt x="723" y="103"/>
                    </a:lnTo>
                    <a:lnTo>
                      <a:pt x="733" y="103"/>
                    </a:lnTo>
                    <a:lnTo>
                      <a:pt x="742" y="104"/>
                    </a:lnTo>
                    <a:lnTo>
                      <a:pt x="751" y="105"/>
                    </a:lnTo>
                    <a:lnTo>
                      <a:pt x="760" y="106"/>
                    </a:lnTo>
                    <a:lnTo>
                      <a:pt x="770" y="105"/>
                    </a:lnTo>
                    <a:lnTo>
                      <a:pt x="779" y="104"/>
                    </a:lnTo>
                    <a:lnTo>
                      <a:pt x="788" y="104"/>
                    </a:lnTo>
                    <a:lnTo>
                      <a:pt x="798" y="102"/>
                    </a:lnTo>
                    <a:lnTo>
                      <a:pt x="807" y="101"/>
                    </a:lnTo>
                    <a:lnTo>
                      <a:pt x="816" y="102"/>
                    </a:lnTo>
                    <a:lnTo>
                      <a:pt x="825" y="100"/>
                    </a:lnTo>
                    <a:lnTo>
                      <a:pt x="835" y="100"/>
                    </a:lnTo>
                    <a:lnTo>
                      <a:pt x="844" y="98"/>
                    </a:lnTo>
                    <a:lnTo>
                      <a:pt x="853" y="97"/>
                    </a:lnTo>
                    <a:lnTo>
                      <a:pt x="863" y="97"/>
                    </a:lnTo>
                    <a:lnTo>
                      <a:pt x="872" y="97"/>
                    </a:lnTo>
                    <a:lnTo>
                      <a:pt x="881" y="100"/>
                    </a:lnTo>
                    <a:lnTo>
                      <a:pt x="890" y="99"/>
                    </a:lnTo>
                    <a:lnTo>
                      <a:pt x="900" y="97"/>
                    </a:lnTo>
                    <a:lnTo>
                      <a:pt x="909" y="96"/>
                    </a:lnTo>
                    <a:lnTo>
                      <a:pt x="918" y="96"/>
                    </a:lnTo>
                    <a:lnTo>
                      <a:pt x="928" y="94"/>
                    </a:lnTo>
                    <a:lnTo>
                      <a:pt x="937" y="93"/>
                    </a:lnTo>
                    <a:lnTo>
                      <a:pt x="946" y="92"/>
                    </a:lnTo>
                    <a:lnTo>
                      <a:pt x="955" y="91"/>
                    </a:lnTo>
                    <a:lnTo>
                      <a:pt x="965" y="91"/>
                    </a:lnTo>
                    <a:lnTo>
                      <a:pt x="974" y="89"/>
                    </a:lnTo>
                    <a:lnTo>
                      <a:pt x="983" y="87"/>
                    </a:lnTo>
                    <a:lnTo>
                      <a:pt x="992" y="85"/>
                    </a:lnTo>
                    <a:lnTo>
                      <a:pt x="1002" y="83"/>
                    </a:lnTo>
                    <a:lnTo>
                      <a:pt x="1011" y="82"/>
                    </a:lnTo>
                    <a:lnTo>
                      <a:pt x="1020" y="80"/>
                    </a:lnTo>
                    <a:lnTo>
                      <a:pt x="1030" y="79"/>
                    </a:lnTo>
                    <a:lnTo>
                      <a:pt x="1039" y="76"/>
                    </a:lnTo>
                    <a:lnTo>
                      <a:pt x="1048" y="74"/>
                    </a:lnTo>
                    <a:lnTo>
                      <a:pt x="1057" y="72"/>
                    </a:lnTo>
                    <a:lnTo>
                      <a:pt x="1067" y="72"/>
                    </a:lnTo>
                    <a:lnTo>
                      <a:pt x="1076" y="70"/>
                    </a:lnTo>
                    <a:lnTo>
                      <a:pt x="1085" y="70"/>
                    </a:lnTo>
                    <a:lnTo>
                      <a:pt x="1095" y="67"/>
                    </a:lnTo>
                    <a:lnTo>
                      <a:pt x="1104" y="65"/>
                    </a:lnTo>
                    <a:lnTo>
                      <a:pt x="1113" y="62"/>
                    </a:lnTo>
                    <a:lnTo>
                      <a:pt x="1122" y="60"/>
                    </a:lnTo>
                    <a:lnTo>
                      <a:pt x="1132" y="57"/>
                    </a:lnTo>
                    <a:lnTo>
                      <a:pt x="1141" y="52"/>
                    </a:lnTo>
                    <a:lnTo>
                      <a:pt x="1150" y="53"/>
                    </a:lnTo>
                    <a:lnTo>
                      <a:pt x="1160" y="52"/>
                    </a:lnTo>
                    <a:lnTo>
                      <a:pt x="1169" y="48"/>
                    </a:lnTo>
                    <a:lnTo>
                      <a:pt x="1178" y="45"/>
                    </a:lnTo>
                    <a:lnTo>
                      <a:pt x="1187" y="42"/>
                    </a:lnTo>
                    <a:lnTo>
                      <a:pt x="1197" y="40"/>
                    </a:lnTo>
                    <a:lnTo>
                      <a:pt x="1206" y="41"/>
                    </a:lnTo>
                    <a:lnTo>
                      <a:pt x="1215" y="43"/>
                    </a:lnTo>
                    <a:lnTo>
                      <a:pt x="1224" y="43"/>
                    </a:lnTo>
                    <a:lnTo>
                      <a:pt x="1234" y="43"/>
                    </a:lnTo>
                    <a:lnTo>
                      <a:pt x="1243" y="41"/>
                    </a:lnTo>
                    <a:lnTo>
                      <a:pt x="1252" y="40"/>
                    </a:lnTo>
                    <a:lnTo>
                      <a:pt x="1262" y="38"/>
                    </a:lnTo>
                    <a:lnTo>
                      <a:pt x="1271" y="35"/>
                    </a:lnTo>
                    <a:lnTo>
                      <a:pt x="1280" y="32"/>
                    </a:lnTo>
                    <a:lnTo>
                      <a:pt x="1289" y="31"/>
                    </a:lnTo>
                    <a:lnTo>
                      <a:pt x="1299" y="30"/>
                    </a:lnTo>
                    <a:lnTo>
                      <a:pt x="1308" y="30"/>
                    </a:lnTo>
                    <a:lnTo>
                      <a:pt x="1317" y="30"/>
                    </a:lnTo>
                    <a:lnTo>
                      <a:pt x="1327" y="30"/>
                    </a:lnTo>
                    <a:lnTo>
                      <a:pt x="1336" y="29"/>
                    </a:lnTo>
                    <a:lnTo>
                      <a:pt x="1345" y="27"/>
                    </a:lnTo>
                    <a:lnTo>
                      <a:pt x="1354" y="24"/>
                    </a:lnTo>
                    <a:lnTo>
                      <a:pt x="1364" y="23"/>
                    </a:lnTo>
                    <a:lnTo>
                      <a:pt x="1373" y="23"/>
                    </a:lnTo>
                    <a:lnTo>
                      <a:pt x="1382" y="22"/>
                    </a:lnTo>
                    <a:lnTo>
                      <a:pt x="1392" y="20"/>
                    </a:lnTo>
                    <a:lnTo>
                      <a:pt x="1401" y="20"/>
                    </a:lnTo>
                    <a:lnTo>
                      <a:pt x="1410" y="17"/>
                    </a:lnTo>
                    <a:lnTo>
                      <a:pt x="1419" y="13"/>
                    </a:lnTo>
                    <a:lnTo>
                      <a:pt x="1429" y="6"/>
                    </a:lnTo>
                    <a:lnTo>
                      <a:pt x="1438" y="3"/>
                    </a:lnTo>
                    <a:lnTo>
                      <a:pt x="1447" y="0"/>
                    </a:lnTo>
                    <a:lnTo>
                      <a:pt x="1447" y="64"/>
                    </a:lnTo>
                    <a:lnTo>
                      <a:pt x="1438" y="67"/>
                    </a:lnTo>
                    <a:lnTo>
                      <a:pt x="1429" y="70"/>
                    </a:lnTo>
                    <a:lnTo>
                      <a:pt x="1419" y="74"/>
                    </a:lnTo>
                    <a:lnTo>
                      <a:pt x="1410" y="77"/>
                    </a:lnTo>
                    <a:lnTo>
                      <a:pt x="1401" y="79"/>
                    </a:lnTo>
                    <a:lnTo>
                      <a:pt x="1392" y="79"/>
                    </a:lnTo>
                    <a:lnTo>
                      <a:pt x="1382" y="80"/>
                    </a:lnTo>
                    <a:lnTo>
                      <a:pt x="1373" y="80"/>
                    </a:lnTo>
                    <a:lnTo>
                      <a:pt x="1364" y="80"/>
                    </a:lnTo>
                    <a:lnTo>
                      <a:pt x="1354" y="80"/>
                    </a:lnTo>
                    <a:lnTo>
                      <a:pt x="1345" y="81"/>
                    </a:lnTo>
                    <a:lnTo>
                      <a:pt x="1336" y="82"/>
                    </a:lnTo>
                    <a:lnTo>
                      <a:pt x="1327" y="82"/>
                    </a:lnTo>
                    <a:lnTo>
                      <a:pt x="1317" y="83"/>
                    </a:lnTo>
                    <a:lnTo>
                      <a:pt x="1308" y="82"/>
                    </a:lnTo>
                    <a:lnTo>
                      <a:pt x="1299" y="82"/>
                    </a:lnTo>
                    <a:lnTo>
                      <a:pt x="1289" y="83"/>
                    </a:lnTo>
                    <a:lnTo>
                      <a:pt x="1280" y="83"/>
                    </a:lnTo>
                    <a:lnTo>
                      <a:pt x="1271" y="84"/>
                    </a:lnTo>
                    <a:lnTo>
                      <a:pt x="1262" y="86"/>
                    </a:lnTo>
                    <a:lnTo>
                      <a:pt x="1252" y="86"/>
                    </a:lnTo>
                    <a:lnTo>
                      <a:pt x="1243" y="88"/>
                    </a:lnTo>
                    <a:lnTo>
                      <a:pt x="1234" y="89"/>
                    </a:lnTo>
                    <a:lnTo>
                      <a:pt x="1224" y="90"/>
                    </a:lnTo>
                    <a:lnTo>
                      <a:pt x="1215" y="91"/>
                    </a:lnTo>
                    <a:lnTo>
                      <a:pt x="1206" y="91"/>
                    </a:lnTo>
                    <a:lnTo>
                      <a:pt x="1197" y="92"/>
                    </a:lnTo>
                    <a:lnTo>
                      <a:pt x="1187" y="93"/>
                    </a:lnTo>
                    <a:lnTo>
                      <a:pt x="1178" y="94"/>
                    </a:lnTo>
                    <a:lnTo>
                      <a:pt x="1169" y="95"/>
                    </a:lnTo>
                    <a:lnTo>
                      <a:pt x="1160" y="97"/>
                    </a:lnTo>
                    <a:lnTo>
                      <a:pt x="1150" y="97"/>
                    </a:lnTo>
                    <a:lnTo>
                      <a:pt x="1141" y="98"/>
                    </a:lnTo>
                    <a:lnTo>
                      <a:pt x="1132" y="99"/>
                    </a:lnTo>
                    <a:lnTo>
                      <a:pt x="1122" y="99"/>
                    </a:lnTo>
                    <a:lnTo>
                      <a:pt x="1113" y="98"/>
                    </a:lnTo>
                    <a:lnTo>
                      <a:pt x="1104" y="98"/>
                    </a:lnTo>
                    <a:lnTo>
                      <a:pt x="1095" y="98"/>
                    </a:lnTo>
                    <a:lnTo>
                      <a:pt x="1085" y="98"/>
                    </a:lnTo>
                    <a:lnTo>
                      <a:pt x="1076" y="97"/>
                    </a:lnTo>
                    <a:lnTo>
                      <a:pt x="1067" y="97"/>
                    </a:lnTo>
                    <a:lnTo>
                      <a:pt x="1057" y="95"/>
                    </a:lnTo>
                    <a:lnTo>
                      <a:pt x="1048" y="95"/>
                    </a:lnTo>
                    <a:lnTo>
                      <a:pt x="1039" y="96"/>
                    </a:lnTo>
                    <a:lnTo>
                      <a:pt x="1030" y="97"/>
                    </a:lnTo>
                    <a:lnTo>
                      <a:pt x="1020" y="97"/>
                    </a:lnTo>
                    <a:lnTo>
                      <a:pt x="1011" y="98"/>
                    </a:lnTo>
                    <a:lnTo>
                      <a:pt x="1002" y="98"/>
                    </a:lnTo>
                    <a:lnTo>
                      <a:pt x="992" y="99"/>
                    </a:lnTo>
                    <a:lnTo>
                      <a:pt x="983" y="100"/>
                    </a:lnTo>
                    <a:lnTo>
                      <a:pt x="974" y="101"/>
                    </a:lnTo>
                    <a:lnTo>
                      <a:pt x="965" y="102"/>
                    </a:lnTo>
                    <a:lnTo>
                      <a:pt x="955" y="102"/>
                    </a:lnTo>
                    <a:lnTo>
                      <a:pt x="946" y="102"/>
                    </a:lnTo>
                    <a:lnTo>
                      <a:pt x="937" y="102"/>
                    </a:lnTo>
                    <a:lnTo>
                      <a:pt x="928" y="103"/>
                    </a:lnTo>
                    <a:lnTo>
                      <a:pt x="918" y="104"/>
                    </a:lnTo>
                    <a:lnTo>
                      <a:pt x="909" y="103"/>
                    </a:lnTo>
                    <a:lnTo>
                      <a:pt x="900" y="104"/>
                    </a:lnTo>
                    <a:lnTo>
                      <a:pt x="890" y="105"/>
                    </a:lnTo>
                    <a:lnTo>
                      <a:pt x="881" y="106"/>
                    </a:lnTo>
                    <a:lnTo>
                      <a:pt x="872" y="103"/>
                    </a:lnTo>
                    <a:lnTo>
                      <a:pt x="863" y="102"/>
                    </a:lnTo>
                    <a:lnTo>
                      <a:pt x="853" y="103"/>
                    </a:lnTo>
                    <a:lnTo>
                      <a:pt x="844" y="103"/>
                    </a:lnTo>
                    <a:lnTo>
                      <a:pt x="835" y="104"/>
                    </a:lnTo>
                    <a:lnTo>
                      <a:pt x="825" y="105"/>
                    </a:lnTo>
                    <a:lnTo>
                      <a:pt x="816" y="106"/>
                    </a:lnTo>
                    <a:lnTo>
                      <a:pt x="807" y="105"/>
                    </a:lnTo>
                    <a:lnTo>
                      <a:pt x="798" y="106"/>
                    </a:lnTo>
                    <a:lnTo>
                      <a:pt x="788" y="107"/>
                    </a:lnTo>
                    <a:lnTo>
                      <a:pt x="779" y="108"/>
                    </a:lnTo>
                    <a:lnTo>
                      <a:pt x="770" y="109"/>
                    </a:lnTo>
                    <a:lnTo>
                      <a:pt x="760" y="109"/>
                    </a:lnTo>
                    <a:lnTo>
                      <a:pt x="751" y="108"/>
                    </a:lnTo>
                    <a:lnTo>
                      <a:pt x="742" y="107"/>
                    </a:lnTo>
                    <a:lnTo>
                      <a:pt x="733" y="106"/>
                    </a:lnTo>
                    <a:lnTo>
                      <a:pt x="723" y="105"/>
                    </a:lnTo>
                    <a:lnTo>
                      <a:pt x="714" y="107"/>
                    </a:lnTo>
                    <a:lnTo>
                      <a:pt x="705" y="107"/>
                    </a:lnTo>
                    <a:lnTo>
                      <a:pt x="696" y="107"/>
                    </a:lnTo>
                    <a:lnTo>
                      <a:pt x="686" y="107"/>
                    </a:lnTo>
                    <a:lnTo>
                      <a:pt x="677" y="107"/>
                    </a:lnTo>
                    <a:lnTo>
                      <a:pt x="668" y="109"/>
                    </a:lnTo>
                    <a:lnTo>
                      <a:pt x="658" y="110"/>
                    </a:lnTo>
                    <a:lnTo>
                      <a:pt x="649" y="108"/>
                    </a:lnTo>
                    <a:lnTo>
                      <a:pt x="640" y="109"/>
                    </a:lnTo>
                    <a:lnTo>
                      <a:pt x="631" y="108"/>
                    </a:lnTo>
                    <a:lnTo>
                      <a:pt x="621" y="108"/>
                    </a:lnTo>
                    <a:lnTo>
                      <a:pt x="612" y="108"/>
                    </a:lnTo>
                    <a:lnTo>
                      <a:pt x="603" y="109"/>
                    </a:lnTo>
                    <a:lnTo>
                      <a:pt x="593" y="109"/>
                    </a:lnTo>
                    <a:lnTo>
                      <a:pt x="584" y="108"/>
                    </a:lnTo>
                    <a:lnTo>
                      <a:pt x="575" y="109"/>
                    </a:lnTo>
                    <a:lnTo>
                      <a:pt x="566" y="109"/>
                    </a:lnTo>
                    <a:lnTo>
                      <a:pt x="556" y="110"/>
                    </a:lnTo>
                    <a:lnTo>
                      <a:pt x="547" y="110"/>
                    </a:lnTo>
                    <a:lnTo>
                      <a:pt x="538" y="111"/>
                    </a:lnTo>
                    <a:lnTo>
                      <a:pt x="528" y="110"/>
                    </a:lnTo>
                    <a:lnTo>
                      <a:pt x="519" y="111"/>
                    </a:lnTo>
                    <a:lnTo>
                      <a:pt x="510" y="112"/>
                    </a:lnTo>
                    <a:lnTo>
                      <a:pt x="501" y="112"/>
                    </a:lnTo>
                    <a:lnTo>
                      <a:pt x="491" y="113"/>
                    </a:lnTo>
                    <a:lnTo>
                      <a:pt x="482" y="113"/>
                    </a:lnTo>
                    <a:lnTo>
                      <a:pt x="473" y="113"/>
                    </a:lnTo>
                    <a:lnTo>
                      <a:pt x="464" y="114"/>
                    </a:lnTo>
                    <a:lnTo>
                      <a:pt x="454" y="114"/>
                    </a:lnTo>
                    <a:lnTo>
                      <a:pt x="445" y="115"/>
                    </a:lnTo>
                    <a:lnTo>
                      <a:pt x="436" y="115"/>
                    </a:lnTo>
                    <a:lnTo>
                      <a:pt x="426" y="115"/>
                    </a:lnTo>
                    <a:lnTo>
                      <a:pt x="417" y="115"/>
                    </a:lnTo>
                    <a:lnTo>
                      <a:pt x="408" y="116"/>
                    </a:lnTo>
                    <a:lnTo>
                      <a:pt x="399" y="116"/>
                    </a:lnTo>
                    <a:lnTo>
                      <a:pt x="389" y="116"/>
                    </a:lnTo>
                    <a:lnTo>
                      <a:pt x="380" y="116"/>
                    </a:lnTo>
                    <a:lnTo>
                      <a:pt x="371" y="116"/>
                    </a:lnTo>
                    <a:lnTo>
                      <a:pt x="361" y="116"/>
                    </a:lnTo>
                    <a:lnTo>
                      <a:pt x="352" y="117"/>
                    </a:lnTo>
                    <a:lnTo>
                      <a:pt x="343" y="117"/>
                    </a:lnTo>
                    <a:lnTo>
                      <a:pt x="334" y="117"/>
                    </a:lnTo>
                    <a:lnTo>
                      <a:pt x="324" y="117"/>
                    </a:lnTo>
                    <a:lnTo>
                      <a:pt x="315" y="117"/>
                    </a:lnTo>
                    <a:lnTo>
                      <a:pt x="306" y="117"/>
                    </a:lnTo>
                    <a:lnTo>
                      <a:pt x="296" y="118"/>
                    </a:lnTo>
                    <a:lnTo>
                      <a:pt x="287" y="118"/>
                    </a:lnTo>
                    <a:lnTo>
                      <a:pt x="278" y="118"/>
                    </a:lnTo>
                    <a:lnTo>
                      <a:pt x="269" y="118"/>
                    </a:lnTo>
                    <a:lnTo>
                      <a:pt x="259" y="119"/>
                    </a:lnTo>
                    <a:lnTo>
                      <a:pt x="250" y="119"/>
                    </a:lnTo>
                    <a:lnTo>
                      <a:pt x="241" y="119"/>
                    </a:lnTo>
                    <a:lnTo>
                      <a:pt x="232" y="119"/>
                    </a:lnTo>
                    <a:lnTo>
                      <a:pt x="222" y="119"/>
                    </a:lnTo>
                    <a:lnTo>
                      <a:pt x="213" y="119"/>
                    </a:lnTo>
                    <a:lnTo>
                      <a:pt x="204" y="119"/>
                    </a:lnTo>
                    <a:lnTo>
                      <a:pt x="194" y="119"/>
                    </a:lnTo>
                    <a:lnTo>
                      <a:pt x="185" y="120"/>
                    </a:lnTo>
                    <a:lnTo>
                      <a:pt x="176" y="120"/>
                    </a:lnTo>
                    <a:lnTo>
                      <a:pt x="167" y="120"/>
                    </a:lnTo>
                    <a:lnTo>
                      <a:pt x="157" y="120"/>
                    </a:lnTo>
                    <a:lnTo>
                      <a:pt x="148" y="120"/>
                    </a:lnTo>
                    <a:lnTo>
                      <a:pt x="139" y="120"/>
                    </a:lnTo>
                    <a:lnTo>
                      <a:pt x="129" y="120"/>
                    </a:lnTo>
                    <a:lnTo>
                      <a:pt x="120" y="120"/>
                    </a:lnTo>
                    <a:lnTo>
                      <a:pt x="111" y="121"/>
                    </a:lnTo>
                    <a:lnTo>
                      <a:pt x="102" y="121"/>
                    </a:lnTo>
                    <a:lnTo>
                      <a:pt x="92" y="121"/>
                    </a:lnTo>
                    <a:lnTo>
                      <a:pt x="83" y="121"/>
                    </a:lnTo>
                    <a:lnTo>
                      <a:pt x="74" y="121"/>
                    </a:lnTo>
                    <a:lnTo>
                      <a:pt x="64" y="121"/>
                    </a:lnTo>
                    <a:lnTo>
                      <a:pt x="55" y="121"/>
                    </a:lnTo>
                    <a:lnTo>
                      <a:pt x="46" y="121"/>
                    </a:lnTo>
                    <a:lnTo>
                      <a:pt x="37" y="121"/>
                    </a:lnTo>
                    <a:lnTo>
                      <a:pt x="27" y="122"/>
                    </a:lnTo>
                    <a:lnTo>
                      <a:pt x="18" y="122"/>
                    </a:lnTo>
                    <a:lnTo>
                      <a:pt x="9" y="121"/>
                    </a:lnTo>
                    <a:lnTo>
                      <a:pt x="0" y="122"/>
                    </a:lnTo>
                    <a:close/>
                  </a:path>
                </a:pathLst>
              </a:cu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15" name="Freeform 254"/>
              <p:cNvSpPr>
                <a:spLocks/>
              </p:cNvSpPr>
              <p:nvPr/>
            </p:nvSpPr>
            <p:spPr bwMode="auto">
              <a:xfrm>
                <a:off x="3152" y="1107"/>
                <a:ext cx="1447" cy="122"/>
              </a:xfrm>
              <a:custGeom>
                <a:avLst/>
                <a:gdLst>
                  <a:gd name="T0" fmla="*/ 37 w 1447"/>
                  <a:gd name="T1" fmla="*/ 121 h 122"/>
                  <a:gd name="T2" fmla="*/ 83 w 1447"/>
                  <a:gd name="T3" fmla="*/ 121 h 122"/>
                  <a:gd name="T4" fmla="*/ 129 w 1447"/>
                  <a:gd name="T5" fmla="*/ 120 h 122"/>
                  <a:gd name="T6" fmla="*/ 176 w 1447"/>
                  <a:gd name="T7" fmla="*/ 120 h 122"/>
                  <a:gd name="T8" fmla="*/ 222 w 1447"/>
                  <a:gd name="T9" fmla="*/ 119 h 122"/>
                  <a:gd name="T10" fmla="*/ 269 w 1447"/>
                  <a:gd name="T11" fmla="*/ 118 h 122"/>
                  <a:gd name="T12" fmla="*/ 315 w 1447"/>
                  <a:gd name="T13" fmla="*/ 117 h 122"/>
                  <a:gd name="T14" fmla="*/ 361 w 1447"/>
                  <a:gd name="T15" fmla="*/ 116 h 122"/>
                  <a:gd name="T16" fmla="*/ 408 w 1447"/>
                  <a:gd name="T17" fmla="*/ 116 h 122"/>
                  <a:gd name="T18" fmla="*/ 454 w 1447"/>
                  <a:gd name="T19" fmla="*/ 114 h 122"/>
                  <a:gd name="T20" fmla="*/ 501 w 1447"/>
                  <a:gd name="T21" fmla="*/ 112 h 122"/>
                  <a:gd name="T22" fmla="*/ 547 w 1447"/>
                  <a:gd name="T23" fmla="*/ 110 h 122"/>
                  <a:gd name="T24" fmla="*/ 593 w 1447"/>
                  <a:gd name="T25" fmla="*/ 108 h 122"/>
                  <a:gd name="T26" fmla="*/ 640 w 1447"/>
                  <a:gd name="T27" fmla="*/ 108 h 122"/>
                  <a:gd name="T28" fmla="*/ 686 w 1447"/>
                  <a:gd name="T29" fmla="*/ 105 h 122"/>
                  <a:gd name="T30" fmla="*/ 733 w 1447"/>
                  <a:gd name="T31" fmla="*/ 103 h 122"/>
                  <a:gd name="T32" fmla="*/ 779 w 1447"/>
                  <a:gd name="T33" fmla="*/ 104 h 122"/>
                  <a:gd name="T34" fmla="*/ 825 w 1447"/>
                  <a:gd name="T35" fmla="*/ 100 h 122"/>
                  <a:gd name="T36" fmla="*/ 872 w 1447"/>
                  <a:gd name="T37" fmla="*/ 97 h 122"/>
                  <a:gd name="T38" fmla="*/ 918 w 1447"/>
                  <a:gd name="T39" fmla="*/ 96 h 122"/>
                  <a:gd name="T40" fmla="*/ 965 w 1447"/>
                  <a:gd name="T41" fmla="*/ 91 h 122"/>
                  <a:gd name="T42" fmla="*/ 1011 w 1447"/>
                  <a:gd name="T43" fmla="*/ 82 h 122"/>
                  <a:gd name="T44" fmla="*/ 1057 w 1447"/>
                  <a:gd name="T45" fmla="*/ 72 h 122"/>
                  <a:gd name="T46" fmla="*/ 1104 w 1447"/>
                  <a:gd name="T47" fmla="*/ 65 h 122"/>
                  <a:gd name="T48" fmla="*/ 1150 w 1447"/>
                  <a:gd name="T49" fmla="*/ 53 h 122"/>
                  <a:gd name="T50" fmla="*/ 1197 w 1447"/>
                  <a:gd name="T51" fmla="*/ 40 h 122"/>
                  <a:gd name="T52" fmla="*/ 1243 w 1447"/>
                  <a:gd name="T53" fmla="*/ 41 h 122"/>
                  <a:gd name="T54" fmla="*/ 1289 w 1447"/>
                  <a:gd name="T55" fmla="*/ 31 h 122"/>
                  <a:gd name="T56" fmla="*/ 1336 w 1447"/>
                  <a:gd name="T57" fmla="*/ 29 h 122"/>
                  <a:gd name="T58" fmla="*/ 1382 w 1447"/>
                  <a:gd name="T59" fmla="*/ 22 h 122"/>
                  <a:gd name="T60" fmla="*/ 1429 w 1447"/>
                  <a:gd name="T61" fmla="*/ 6 h 122"/>
                  <a:gd name="T62" fmla="*/ 1429 w 1447"/>
                  <a:gd name="T63" fmla="*/ 70 h 122"/>
                  <a:gd name="T64" fmla="*/ 1382 w 1447"/>
                  <a:gd name="T65" fmla="*/ 80 h 122"/>
                  <a:gd name="T66" fmla="*/ 1336 w 1447"/>
                  <a:gd name="T67" fmla="*/ 82 h 122"/>
                  <a:gd name="T68" fmla="*/ 1289 w 1447"/>
                  <a:gd name="T69" fmla="*/ 83 h 122"/>
                  <a:gd name="T70" fmla="*/ 1243 w 1447"/>
                  <a:gd name="T71" fmla="*/ 88 h 122"/>
                  <a:gd name="T72" fmla="*/ 1197 w 1447"/>
                  <a:gd name="T73" fmla="*/ 92 h 122"/>
                  <a:gd name="T74" fmla="*/ 1150 w 1447"/>
                  <a:gd name="T75" fmla="*/ 97 h 122"/>
                  <a:gd name="T76" fmla="*/ 1104 w 1447"/>
                  <a:gd name="T77" fmla="*/ 98 h 122"/>
                  <a:gd name="T78" fmla="*/ 1057 w 1447"/>
                  <a:gd name="T79" fmla="*/ 95 h 122"/>
                  <a:gd name="T80" fmla="*/ 1011 w 1447"/>
                  <a:gd name="T81" fmla="*/ 98 h 122"/>
                  <a:gd name="T82" fmla="*/ 965 w 1447"/>
                  <a:gd name="T83" fmla="*/ 102 h 122"/>
                  <a:gd name="T84" fmla="*/ 918 w 1447"/>
                  <a:gd name="T85" fmla="*/ 104 h 122"/>
                  <a:gd name="T86" fmla="*/ 872 w 1447"/>
                  <a:gd name="T87" fmla="*/ 103 h 122"/>
                  <a:gd name="T88" fmla="*/ 825 w 1447"/>
                  <a:gd name="T89" fmla="*/ 105 h 122"/>
                  <a:gd name="T90" fmla="*/ 779 w 1447"/>
                  <a:gd name="T91" fmla="*/ 108 h 122"/>
                  <a:gd name="T92" fmla="*/ 733 w 1447"/>
                  <a:gd name="T93" fmla="*/ 106 h 122"/>
                  <a:gd name="T94" fmla="*/ 686 w 1447"/>
                  <a:gd name="T95" fmla="*/ 107 h 122"/>
                  <a:gd name="T96" fmla="*/ 640 w 1447"/>
                  <a:gd name="T97" fmla="*/ 109 h 122"/>
                  <a:gd name="T98" fmla="*/ 593 w 1447"/>
                  <a:gd name="T99" fmla="*/ 109 h 122"/>
                  <a:gd name="T100" fmla="*/ 547 w 1447"/>
                  <a:gd name="T101" fmla="*/ 110 h 122"/>
                  <a:gd name="T102" fmla="*/ 501 w 1447"/>
                  <a:gd name="T103" fmla="*/ 112 h 122"/>
                  <a:gd name="T104" fmla="*/ 454 w 1447"/>
                  <a:gd name="T105" fmla="*/ 114 h 122"/>
                  <a:gd name="T106" fmla="*/ 408 w 1447"/>
                  <a:gd name="T107" fmla="*/ 116 h 122"/>
                  <a:gd name="T108" fmla="*/ 361 w 1447"/>
                  <a:gd name="T109" fmla="*/ 116 h 122"/>
                  <a:gd name="T110" fmla="*/ 315 w 1447"/>
                  <a:gd name="T111" fmla="*/ 117 h 122"/>
                  <a:gd name="T112" fmla="*/ 269 w 1447"/>
                  <a:gd name="T113" fmla="*/ 118 h 122"/>
                  <a:gd name="T114" fmla="*/ 222 w 1447"/>
                  <a:gd name="T115" fmla="*/ 119 h 122"/>
                  <a:gd name="T116" fmla="*/ 176 w 1447"/>
                  <a:gd name="T117" fmla="*/ 120 h 122"/>
                  <a:gd name="T118" fmla="*/ 129 w 1447"/>
                  <a:gd name="T119" fmla="*/ 120 h 122"/>
                  <a:gd name="T120" fmla="*/ 83 w 1447"/>
                  <a:gd name="T121" fmla="*/ 121 h 122"/>
                  <a:gd name="T122" fmla="*/ 37 w 1447"/>
                  <a:gd name="T123" fmla="*/ 121 h 122"/>
                  <a:gd name="T124" fmla="*/ 0 w 1447"/>
                  <a:gd name="T125" fmla="*/ 122 h 12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22">
                    <a:moveTo>
                      <a:pt x="0" y="122"/>
                    </a:moveTo>
                    <a:lnTo>
                      <a:pt x="9" y="121"/>
                    </a:lnTo>
                    <a:lnTo>
                      <a:pt x="18" y="122"/>
                    </a:lnTo>
                    <a:lnTo>
                      <a:pt x="27" y="122"/>
                    </a:lnTo>
                    <a:lnTo>
                      <a:pt x="37" y="121"/>
                    </a:lnTo>
                    <a:lnTo>
                      <a:pt x="46" y="121"/>
                    </a:lnTo>
                    <a:lnTo>
                      <a:pt x="55" y="121"/>
                    </a:lnTo>
                    <a:lnTo>
                      <a:pt x="64" y="121"/>
                    </a:lnTo>
                    <a:lnTo>
                      <a:pt x="74" y="121"/>
                    </a:lnTo>
                    <a:lnTo>
                      <a:pt x="83" y="121"/>
                    </a:lnTo>
                    <a:lnTo>
                      <a:pt x="92" y="121"/>
                    </a:lnTo>
                    <a:lnTo>
                      <a:pt x="102" y="121"/>
                    </a:lnTo>
                    <a:lnTo>
                      <a:pt x="111" y="121"/>
                    </a:lnTo>
                    <a:lnTo>
                      <a:pt x="120" y="120"/>
                    </a:lnTo>
                    <a:lnTo>
                      <a:pt x="129" y="120"/>
                    </a:lnTo>
                    <a:lnTo>
                      <a:pt x="139" y="120"/>
                    </a:lnTo>
                    <a:lnTo>
                      <a:pt x="148" y="120"/>
                    </a:lnTo>
                    <a:lnTo>
                      <a:pt x="157" y="120"/>
                    </a:lnTo>
                    <a:lnTo>
                      <a:pt x="167" y="120"/>
                    </a:lnTo>
                    <a:lnTo>
                      <a:pt x="176" y="120"/>
                    </a:lnTo>
                    <a:lnTo>
                      <a:pt x="185" y="120"/>
                    </a:lnTo>
                    <a:lnTo>
                      <a:pt x="194" y="119"/>
                    </a:lnTo>
                    <a:lnTo>
                      <a:pt x="204" y="119"/>
                    </a:lnTo>
                    <a:lnTo>
                      <a:pt x="213" y="119"/>
                    </a:lnTo>
                    <a:lnTo>
                      <a:pt x="222" y="119"/>
                    </a:lnTo>
                    <a:lnTo>
                      <a:pt x="232" y="119"/>
                    </a:lnTo>
                    <a:lnTo>
                      <a:pt x="241" y="119"/>
                    </a:lnTo>
                    <a:lnTo>
                      <a:pt x="250" y="119"/>
                    </a:lnTo>
                    <a:lnTo>
                      <a:pt x="259" y="118"/>
                    </a:lnTo>
                    <a:lnTo>
                      <a:pt x="269" y="118"/>
                    </a:lnTo>
                    <a:lnTo>
                      <a:pt x="278" y="118"/>
                    </a:lnTo>
                    <a:lnTo>
                      <a:pt x="287" y="118"/>
                    </a:lnTo>
                    <a:lnTo>
                      <a:pt x="296" y="117"/>
                    </a:lnTo>
                    <a:lnTo>
                      <a:pt x="306" y="117"/>
                    </a:lnTo>
                    <a:lnTo>
                      <a:pt x="315" y="117"/>
                    </a:lnTo>
                    <a:lnTo>
                      <a:pt x="324" y="117"/>
                    </a:lnTo>
                    <a:lnTo>
                      <a:pt x="334" y="117"/>
                    </a:lnTo>
                    <a:lnTo>
                      <a:pt x="343" y="117"/>
                    </a:lnTo>
                    <a:lnTo>
                      <a:pt x="352" y="116"/>
                    </a:lnTo>
                    <a:lnTo>
                      <a:pt x="361" y="116"/>
                    </a:lnTo>
                    <a:lnTo>
                      <a:pt x="371" y="116"/>
                    </a:lnTo>
                    <a:lnTo>
                      <a:pt x="380" y="116"/>
                    </a:lnTo>
                    <a:lnTo>
                      <a:pt x="389" y="116"/>
                    </a:lnTo>
                    <a:lnTo>
                      <a:pt x="399" y="116"/>
                    </a:lnTo>
                    <a:lnTo>
                      <a:pt x="408" y="116"/>
                    </a:lnTo>
                    <a:lnTo>
                      <a:pt x="417" y="115"/>
                    </a:lnTo>
                    <a:lnTo>
                      <a:pt x="426" y="115"/>
                    </a:lnTo>
                    <a:lnTo>
                      <a:pt x="436" y="115"/>
                    </a:lnTo>
                    <a:lnTo>
                      <a:pt x="445" y="114"/>
                    </a:lnTo>
                    <a:lnTo>
                      <a:pt x="454" y="114"/>
                    </a:lnTo>
                    <a:lnTo>
                      <a:pt x="464" y="113"/>
                    </a:lnTo>
                    <a:lnTo>
                      <a:pt x="473" y="113"/>
                    </a:lnTo>
                    <a:lnTo>
                      <a:pt x="482" y="113"/>
                    </a:lnTo>
                    <a:lnTo>
                      <a:pt x="491" y="112"/>
                    </a:lnTo>
                    <a:lnTo>
                      <a:pt x="501" y="112"/>
                    </a:lnTo>
                    <a:lnTo>
                      <a:pt x="510" y="111"/>
                    </a:lnTo>
                    <a:lnTo>
                      <a:pt x="519" y="111"/>
                    </a:lnTo>
                    <a:lnTo>
                      <a:pt x="528" y="110"/>
                    </a:lnTo>
                    <a:lnTo>
                      <a:pt x="538" y="110"/>
                    </a:lnTo>
                    <a:lnTo>
                      <a:pt x="547" y="110"/>
                    </a:lnTo>
                    <a:lnTo>
                      <a:pt x="556" y="109"/>
                    </a:lnTo>
                    <a:lnTo>
                      <a:pt x="566" y="109"/>
                    </a:lnTo>
                    <a:lnTo>
                      <a:pt x="575" y="108"/>
                    </a:lnTo>
                    <a:lnTo>
                      <a:pt x="584" y="107"/>
                    </a:lnTo>
                    <a:lnTo>
                      <a:pt x="593" y="108"/>
                    </a:lnTo>
                    <a:lnTo>
                      <a:pt x="603" y="108"/>
                    </a:lnTo>
                    <a:lnTo>
                      <a:pt x="612" y="107"/>
                    </a:lnTo>
                    <a:lnTo>
                      <a:pt x="621" y="107"/>
                    </a:lnTo>
                    <a:lnTo>
                      <a:pt x="631" y="107"/>
                    </a:lnTo>
                    <a:lnTo>
                      <a:pt x="640" y="108"/>
                    </a:lnTo>
                    <a:lnTo>
                      <a:pt x="649" y="107"/>
                    </a:lnTo>
                    <a:lnTo>
                      <a:pt x="658" y="108"/>
                    </a:lnTo>
                    <a:lnTo>
                      <a:pt x="668" y="107"/>
                    </a:lnTo>
                    <a:lnTo>
                      <a:pt x="677" y="106"/>
                    </a:lnTo>
                    <a:lnTo>
                      <a:pt x="686" y="105"/>
                    </a:lnTo>
                    <a:lnTo>
                      <a:pt x="696" y="105"/>
                    </a:lnTo>
                    <a:lnTo>
                      <a:pt x="705" y="105"/>
                    </a:lnTo>
                    <a:lnTo>
                      <a:pt x="714" y="104"/>
                    </a:lnTo>
                    <a:lnTo>
                      <a:pt x="723" y="103"/>
                    </a:lnTo>
                    <a:lnTo>
                      <a:pt x="733" y="103"/>
                    </a:lnTo>
                    <a:lnTo>
                      <a:pt x="742" y="104"/>
                    </a:lnTo>
                    <a:lnTo>
                      <a:pt x="751" y="105"/>
                    </a:lnTo>
                    <a:lnTo>
                      <a:pt x="760" y="106"/>
                    </a:lnTo>
                    <a:lnTo>
                      <a:pt x="770" y="105"/>
                    </a:lnTo>
                    <a:lnTo>
                      <a:pt x="779" y="104"/>
                    </a:lnTo>
                    <a:lnTo>
                      <a:pt x="788" y="104"/>
                    </a:lnTo>
                    <a:lnTo>
                      <a:pt x="798" y="102"/>
                    </a:lnTo>
                    <a:lnTo>
                      <a:pt x="807" y="101"/>
                    </a:lnTo>
                    <a:lnTo>
                      <a:pt x="816" y="102"/>
                    </a:lnTo>
                    <a:lnTo>
                      <a:pt x="825" y="100"/>
                    </a:lnTo>
                    <a:lnTo>
                      <a:pt x="835" y="100"/>
                    </a:lnTo>
                    <a:lnTo>
                      <a:pt x="844" y="98"/>
                    </a:lnTo>
                    <a:lnTo>
                      <a:pt x="853" y="97"/>
                    </a:lnTo>
                    <a:lnTo>
                      <a:pt x="863" y="97"/>
                    </a:lnTo>
                    <a:lnTo>
                      <a:pt x="872" y="97"/>
                    </a:lnTo>
                    <a:lnTo>
                      <a:pt x="881" y="100"/>
                    </a:lnTo>
                    <a:lnTo>
                      <a:pt x="890" y="99"/>
                    </a:lnTo>
                    <a:lnTo>
                      <a:pt x="900" y="97"/>
                    </a:lnTo>
                    <a:lnTo>
                      <a:pt x="909" y="96"/>
                    </a:lnTo>
                    <a:lnTo>
                      <a:pt x="918" y="96"/>
                    </a:lnTo>
                    <a:lnTo>
                      <a:pt x="928" y="94"/>
                    </a:lnTo>
                    <a:lnTo>
                      <a:pt x="937" y="93"/>
                    </a:lnTo>
                    <a:lnTo>
                      <a:pt x="946" y="92"/>
                    </a:lnTo>
                    <a:lnTo>
                      <a:pt x="955" y="91"/>
                    </a:lnTo>
                    <a:lnTo>
                      <a:pt x="965" y="91"/>
                    </a:lnTo>
                    <a:lnTo>
                      <a:pt x="974" y="89"/>
                    </a:lnTo>
                    <a:lnTo>
                      <a:pt x="983" y="87"/>
                    </a:lnTo>
                    <a:lnTo>
                      <a:pt x="992" y="85"/>
                    </a:lnTo>
                    <a:lnTo>
                      <a:pt x="1002" y="83"/>
                    </a:lnTo>
                    <a:lnTo>
                      <a:pt x="1011" y="82"/>
                    </a:lnTo>
                    <a:lnTo>
                      <a:pt x="1020" y="80"/>
                    </a:lnTo>
                    <a:lnTo>
                      <a:pt x="1030" y="79"/>
                    </a:lnTo>
                    <a:lnTo>
                      <a:pt x="1039" y="76"/>
                    </a:lnTo>
                    <a:lnTo>
                      <a:pt x="1048" y="74"/>
                    </a:lnTo>
                    <a:lnTo>
                      <a:pt x="1057" y="72"/>
                    </a:lnTo>
                    <a:lnTo>
                      <a:pt x="1067" y="72"/>
                    </a:lnTo>
                    <a:lnTo>
                      <a:pt x="1076" y="70"/>
                    </a:lnTo>
                    <a:lnTo>
                      <a:pt x="1085" y="70"/>
                    </a:lnTo>
                    <a:lnTo>
                      <a:pt x="1095" y="67"/>
                    </a:lnTo>
                    <a:lnTo>
                      <a:pt x="1104" y="65"/>
                    </a:lnTo>
                    <a:lnTo>
                      <a:pt x="1113" y="62"/>
                    </a:lnTo>
                    <a:lnTo>
                      <a:pt x="1122" y="60"/>
                    </a:lnTo>
                    <a:lnTo>
                      <a:pt x="1132" y="57"/>
                    </a:lnTo>
                    <a:lnTo>
                      <a:pt x="1141" y="52"/>
                    </a:lnTo>
                    <a:lnTo>
                      <a:pt x="1150" y="53"/>
                    </a:lnTo>
                    <a:lnTo>
                      <a:pt x="1160" y="52"/>
                    </a:lnTo>
                    <a:lnTo>
                      <a:pt x="1169" y="48"/>
                    </a:lnTo>
                    <a:lnTo>
                      <a:pt x="1178" y="45"/>
                    </a:lnTo>
                    <a:lnTo>
                      <a:pt x="1187" y="42"/>
                    </a:lnTo>
                    <a:lnTo>
                      <a:pt x="1197" y="40"/>
                    </a:lnTo>
                    <a:lnTo>
                      <a:pt x="1206" y="41"/>
                    </a:lnTo>
                    <a:lnTo>
                      <a:pt x="1215" y="43"/>
                    </a:lnTo>
                    <a:lnTo>
                      <a:pt x="1224" y="43"/>
                    </a:lnTo>
                    <a:lnTo>
                      <a:pt x="1234" y="43"/>
                    </a:lnTo>
                    <a:lnTo>
                      <a:pt x="1243" y="41"/>
                    </a:lnTo>
                    <a:lnTo>
                      <a:pt x="1252" y="40"/>
                    </a:lnTo>
                    <a:lnTo>
                      <a:pt x="1262" y="38"/>
                    </a:lnTo>
                    <a:lnTo>
                      <a:pt x="1271" y="35"/>
                    </a:lnTo>
                    <a:lnTo>
                      <a:pt x="1280" y="32"/>
                    </a:lnTo>
                    <a:lnTo>
                      <a:pt x="1289" y="31"/>
                    </a:lnTo>
                    <a:lnTo>
                      <a:pt x="1299" y="30"/>
                    </a:lnTo>
                    <a:lnTo>
                      <a:pt x="1308" y="30"/>
                    </a:lnTo>
                    <a:lnTo>
                      <a:pt x="1317" y="30"/>
                    </a:lnTo>
                    <a:lnTo>
                      <a:pt x="1327" y="30"/>
                    </a:lnTo>
                    <a:lnTo>
                      <a:pt x="1336" y="29"/>
                    </a:lnTo>
                    <a:lnTo>
                      <a:pt x="1345" y="27"/>
                    </a:lnTo>
                    <a:lnTo>
                      <a:pt x="1354" y="24"/>
                    </a:lnTo>
                    <a:lnTo>
                      <a:pt x="1364" y="23"/>
                    </a:lnTo>
                    <a:lnTo>
                      <a:pt x="1373" y="23"/>
                    </a:lnTo>
                    <a:lnTo>
                      <a:pt x="1382" y="22"/>
                    </a:lnTo>
                    <a:lnTo>
                      <a:pt x="1392" y="20"/>
                    </a:lnTo>
                    <a:lnTo>
                      <a:pt x="1401" y="20"/>
                    </a:lnTo>
                    <a:lnTo>
                      <a:pt x="1410" y="17"/>
                    </a:lnTo>
                    <a:lnTo>
                      <a:pt x="1419" y="13"/>
                    </a:lnTo>
                    <a:lnTo>
                      <a:pt x="1429" y="6"/>
                    </a:lnTo>
                    <a:lnTo>
                      <a:pt x="1438" y="3"/>
                    </a:lnTo>
                    <a:lnTo>
                      <a:pt x="1447" y="0"/>
                    </a:lnTo>
                    <a:lnTo>
                      <a:pt x="1447" y="64"/>
                    </a:lnTo>
                    <a:lnTo>
                      <a:pt x="1438" y="67"/>
                    </a:lnTo>
                    <a:lnTo>
                      <a:pt x="1429" y="70"/>
                    </a:lnTo>
                    <a:lnTo>
                      <a:pt x="1419" y="74"/>
                    </a:lnTo>
                    <a:lnTo>
                      <a:pt x="1410" y="77"/>
                    </a:lnTo>
                    <a:lnTo>
                      <a:pt x="1401" y="79"/>
                    </a:lnTo>
                    <a:lnTo>
                      <a:pt x="1392" y="79"/>
                    </a:lnTo>
                    <a:lnTo>
                      <a:pt x="1382" y="80"/>
                    </a:lnTo>
                    <a:lnTo>
                      <a:pt x="1373" y="80"/>
                    </a:lnTo>
                    <a:lnTo>
                      <a:pt x="1364" y="80"/>
                    </a:lnTo>
                    <a:lnTo>
                      <a:pt x="1354" y="80"/>
                    </a:lnTo>
                    <a:lnTo>
                      <a:pt x="1345" y="81"/>
                    </a:lnTo>
                    <a:lnTo>
                      <a:pt x="1336" y="82"/>
                    </a:lnTo>
                    <a:lnTo>
                      <a:pt x="1327" y="82"/>
                    </a:lnTo>
                    <a:lnTo>
                      <a:pt x="1317" y="83"/>
                    </a:lnTo>
                    <a:lnTo>
                      <a:pt x="1308" y="82"/>
                    </a:lnTo>
                    <a:lnTo>
                      <a:pt x="1299" y="82"/>
                    </a:lnTo>
                    <a:lnTo>
                      <a:pt x="1289" y="83"/>
                    </a:lnTo>
                    <a:lnTo>
                      <a:pt x="1280" y="83"/>
                    </a:lnTo>
                    <a:lnTo>
                      <a:pt x="1271" y="84"/>
                    </a:lnTo>
                    <a:lnTo>
                      <a:pt x="1262" y="86"/>
                    </a:lnTo>
                    <a:lnTo>
                      <a:pt x="1252" y="86"/>
                    </a:lnTo>
                    <a:lnTo>
                      <a:pt x="1243" y="88"/>
                    </a:lnTo>
                    <a:lnTo>
                      <a:pt x="1234" y="89"/>
                    </a:lnTo>
                    <a:lnTo>
                      <a:pt x="1224" y="90"/>
                    </a:lnTo>
                    <a:lnTo>
                      <a:pt x="1215" y="91"/>
                    </a:lnTo>
                    <a:lnTo>
                      <a:pt x="1206" y="91"/>
                    </a:lnTo>
                    <a:lnTo>
                      <a:pt x="1197" y="92"/>
                    </a:lnTo>
                    <a:lnTo>
                      <a:pt x="1187" y="93"/>
                    </a:lnTo>
                    <a:lnTo>
                      <a:pt x="1178" y="94"/>
                    </a:lnTo>
                    <a:lnTo>
                      <a:pt x="1169" y="95"/>
                    </a:lnTo>
                    <a:lnTo>
                      <a:pt x="1160" y="97"/>
                    </a:lnTo>
                    <a:lnTo>
                      <a:pt x="1150" y="97"/>
                    </a:lnTo>
                    <a:lnTo>
                      <a:pt x="1141" y="98"/>
                    </a:lnTo>
                    <a:lnTo>
                      <a:pt x="1132" y="99"/>
                    </a:lnTo>
                    <a:lnTo>
                      <a:pt x="1122" y="99"/>
                    </a:lnTo>
                    <a:lnTo>
                      <a:pt x="1113" y="98"/>
                    </a:lnTo>
                    <a:lnTo>
                      <a:pt x="1104" y="98"/>
                    </a:lnTo>
                    <a:lnTo>
                      <a:pt x="1095" y="98"/>
                    </a:lnTo>
                    <a:lnTo>
                      <a:pt x="1085" y="98"/>
                    </a:lnTo>
                    <a:lnTo>
                      <a:pt x="1076" y="97"/>
                    </a:lnTo>
                    <a:lnTo>
                      <a:pt x="1067" y="97"/>
                    </a:lnTo>
                    <a:lnTo>
                      <a:pt x="1057" y="95"/>
                    </a:lnTo>
                    <a:lnTo>
                      <a:pt x="1048" y="95"/>
                    </a:lnTo>
                    <a:lnTo>
                      <a:pt x="1039" y="96"/>
                    </a:lnTo>
                    <a:lnTo>
                      <a:pt x="1030" y="97"/>
                    </a:lnTo>
                    <a:lnTo>
                      <a:pt x="1020" y="97"/>
                    </a:lnTo>
                    <a:lnTo>
                      <a:pt x="1011" y="98"/>
                    </a:lnTo>
                    <a:lnTo>
                      <a:pt x="1002" y="98"/>
                    </a:lnTo>
                    <a:lnTo>
                      <a:pt x="992" y="99"/>
                    </a:lnTo>
                    <a:lnTo>
                      <a:pt x="983" y="100"/>
                    </a:lnTo>
                    <a:lnTo>
                      <a:pt x="974" y="101"/>
                    </a:lnTo>
                    <a:lnTo>
                      <a:pt x="965" y="102"/>
                    </a:lnTo>
                    <a:lnTo>
                      <a:pt x="955" y="102"/>
                    </a:lnTo>
                    <a:lnTo>
                      <a:pt x="946" y="102"/>
                    </a:lnTo>
                    <a:lnTo>
                      <a:pt x="937" y="102"/>
                    </a:lnTo>
                    <a:lnTo>
                      <a:pt x="928" y="103"/>
                    </a:lnTo>
                    <a:lnTo>
                      <a:pt x="918" y="104"/>
                    </a:lnTo>
                    <a:lnTo>
                      <a:pt x="909" y="103"/>
                    </a:lnTo>
                    <a:lnTo>
                      <a:pt x="900" y="104"/>
                    </a:lnTo>
                    <a:lnTo>
                      <a:pt x="890" y="105"/>
                    </a:lnTo>
                    <a:lnTo>
                      <a:pt x="881" y="106"/>
                    </a:lnTo>
                    <a:lnTo>
                      <a:pt x="872" y="103"/>
                    </a:lnTo>
                    <a:lnTo>
                      <a:pt x="863" y="102"/>
                    </a:lnTo>
                    <a:lnTo>
                      <a:pt x="853" y="103"/>
                    </a:lnTo>
                    <a:lnTo>
                      <a:pt x="844" y="103"/>
                    </a:lnTo>
                    <a:lnTo>
                      <a:pt x="835" y="104"/>
                    </a:lnTo>
                    <a:lnTo>
                      <a:pt x="825" y="105"/>
                    </a:lnTo>
                    <a:lnTo>
                      <a:pt x="816" y="106"/>
                    </a:lnTo>
                    <a:lnTo>
                      <a:pt x="807" y="105"/>
                    </a:lnTo>
                    <a:lnTo>
                      <a:pt x="798" y="106"/>
                    </a:lnTo>
                    <a:lnTo>
                      <a:pt x="788" y="107"/>
                    </a:lnTo>
                    <a:lnTo>
                      <a:pt x="779" y="108"/>
                    </a:lnTo>
                    <a:lnTo>
                      <a:pt x="770" y="109"/>
                    </a:lnTo>
                    <a:lnTo>
                      <a:pt x="760" y="109"/>
                    </a:lnTo>
                    <a:lnTo>
                      <a:pt x="751" y="108"/>
                    </a:lnTo>
                    <a:lnTo>
                      <a:pt x="742" y="107"/>
                    </a:lnTo>
                    <a:lnTo>
                      <a:pt x="733" y="106"/>
                    </a:lnTo>
                    <a:lnTo>
                      <a:pt x="723" y="105"/>
                    </a:lnTo>
                    <a:lnTo>
                      <a:pt x="714" y="107"/>
                    </a:lnTo>
                    <a:lnTo>
                      <a:pt x="705" y="107"/>
                    </a:lnTo>
                    <a:lnTo>
                      <a:pt x="696" y="107"/>
                    </a:lnTo>
                    <a:lnTo>
                      <a:pt x="686" y="107"/>
                    </a:lnTo>
                    <a:lnTo>
                      <a:pt x="677" y="107"/>
                    </a:lnTo>
                    <a:lnTo>
                      <a:pt x="668" y="109"/>
                    </a:lnTo>
                    <a:lnTo>
                      <a:pt x="658" y="110"/>
                    </a:lnTo>
                    <a:lnTo>
                      <a:pt x="649" y="108"/>
                    </a:lnTo>
                    <a:lnTo>
                      <a:pt x="640" y="109"/>
                    </a:lnTo>
                    <a:lnTo>
                      <a:pt x="631" y="108"/>
                    </a:lnTo>
                    <a:lnTo>
                      <a:pt x="621" y="108"/>
                    </a:lnTo>
                    <a:lnTo>
                      <a:pt x="612" y="108"/>
                    </a:lnTo>
                    <a:lnTo>
                      <a:pt x="603" y="109"/>
                    </a:lnTo>
                    <a:lnTo>
                      <a:pt x="593" y="109"/>
                    </a:lnTo>
                    <a:lnTo>
                      <a:pt x="584" y="108"/>
                    </a:lnTo>
                    <a:lnTo>
                      <a:pt x="575" y="109"/>
                    </a:lnTo>
                    <a:lnTo>
                      <a:pt x="566" y="109"/>
                    </a:lnTo>
                    <a:lnTo>
                      <a:pt x="556" y="110"/>
                    </a:lnTo>
                    <a:lnTo>
                      <a:pt x="547" y="110"/>
                    </a:lnTo>
                    <a:lnTo>
                      <a:pt x="538" y="111"/>
                    </a:lnTo>
                    <a:lnTo>
                      <a:pt x="528" y="110"/>
                    </a:lnTo>
                    <a:lnTo>
                      <a:pt x="519" y="111"/>
                    </a:lnTo>
                    <a:lnTo>
                      <a:pt x="510" y="112"/>
                    </a:lnTo>
                    <a:lnTo>
                      <a:pt x="501" y="112"/>
                    </a:lnTo>
                    <a:lnTo>
                      <a:pt x="491" y="113"/>
                    </a:lnTo>
                    <a:lnTo>
                      <a:pt x="482" y="113"/>
                    </a:lnTo>
                    <a:lnTo>
                      <a:pt x="473" y="113"/>
                    </a:lnTo>
                    <a:lnTo>
                      <a:pt x="464" y="114"/>
                    </a:lnTo>
                    <a:lnTo>
                      <a:pt x="454" y="114"/>
                    </a:lnTo>
                    <a:lnTo>
                      <a:pt x="445" y="115"/>
                    </a:lnTo>
                    <a:lnTo>
                      <a:pt x="436" y="115"/>
                    </a:lnTo>
                    <a:lnTo>
                      <a:pt x="426" y="115"/>
                    </a:lnTo>
                    <a:lnTo>
                      <a:pt x="417" y="115"/>
                    </a:lnTo>
                    <a:lnTo>
                      <a:pt x="408" y="116"/>
                    </a:lnTo>
                    <a:lnTo>
                      <a:pt x="399" y="116"/>
                    </a:lnTo>
                    <a:lnTo>
                      <a:pt x="389" y="116"/>
                    </a:lnTo>
                    <a:lnTo>
                      <a:pt x="380" y="116"/>
                    </a:lnTo>
                    <a:lnTo>
                      <a:pt x="371" y="116"/>
                    </a:lnTo>
                    <a:lnTo>
                      <a:pt x="361" y="116"/>
                    </a:lnTo>
                    <a:lnTo>
                      <a:pt x="352" y="117"/>
                    </a:lnTo>
                    <a:lnTo>
                      <a:pt x="343" y="117"/>
                    </a:lnTo>
                    <a:lnTo>
                      <a:pt x="334" y="117"/>
                    </a:lnTo>
                    <a:lnTo>
                      <a:pt x="324" y="117"/>
                    </a:lnTo>
                    <a:lnTo>
                      <a:pt x="315" y="117"/>
                    </a:lnTo>
                    <a:lnTo>
                      <a:pt x="306" y="117"/>
                    </a:lnTo>
                    <a:lnTo>
                      <a:pt x="296" y="118"/>
                    </a:lnTo>
                    <a:lnTo>
                      <a:pt x="287" y="118"/>
                    </a:lnTo>
                    <a:lnTo>
                      <a:pt x="278" y="118"/>
                    </a:lnTo>
                    <a:lnTo>
                      <a:pt x="269" y="118"/>
                    </a:lnTo>
                    <a:lnTo>
                      <a:pt x="259" y="119"/>
                    </a:lnTo>
                    <a:lnTo>
                      <a:pt x="250" y="119"/>
                    </a:lnTo>
                    <a:lnTo>
                      <a:pt x="241" y="119"/>
                    </a:lnTo>
                    <a:lnTo>
                      <a:pt x="232" y="119"/>
                    </a:lnTo>
                    <a:lnTo>
                      <a:pt x="222" y="119"/>
                    </a:lnTo>
                    <a:lnTo>
                      <a:pt x="213" y="119"/>
                    </a:lnTo>
                    <a:lnTo>
                      <a:pt x="204" y="119"/>
                    </a:lnTo>
                    <a:lnTo>
                      <a:pt x="194" y="119"/>
                    </a:lnTo>
                    <a:lnTo>
                      <a:pt x="185" y="120"/>
                    </a:lnTo>
                    <a:lnTo>
                      <a:pt x="176" y="120"/>
                    </a:lnTo>
                    <a:lnTo>
                      <a:pt x="167" y="120"/>
                    </a:lnTo>
                    <a:lnTo>
                      <a:pt x="157" y="120"/>
                    </a:lnTo>
                    <a:lnTo>
                      <a:pt x="148" y="120"/>
                    </a:lnTo>
                    <a:lnTo>
                      <a:pt x="139" y="120"/>
                    </a:lnTo>
                    <a:lnTo>
                      <a:pt x="129" y="120"/>
                    </a:lnTo>
                    <a:lnTo>
                      <a:pt x="120" y="120"/>
                    </a:lnTo>
                    <a:lnTo>
                      <a:pt x="111" y="121"/>
                    </a:lnTo>
                    <a:lnTo>
                      <a:pt x="102" y="121"/>
                    </a:lnTo>
                    <a:lnTo>
                      <a:pt x="92" y="121"/>
                    </a:lnTo>
                    <a:lnTo>
                      <a:pt x="83" y="121"/>
                    </a:lnTo>
                    <a:lnTo>
                      <a:pt x="74" y="121"/>
                    </a:lnTo>
                    <a:lnTo>
                      <a:pt x="64" y="121"/>
                    </a:lnTo>
                    <a:lnTo>
                      <a:pt x="55" y="121"/>
                    </a:lnTo>
                    <a:lnTo>
                      <a:pt x="46" y="121"/>
                    </a:lnTo>
                    <a:lnTo>
                      <a:pt x="37" y="121"/>
                    </a:lnTo>
                    <a:lnTo>
                      <a:pt x="27" y="122"/>
                    </a:lnTo>
                    <a:lnTo>
                      <a:pt x="18" y="122"/>
                    </a:lnTo>
                    <a:lnTo>
                      <a:pt x="9" y="121"/>
                    </a:lnTo>
                    <a:lnTo>
                      <a:pt x="0" y="122"/>
                    </a:lnTo>
                    <a:close/>
                  </a:path>
                </a:pathLst>
              </a:custGeom>
              <a:noFill/>
              <a:ln w="3175">
                <a:solidFill>
                  <a:srgbClr val="FF0000"/>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16" name="Freeform 255"/>
              <p:cNvSpPr>
                <a:spLocks noChangeArrowheads="1"/>
              </p:cNvSpPr>
              <p:nvPr/>
            </p:nvSpPr>
            <p:spPr bwMode="auto">
              <a:xfrm>
                <a:off x="3152" y="1172"/>
                <a:ext cx="1447" cy="58"/>
              </a:xfrm>
              <a:custGeom>
                <a:avLst/>
                <a:gdLst>
                  <a:gd name="T0" fmla="*/ 37 w 1447"/>
                  <a:gd name="T1" fmla="*/ 57 h 58"/>
                  <a:gd name="T2" fmla="*/ 83 w 1447"/>
                  <a:gd name="T3" fmla="*/ 56 h 58"/>
                  <a:gd name="T4" fmla="*/ 129 w 1447"/>
                  <a:gd name="T5" fmla="*/ 55 h 58"/>
                  <a:gd name="T6" fmla="*/ 176 w 1447"/>
                  <a:gd name="T7" fmla="*/ 55 h 58"/>
                  <a:gd name="T8" fmla="*/ 222 w 1447"/>
                  <a:gd name="T9" fmla="*/ 54 h 58"/>
                  <a:gd name="T10" fmla="*/ 269 w 1447"/>
                  <a:gd name="T11" fmla="*/ 54 h 58"/>
                  <a:gd name="T12" fmla="*/ 315 w 1447"/>
                  <a:gd name="T13" fmla="*/ 52 h 58"/>
                  <a:gd name="T14" fmla="*/ 361 w 1447"/>
                  <a:gd name="T15" fmla="*/ 52 h 58"/>
                  <a:gd name="T16" fmla="*/ 408 w 1447"/>
                  <a:gd name="T17" fmla="*/ 51 h 58"/>
                  <a:gd name="T18" fmla="*/ 454 w 1447"/>
                  <a:gd name="T19" fmla="*/ 49 h 58"/>
                  <a:gd name="T20" fmla="*/ 501 w 1447"/>
                  <a:gd name="T21" fmla="*/ 48 h 58"/>
                  <a:gd name="T22" fmla="*/ 547 w 1447"/>
                  <a:gd name="T23" fmla="*/ 45 h 58"/>
                  <a:gd name="T24" fmla="*/ 593 w 1447"/>
                  <a:gd name="T25" fmla="*/ 44 h 58"/>
                  <a:gd name="T26" fmla="*/ 640 w 1447"/>
                  <a:gd name="T27" fmla="*/ 44 h 58"/>
                  <a:gd name="T28" fmla="*/ 686 w 1447"/>
                  <a:gd name="T29" fmla="*/ 43 h 58"/>
                  <a:gd name="T30" fmla="*/ 733 w 1447"/>
                  <a:gd name="T31" fmla="*/ 41 h 58"/>
                  <a:gd name="T32" fmla="*/ 779 w 1447"/>
                  <a:gd name="T33" fmla="*/ 43 h 58"/>
                  <a:gd name="T34" fmla="*/ 825 w 1447"/>
                  <a:gd name="T35" fmla="*/ 40 h 58"/>
                  <a:gd name="T36" fmla="*/ 872 w 1447"/>
                  <a:gd name="T37" fmla="*/ 38 h 58"/>
                  <a:gd name="T38" fmla="*/ 918 w 1447"/>
                  <a:gd name="T39" fmla="*/ 39 h 58"/>
                  <a:gd name="T40" fmla="*/ 965 w 1447"/>
                  <a:gd name="T41" fmla="*/ 37 h 58"/>
                  <a:gd name="T42" fmla="*/ 1011 w 1447"/>
                  <a:gd name="T43" fmla="*/ 33 h 58"/>
                  <a:gd name="T44" fmla="*/ 1057 w 1447"/>
                  <a:gd name="T45" fmla="*/ 30 h 58"/>
                  <a:gd name="T46" fmla="*/ 1104 w 1447"/>
                  <a:gd name="T47" fmla="*/ 33 h 58"/>
                  <a:gd name="T48" fmla="*/ 1150 w 1447"/>
                  <a:gd name="T49" fmla="*/ 32 h 58"/>
                  <a:gd name="T50" fmla="*/ 1197 w 1447"/>
                  <a:gd name="T51" fmla="*/ 27 h 58"/>
                  <a:gd name="T52" fmla="*/ 1243 w 1447"/>
                  <a:gd name="T53" fmla="*/ 23 h 58"/>
                  <a:gd name="T54" fmla="*/ 1289 w 1447"/>
                  <a:gd name="T55" fmla="*/ 18 h 58"/>
                  <a:gd name="T56" fmla="*/ 1336 w 1447"/>
                  <a:gd name="T57" fmla="*/ 17 h 58"/>
                  <a:gd name="T58" fmla="*/ 1382 w 1447"/>
                  <a:gd name="T59" fmla="*/ 15 h 58"/>
                  <a:gd name="T60" fmla="*/ 1429 w 1447"/>
                  <a:gd name="T61" fmla="*/ 5 h 58"/>
                  <a:gd name="T62" fmla="*/ 1429 w 1447"/>
                  <a:gd name="T63" fmla="*/ 50 h 58"/>
                  <a:gd name="T64" fmla="*/ 1382 w 1447"/>
                  <a:gd name="T65" fmla="*/ 51 h 58"/>
                  <a:gd name="T66" fmla="*/ 1336 w 1447"/>
                  <a:gd name="T67" fmla="*/ 52 h 58"/>
                  <a:gd name="T68" fmla="*/ 1289 w 1447"/>
                  <a:gd name="T69" fmla="*/ 53 h 58"/>
                  <a:gd name="T70" fmla="*/ 1243 w 1447"/>
                  <a:gd name="T71" fmla="*/ 54 h 58"/>
                  <a:gd name="T72" fmla="*/ 1197 w 1447"/>
                  <a:gd name="T73" fmla="*/ 56 h 58"/>
                  <a:gd name="T74" fmla="*/ 1150 w 1447"/>
                  <a:gd name="T75" fmla="*/ 57 h 58"/>
                  <a:gd name="T76" fmla="*/ 1104 w 1447"/>
                  <a:gd name="T77" fmla="*/ 56 h 58"/>
                  <a:gd name="T78" fmla="*/ 1057 w 1447"/>
                  <a:gd name="T79" fmla="*/ 54 h 58"/>
                  <a:gd name="T80" fmla="*/ 1011 w 1447"/>
                  <a:gd name="T81" fmla="*/ 53 h 58"/>
                  <a:gd name="T82" fmla="*/ 965 w 1447"/>
                  <a:gd name="T83" fmla="*/ 53 h 58"/>
                  <a:gd name="T84" fmla="*/ 918 w 1447"/>
                  <a:gd name="T85" fmla="*/ 53 h 58"/>
                  <a:gd name="T86" fmla="*/ 872 w 1447"/>
                  <a:gd name="T87" fmla="*/ 53 h 58"/>
                  <a:gd name="T88" fmla="*/ 825 w 1447"/>
                  <a:gd name="T89" fmla="*/ 54 h 58"/>
                  <a:gd name="T90" fmla="*/ 779 w 1447"/>
                  <a:gd name="T91" fmla="*/ 54 h 58"/>
                  <a:gd name="T92" fmla="*/ 733 w 1447"/>
                  <a:gd name="T93" fmla="*/ 54 h 58"/>
                  <a:gd name="T94" fmla="*/ 686 w 1447"/>
                  <a:gd name="T95" fmla="*/ 55 h 58"/>
                  <a:gd name="T96" fmla="*/ 640 w 1447"/>
                  <a:gd name="T97" fmla="*/ 55 h 58"/>
                  <a:gd name="T98" fmla="*/ 593 w 1447"/>
                  <a:gd name="T99" fmla="*/ 55 h 58"/>
                  <a:gd name="T100" fmla="*/ 547 w 1447"/>
                  <a:gd name="T101" fmla="*/ 55 h 58"/>
                  <a:gd name="T102" fmla="*/ 501 w 1447"/>
                  <a:gd name="T103" fmla="*/ 56 h 58"/>
                  <a:gd name="T104" fmla="*/ 454 w 1447"/>
                  <a:gd name="T105" fmla="*/ 56 h 58"/>
                  <a:gd name="T106" fmla="*/ 408 w 1447"/>
                  <a:gd name="T107" fmla="*/ 56 h 58"/>
                  <a:gd name="T108" fmla="*/ 361 w 1447"/>
                  <a:gd name="T109" fmla="*/ 56 h 58"/>
                  <a:gd name="T110" fmla="*/ 315 w 1447"/>
                  <a:gd name="T111" fmla="*/ 56 h 58"/>
                  <a:gd name="T112" fmla="*/ 269 w 1447"/>
                  <a:gd name="T113" fmla="*/ 56 h 58"/>
                  <a:gd name="T114" fmla="*/ 222 w 1447"/>
                  <a:gd name="T115" fmla="*/ 57 h 58"/>
                  <a:gd name="T116" fmla="*/ 176 w 1447"/>
                  <a:gd name="T117" fmla="*/ 57 h 58"/>
                  <a:gd name="T118" fmla="*/ 129 w 1447"/>
                  <a:gd name="T119" fmla="*/ 57 h 58"/>
                  <a:gd name="T120" fmla="*/ 83 w 1447"/>
                  <a:gd name="T121" fmla="*/ 57 h 58"/>
                  <a:gd name="T122" fmla="*/ 37 w 1447"/>
                  <a:gd name="T123" fmla="*/ 57 h 58"/>
                  <a:gd name="T124" fmla="*/ 0 w 1447"/>
                  <a:gd name="T125" fmla="*/ 57 h 5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58">
                    <a:moveTo>
                      <a:pt x="0" y="57"/>
                    </a:moveTo>
                    <a:lnTo>
                      <a:pt x="9" y="57"/>
                    </a:lnTo>
                    <a:lnTo>
                      <a:pt x="18" y="57"/>
                    </a:lnTo>
                    <a:lnTo>
                      <a:pt x="27" y="57"/>
                    </a:lnTo>
                    <a:lnTo>
                      <a:pt x="37" y="57"/>
                    </a:lnTo>
                    <a:lnTo>
                      <a:pt x="46" y="56"/>
                    </a:lnTo>
                    <a:lnTo>
                      <a:pt x="55" y="56"/>
                    </a:lnTo>
                    <a:lnTo>
                      <a:pt x="64" y="56"/>
                    </a:lnTo>
                    <a:lnTo>
                      <a:pt x="74" y="56"/>
                    </a:lnTo>
                    <a:lnTo>
                      <a:pt x="83" y="56"/>
                    </a:lnTo>
                    <a:lnTo>
                      <a:pt x="92" y="56"/>
                    </a:lnTo>
                    <a:lnTo>
                      <a:pt x="102" y="56"/>
                    </a:lnTo>
                    <a:lnTo>
                      <a:pt x="111" y="56"/>
                    </a:lnTo>
                    <a:lnTo>
                      <a:pt x="120" y="56"/>
                    </a:lnTo>
                    <a:lnTo>
                      <a:pt x="129" y="55"/>
                    </a:lnTo>
                    <a:lnTo>
                      <a:pt x="139" y="55"/>
                    </a:lnTo>
                    <a:lnTo>
                      <a:pt x="148" y="55"/>
                    </a:lnTo>
                    <a:lnTo>
                      <a:pt x="157" y="55"/>
                    </a:lnTo>
                    <a:lnTo>
                      <a:pt x="167" y="55"/>
                    </a:lnTo>
                    <a:lnTo>
                      <a:pt x="176" y="55"/>
                    </a:lnTo>
                    <a:lnTo>
                      <a:pt x="185" y="55"/>
                    </a:lnTo>
                    <a:lnTo>
                      <a:pt x="194" y="54"/>
                    </a:lnTo>
                    <a:lnTo>
                      <a:pt x="204" y="54"/>
                    </a:lnTo>
                    <a:lnTo>
                      <a:pt x="213" y="54"/>
                    </a:lnTo>
                    <a:lnTo>
                      <a:pt x="222" y="54"/>
                    </a:lnTo>
                    <a:lnTo>
                      <a:pt x="232" y="54"/>
                    </a:lnTo>
                    <a:lnTo>
                      <a:pt x="241" y="54"/>
                    </a:lnTo>
                    <a:lnTo>
                      <a:pt x="250" y="54"/>
                    </a:lnTo>
                    <a:lnTo>
                      <a:pt x="259" y="54"/>
                    </a:lnTo>
                    <a:lnTo>
                      <a:pt x="269" y="54"/>
                    </a:lnTo>
                    <a:lnTo>
                      <a:pt x="278" y="53"/>
                    </a:lnTo>
                    <a:lnTo>
                      <a:pt x="287" y="53"/>
                    </a:lnTo>
                    <a:lnTo>
                      <a:pt x="296" y="53"/>
                    </a:lnTo>
                    <a:lnTo>
                      <a:pt x="306" y="52"/>
                    </a:lnTo>
                    <a:lnTo>
                      <a:pt x="315" y="52"/>
                    </a:lnTo>
                    <a:lnTo>
                      <a:pt x="324" y="52"/>
                    </a:lnTo>
                    <a:lnTo>
                      <a:pt x="334" y="52"/>
                    </a:lnTo>
                    <a:lnTo>
                      <a:pt x="343" y="52"/>
                    </a:lnTo>
                    <a:lnTo>
                      <a:pt x="352" y="52"/>
                    </a:lnTo>
                    <a:lnTo>
                      <a:pt x="361" y="52"/>
                    </a:lnTo>
                    <a:lnTo>
                      <a:pt x="371" y="51"/>
                    </a:lnTo>
                    <a:lnTo>
                      <a:pt x="380" y="51"/>
                    </a:lnTo>
                    <a:lnTo>
                      <a:pt x="389" y="51"/>
                    </a:lnTo>
                    <a:lnTo>
                      <a:pt x="399" y="51"/>
                    </a:lnTo>
                    <a:lnTo>
                      <a:pt x="408" y="51"/>
                    </a:lnTo>
                    <a:lnTo>
                      <a:pt x="417" y="51"/>
                    </a:lnTo>
                    <a:lnTo>
                      <a:pt x="426" y="50"/>
                    </a:lnTo>
                    <a:lnTo>
                      <a:pt x="436" y="50"/>
                    </a:lnTo>
                    <a:lnTo>
                      <a:pt x="445" y="50"/>
                    </a:lnTo>
                    <a:lnTo>
                      <a:pt x="454" y="49"/>
                    </a:lnTo>
                    <a:lnTo>
                      <a:pt x="464" y="49"/>
                    </a:lnTo>
                    <a:lnTo>
                      <a:pt x="473" y="49"/>
                    </a:lnTo>
                    <a:lnTo>
                      <a:pt x="482" y="48"/>
                    </a:lnTo>
                    <a:lnTo>
                      <a:pt x="491" y="48"/>
                    </a:lnTo>
                    <a:lnTo>
                      <a:pt x="501" y="48"/>
                    </a:lnTo>
                    <a:lnTo>
                      <a:pt x="510" y="47"/>
                    </a:lnTo>
                    <a:lnTo>
                      <a:pt x="519" y="46"/>
                    </a:lnTo>
                    <a:lnTo>
                      <a:pt x="528" y="45"/>
                    </a:lnTo>
                    <a:lnTo>
                      <a:pt x="538" y="46"/>
                    </a:lnTo>
                    <a:lnTo>
                      <a:pt x="547" y="45"/>
                    </a:lnTo>
                    <a:lnTo>
                      <a:pt x="556" y="45"/>
                    </a:lnTo>
                    <a:lnTo>
                      <a:pt x="566" y="45"/>
                    </a:lnTo>
                    <a:lnTo>
                      <a:pt x="575" y="44"/>
                    </a:lnTo>
                    <a:lnTo>
                      <a:pt x="584" y="43"/>
                    </a:lnTo>
                    <a:lnTo>
                      <a:pt x="593" y="44"/>
                    </a:lnTo>
                    <a:lnTo>
                      <a:pt x="603" y="44"/>
                    </a:lnTo>
                    <a:lnTo>
                      <a:pt x="612" y="43"/>
                    </a:lnTo>
                    <a:lnTo>
                      <a:pt x="621" y="43"/>
                    </a:lnTo>
                    <a:lnTo>
                      <a:pt x="631" y="43"/>
                    </a:lnTo>
                    <a:lnTo>
                      <a:pt x="640" y="44"/>
                    </a:lnTo>
                    <a:lnTo>
                      <a:pt x="649" y="43"/>
                    </a:lnTo>
                    <a:lnTo>
                      <a:pt x="658" y="45"/>
                    </a:lnTo>
                    <a:lnTo>
                      <a:pt x="668" y="44"/>
                    </a:lnTo>
                    <a:lnTo>
                      <a:pt x="677" y="42"/>
                    </a:lnTo>
                    <a:lnTo>
                      <a:pt x="686" y="43"/>
                    </a:lnTo>
                    <a:lnTo>
                      <a:pt x="696" y="42"/>
                    </a:lnTo>
                    <a:lnTo>
                      <a:pt x="705" y="43"/>
                    </a:lnTo>
                    <a:lnTo>
                      <a:pt x="714" y="42"/>
                    </a:lnTo>
                    <a:lnTo>
                      <a:pt x="723" y="41"/>
                    </a:lnTo>
                    <a:lnTo>
                      <a:pt x="733" y="41"/>
                    </a:lnTo>
                    <a:lnTo>
                      <a:pt x="742" y="42"/>
                    </a:lnTo>
                    <a:lnTo>
                      <a:pt x="751" y="43"/>
                    </a:lnTo>
                    <a:lnTo>
                      <a:pt x="760" y="44"/>
                    </a:lnTo>
                    <a:lnTo>
                      <a:pt x="770" y="44"/>
                    </a:lnTo>
                    <a:lnTo>
                      <a:pt x="779" y="43"/>
                    </a:lnTo>
                    <a:lnTo>
                      <a:pt x="788" y="42"/>
                    </a:lnTo>
                    <a:lnTo>
                      <a:pt x="798" y="41"/>
                    </a:lnTo>
                    <a:lnTo>
                      <a:pt x="807" y="40"/>
                    </a:lnTo>
                    <a:lnTo>
                      <a:pt x="816" y="41"/>
                    </a:lnTo>
                    <a:lnTo>
                      <a:pt x="825" y="40"/>
                    </a:lnTo>
                    <a:lnTo>
                      <a:pt x="835" y="39"/>
                    </a:lnTo>
                    <a:lnTo>
                      <a:pt x="844" y="38"/>
                    </a:lnTo>
                    <a:lnTo>
                      <a:pt x="853" y="38"/>
                    </a:lnTo>
                    <a:lnTo>
                      <a:pt x="863" y="37"/>
                    </a:lnTo>
                    <a:lnTo>
                      <a:pt x="872" y="38"/>
                    </a:lnTo>
                    <a:lnTo>
                      <a:pt x="881" y="41"/>
                    </a:lnTo>
                    <a:lnTo>
                      <a:pt x="890" y="41"/>
                    </a:lnTo>
                    <a:lnTo>
                      <a:pt x="900" y="39"/>
                    </a:lnTo>
                    <a:lnTo>
                      <a:pt x="909" y="38"/>
                    </a:lnTo>
                    <a:lnTo>
                      <a:pt x="918" y="39"/>
                    </a:lnTo>
                    <a:lnTo>
                      <a:pt x="928" y="38"/>
                    </a:lnTo>
                    <a:lnTo>
                      <a:pt x="937" y="37"/>
                    </a:lnTo>
                    <a:lnTo>
                      <a:pt x="946" y="37"/>
                    </a:lnTo>
                    <a:lnTo>
                      <a:pt x="955" y="37"/>
                    </a:lnTo>
                    <a:lnTo>
                      <a:pt x="965" y="37"/>
                    </a:lnTo>
                    <a:lnTo>
                      <a:pt x="974" y="36"/>
                    </a:lnTo>
                    <a:lnTo>
                      <a:pt x="983" y="35"/>
                    </a:lnTo>
                    <a:lnTo>
                      <a:pt x="992" y="34"/>
                    </a:lnTo>
                    <a:lnTo>
                      <a:pt x="1002" y="34"/>
                    </a:lnTo>
                    <a:lnTo>
                      <a:pt x="1011" y="33"/>
                    </a:lnTo>
                    <a:lnTo>
                      <a:pt x="1020" y="32"/>
                    </a:lnTo>
                    <a:lnTo>
                      <a:pt x="1030" y="32"/>
                    </a:lnTo>
                    <a:lnTo>
                      <a:pt x="1039" y="31"/>
                    </a:lnTo>
                    <a:lnTo>
                      <a:pt x="1048" y="30"/>
                    </a:lnTo>
                    <a:lnTo>
                      <a:pt x="1057" y="30"/>
                    </a:lnTo>
                    <a:lnTo>
                      <a:pt x="1067" y="32"/>
                    </a:lnTo>
                    <a:lnTo>
                      <a:pt x="1076" y="32"/>
                    </a:lnTo>
                    <a:lnTo>
                      <a:pt x="1085" y="33"/>
                    </a:lnTo>
                    <a:lnTo>
                      <a:pt x="1095" y="33"/>
                    </a:lnTo>
                    <a:lnTo>
                      <a:pt x="1104" y="33"/>
                    </a:lnTo>
                    <a:lnTo>
                      <a:pt x="1113" y="33"/>
                    </a:lnTo>
                    <a:lnTo>
                      <a:pt x="1122" y="34"/>
                    </a:lnTo>
                    <a:lnTo>
                      <a:pt x="1132" y="34"/>
                    </a:lnTo>
                    <a:lnTo>
                      <a:pt x="1141" y="33"/>
                    </a:lnTo>
                    <a:lnTo>
                      <a:pt x="1150" y="32"/>
                    </a:lnTo>
                    <a:lnTo>
                      <a:pt x="1160" y="32"/>
                    </a:lnTo>
                    <a:lnTo>
                      <a:pt x="1169" y="31"/>
                    </a:lnTo>
                    <a:lnTo>
                      <a:pt x="1178" y="30"/>
                    </a:lnTo>
                    <a:lnTo>
                      <a:pt x="1187" y="28"/>
                    </a:lnTo>
                    <a:lnTo>
                      <a:pt x="1197" y="27"/>
                    </a:lnTo>
                    <a:lnTo>
                      <a:pt x="1206" y="26"/>
                    </a:lnTo>
                    <a:lnTo>
                      <a:pt x="1215" y="26"/>
                    </a:lnTo>
                    <a:lnTo>
                      <a:pt x="1224" y="25"/>
                    </a:lnTo>
                    <a:lnTo>
                      <a:pt x="1234" y="24"/>
                    </a:lnTo>
                    <a:lnTo>
                      <a:pt x="1243" y="23"/>
                    </a:lnTo>
                    <a:lnTo>
                      <a:pt x="1252" y="21"/>
                    </a:lnTo>
                    <a:lnTo>
                      <a:pt x="1262" y="21"/>
                    </a:lnTo>
                    <a:lnTo>
                      <a:pt x="1271" y="19"/>
                    </a:lnTo>
                    <a:lnTo>
                      <a:pt x="1280" y="18"/>
                    </a:lnTo>
                    <a:lnTo>
                      <a:pt x="1289" y="18"/>
                    </a:lnTo>
                    <a:lnTo>
                      <a:pt x="1299" y="17"/>
                    </a:lnTo>
                    <a:lnTo>
                      <a:pt x="1308" y="17"/>
                    </a:lnTo>
                    <a:lnTo>
                      <a:pt x="1317" y="18"/>
                    </a:lnTo>
                    <a:lnTo>
                      <a:pt x="1327" y="18"/>
                    </a:lnTo>
                    <a:lnTo>
                      <a:pt x="1336" y="17"/>
                    </a:lnTo>
                    <a:lnTo>
                      <a:pt x="1345" y="16"/>
                    </a:lnTo>
                    <a:lnTo>
                      <a:pt x="1354" y="15"/>
                    </a:lnTo>
                    <a:lnTo>
                      <a:pt x="1364" y="15"/>
                    </a:lnTo>
                    <a:lnTo>
                      <a:pt x="1373" y="15"/>
                    </a:lnTo>
                    <a:lnTo>
                      <a:pt x="1382" y="15"/>
                    </a:lnTo>
                    <a:lnTo>
                      <a:pt x="1392" y="14"/>
                    </a:lnTo>
                    <a:lnTo>
                      <a:pt x="1401" y="14"/>
                    </a:lnTo>
                    <a:lnTo>
                      <a:pt x="1410" y="12"/>
                    </a:lnTo>
                    <a:lnTo>
                      <a:pt x="1419" y="9"/>
                    </a:lnTo>
                    <a:lnTo>
                      <a:pt x="1429" y="5"/>
                    </a:lnTo>
                    <a:lnTo>
                      <a:pt x="1438" y="3"/>
                    </a:lnTo>
                    <a:lnTo>
                      <a:pt x="1447" y="0"/>
                    </a:lnTo>
                    <a:lnTo>
                      <a:pt x="1447" y="49"/>
                    </a:lnTo>
                    <a:lnTo>
                      <a:pt x="1438" y="50"/>
                    </a:lnTo>
                    <a:lnTo>
                      <a:pt x="1429" y="50"/>
                    </a:lnTo>
                    <a:lnTo>
                      <a:pt x="1419" y="50"/>
                    </a:lnTo>
                    <a:lnTo>
                      <a:pt x="1410" y="51"/>
                    </a:lnTo>
                    <a:lnTo>
                      <a:pt x="1401" y="51"/>
                    </a:lnTo>
                    <a:lnTo>
                      <a:pt x="1392" y="51"/>
                    </a:lnTo>
                    <a:lnTo>
                      <a:pt x="1382" y="51"/>
                    </a:lnTo>
                    <a:lnTo>
                      <a:pt x="1373" y="51"/>
                    </a:lnTo>
                    <a:lnTo>
                      <a:pt x="1364" y="52"/>
                    </a:lnTo>
                    <a:lnTo>
                      <a:pt x="1354" y="52"/>
                    </a:lnTo>
                    <a:lnTo>
                      <a:pt x="1345" y="52"/>
                    </a:lnTo>
                    <a:lnTo>
                      <a:pt x="1336" y="52"/>
                    </a:lnTo>
                    <a:lnTo>
                      <a:pt x="1327" y="52"/>
                    </a:lnTo>
                    <a:lnTo>
                      <a:pt x="1317" y="52"/>
                    </a:lnTo>
                    <a:lnTo>
                      <a:pt x="1308" y="53"/>
                    </a:lnTo>
                    <a:lnTo>
                      <a:pt x="1299" y="53"/>
                    </a:lnTo>
                    <a:lnTo>
                      <a:pt x="1289" y="53"/>
                    </a:lnTo>
                    <a:lnTo>
                      <a:pt x="1280" y="53"/>
                    </a:lnTo>
                    <a:lnTo>
                      <a:pt x="1271" y="53"/>
                    </a:lnTo>
                    <a:lnTo>
                      <a:pt x="1262" y="54"/>
                    </a:lnTo>
                    <a:lnTo>
                      <a:pt x="1252" y="54"/>
                    </a:lnTo>
                    <a:lnTo>
                      <a:pt x="1243" y="54"/>
                    </a:lnTo>
                    <a:lnTo>
                      <a:pt x="1234" y="55"/>
                    </a:lnTo>
                    <a:lnTo>
                      <a:pt x="1224" y="55"/>
                    </a:lnTo>
                    <a:lnTo>
                      <a:pt x="1215" y="55"/>
                    </a:lnTo>
                    <a:lnTo>
                      <a:pt x="1206" y="55"/>
                    </a:lnTo>
                    <a:lnTo>
                      <a:pt x="1197" y="56"/>
                    </a:lnTo>
                    <a:lnTo>
                      <a:pt x="1187" y="56"/>
                    </a:lnTo>
                    <a:lnTo>
                      <a:pt x="1178" y="56"/>
                    </a:lnTo>
                    <a:lnTo>
                      <a:pt x="1169" y="56"/>
                    </a:lnTo>
                    <a:lnTo>
                      <a:pt x="1160" y="57"/>
                    </a:lnTo>
                    <a:lnTo>
                      <a:pt x="1150" y="57"/>
                    </a:lnTo>
                    <a:lnTo>
                      <a:pt x="1141" y="57"/>
                    </a:lnTo>
                    <a:lnTo>
                      <a:pt x="1132" y="57"/>
                    </a:lnTo>
                    <a:lnTo>
                      <a:pt x="1122" y="57"/>
                    </a:lnTo>
                    <a:lnTo>
                      <a:pt x="1113" y="56"/>
                    </a:lnTo>
                    <a:lnTo>
                      <a:pt x="1104" y="56"/>
                    </a:lnTo>
                    <a:lnTo>
                      <a:pt x="1095" y="56"/>
                    </a:lnTo>
                    <a:lnTo>
                      <a:pt x="1085" y="55"/>
                    </a:lnTo>
                    <a:lnTo>
                      <a:pt x="1076" y="55"/>
                    </a:lnTo>
                    <a:lnTo>
                      <a:pt x="1067" y="55"/>
                    </a:lnTo>
                    <a:lnTo>
                      <a:pt x="1057" y="54"/>
                    </a:lnTo>
                    <a:lnTo>
                      <a:pt x="1048" y="54"/>
                    </a:lnTo>
                    <a:lnTo>
                      <a:pt x="1039" y="53"/>
                    </a:lnTo>
                    <a:lnTo>
                      <a:pt x="1030" y="53"/>
                    </a:lnTo>
                    <a:lnTo>
                      <a:pt x="1020" y="53"/>
                    </a:lnTo>
                    <a:lnTo>
                      <a:pt x="1011" y="53"/>
                    </a:lnTo>
                    <a:lnTo>
                      <a:pt x="1002" y="53"/>
                    </a:lnTo>
                    <a:lnTo>
                      <a:pt x="992" y="53"/>
                    </a:lnTo>
                    <a:lnTo>
                      <a:pt x="983" y="53"/>
                    </a:lnTo>
                    <a:lnTo>
                      <a:pt x="974" y="53"/>
                    </a:lnTo>
                    <a:lnTo>
                      <a:pt x="965" y="53"/>
                    </a:lnTo>
                    <a:lnTo>
                      <a:pt x="955" y="53"/>
                    </a:lnTo>
                    <a:lnTo>
                      <a:pt x="946" y="53"/>
                    </a:lnTo>
                    <a:lnTo>
                      <a:pt x="937" y="53"/>
                    </a:lnTo>
                    <a:lnTo>
                      <a:pt x="928" y="53"/>
                    </a:lnTo>
                    <a:lnTo>
                      <a:pt x="918" y="53"/>
                    </a:lnTo>
                    <a:lnTo>
                      <a:pt x="909" y="53"/>
                    </a:lnTo>
                    <a:lnTo>
                      <a:pt x="900" y="53"/>
                    </a:lnTo>
                    <a:lnTo>
                      <a:pt x="890" y="53"/>
                    </a:lnTo>
                    <a:lnTo>
                      <a:pt x="881" y="53"/>
                    </a:lnTo>
                    <a:lnTo>
                      <a:pt x="872" y="53"/>
                    </a:lnTo>
                    <a:lnTo>
                      <a:pt x="863" y="53"/>
                    </a:lnTo>
                    <a:lnTo>
                      <a:pt x="853" y="53"/>
                    </a:lnTo>
                    <a:lnTo>
                      <a:pt x="844" y="53"/>
                    </a:lnTo>
                    <a:lnTo>
                      <a:pt x="835" y="54"/>
                    </a:lnTo>
                    <a:lnTo>
                      <a:pt x="825" y="54"/>
                    </a:lnTo>
                    <a:lnTo>
                      <a:pt x="816" y="54"/>
                    </a:lnTo>
                    <a:lnTo>
                      <a:pt x="807" y="54"/>
                    </a:lnTo>
                    <a:lnTo>
                      <a:pt x="798" y="54"/>
                    </a:lnTo>
                    <a:lnTo>
                      <a:pt x="788" y="54"/>
                    </a:lnTo>
                    <a:lnTo>
                      <a:pt x="779" y="54"/>
                    </a:lnTo>
                    <a:lnTo>
                      <a:pt x="770" y="54"/>
                    </a:lnTo>
                    <a:lnTo>
                      <a:pt x="760" y="54"/>
                    </a:lnTo>
                    <a:lnTo>
                      <a:pt x="751" y="54"/>
                    </a:lnTo>
                    <a:lnTo>
                      <a:pt x="742" y="54"/>
                    </a:lnTo>
                    <a:lnTo>
                      <a:pt x="733" y="54"/>
                    </a:lnTo>
                    <a:lnTo>
                      <a:pt x="723" y="54"/>
                    </a:lnTo>
                    <a:lnTo>
                      <a:pt x="714" y="54"/>
                    </a:lnTo>
                    <a:lnTo>
                      <a:pt x="705" y="54"/>
                    </a:lnTo>
                    <a:lnTo>
                      <a:pt x="696" y="55"/>
                    </a:lnTo>
                    <a:lnTo>
                      <a:pt x="686" y="55"/>
                    </a:lnTo>
                    <a:lnTo>
                      <a:pt x="677" y="55"/>
                    </a:lnTo>
                    <a:lnTo>
                      <a:pt x="668" y="55"/>
                    </a:lnTo>
                    <a:lnTo>
                      <a:pt x="658" y="55"/>
                    </a:lnTo>
                    <a:lnTo>
                      <a:pt x="649" y="55"/>
                    </a:lnTo>
                    <a:lnTo>
                      <a:pt x="640" y="55"/>
                    </a:lnTo>
                    <a:lnTo>
                      <a:pt x="631" y="55"/>
                    </a:lnTo>
                    <a:lnTo>
                      <a:pt x="621" y="55"/>
                    </a:lnTo>
                    <a:lnTo>
                      <a:pt x="612" y="55"/>
                    </a:lnTo>
                    <a:lnTo>
                      <a:pt x="603" y="55"/>
                    </a:lnTo>
                    <a:lnTo>
                      <a:pt x="593" y="55"/>
                    </a:lnTo>
                    <a:lnTo>
                      <a:pt x="584" y="55"/>
                    </a:lnTo>
                    <a:lnTo>
                      <a:pt x="575" y="55"/>
                    </a:lnTo>
                    <a:lnTo>
                      <a:pt x="566" y="55"/>
                    </a:lnTo>
                    <a:lnTo>
                      <a:pt x="556" y="55"/>
                    </a:lnTo>
                    <a:lnTo>
                      <a:pt x="547" y="55"/>
                    </a:lnTo>
                    <a:lnTo>
                      <a:pt x="538" y="55"/>
                    </a:lnTo>
                    <a:lnTo>
                      <a:pt x="528" y="55"/>
                    </a:lnTo>
                    <a:lnTo>
                      <a:pt x="519" y="56"/>
                    </a:lnTo>
                    <a:lnTo>
                      <a:pt x="510" y="56"/>
                    </a:lnTo>
                    <a:lnTo>
                      <a:pt x="501" y="56"/>
                    </a:lnTo>
                    <a:lnTo>
                      <a:pt x="491" y="56"/>
                    </a:lnTo>
                    <a:lnTo>
                      <a:pt x="482" y="56"/>
                    </a:lnTo>
                    <a:lnTo>
                      <a:pt x="473" y="56"/>
                    </a:lnTo>
                    <a:lnTo>
                      <a:pt x="464" y="56"/>
                    </a:lnTo>
                    <a:lnTo>
                      <a:pt x="454" y="56"/>
                    </a:lnTo>
                    <a:lnTo>
                      <a:pt x="445" y="56"/>
                    </a:lnTo>
                    <a:lnTo>
                      <a:pt x="436" y="56"/>
                    </a:lnTo>
                    <a:lnTo>
                      <a:pt x="426" y="56"/>
                    </a:lnTo>
                    <a:lnTo>
                      <a:pt x="417" y="56"/>
                    </a:lnTo>
                    <a:lnTo>
                      <a:pt x="408" y="56"/>
                    </a:lnTo>
                    <a:lnTo>
                      <a:pt x="399" y="56"/>
                    </a:lnTo>
                    <a:lnTo>
                      <a:pt x="389" y="56"/>
                    </a:lnTo>
                    <a:lnTo>
                      <a:pt x="380" y="56"/>
                    </a:lnTo>
                    <a:lnTo>
                      <a:pt x="371" y="56"/>
                    </a:lnTo>
                    <a:lnTo>
                      <a:pt x="361" y="56"/>
                    </a:lnTo>
                    <a:lnTo>
                      <a:pt x="352" y="56"/>
                    </a:lnTo>
                    <a:lnTo>
                      <a:pt x="343" y="56"/>
                    </a:lnTo>
                    <a:lnTo>
                      <a:pt x="334" y="56"/>
                    </a:lnTo>
                    <a:lnTo>
                      <a:pt x="324" y="56"/>
                    </a:lnTo>
                    <a:lnTo>
                      <a:pt x="315" y="56"/>
                    </a:lnTo>
                    <a:lnTo>
                      <a:pt x="306" y="56"/>
                    </a:lnTo>
                    <a:lnTo>
                      <a:pt x="296" y="56"/>
                    </a:lnTo>
                    <a:lnTo>
                      <a:pt x="287" y="56"/>
                    </a:lnTo>
                    <a:lnTo>
                      <a:pt x="278" y="56"/>
                    </a:lnTo>
                    <a:lnTo>
                      <a:pt x="269" y="56"/>
                    </a:lnTo>
                    <a:lnTo>
                      <a:pt x="259" y="56"/>
                    </a:lnTo>
                    <a:lnTo>
                      <a:pt x="250" y="56"/>
                    </a:lnTo>
                    <a:lnTo>
                      <a:pt x="241" y="56"/>
                    </a:lnTo>
                    <a:lnTo>
                      <a:pt x="232" y="56"/>
                    </a:lnTo>
                    <a:lnTo>
                      <a:pt x="222" y="57"/>
                    </a:lnTo>
                    <a:lnTo>
                      <a:pt x="213" y="57"/>
                    </a:lnTo>
                    <a:lnTo>
                      <a:pt x="204" y="57"/>
                    </a:lnTo>
                    <a:lnTo>
                      <a:pt x="194" y="57"/>
                    </a:lnTo>
                    <a:lnTo>
                      <a:pt x="185" y="57"/>
                    </a:lnTo>
                    <a:lnTo>
                      <a:pt x="176" y="57"/>
                    </a:lnTo>
                    <a:lnTo>
                      <a:pt x="167" y="57"/>
                    </a:lnTo>
                    <a:lnTo>
                      <a:pt x="157" y="57"/>
                    </a:lnTo>
                    <a:lnTo>
                      <a:pt x="148" y="57"/>
                    </a:lnTo>
                    <a:lnTo>
                      <a:pt x="139" y="57"/>
                    </a:lnTo>
                    <a:lnTo>
                      <a:pt x="129" y="57"/>
                    </a:lnTo>
                    <a:lnTo>
                      <a:pt x="120" y="57"/>
                    </a:lnTo>
                    <a:lnTo>
                      <a:pt x="111" y="57"/>
                    </a:lnTo>
                    <a:lnTo>
                      <a:pt x="102" y="57"/>
                    </a:lnTo>
                    <a:lnTo>
                      <a:pt x="92" y="57"/>
                    </a:lnTo>
                    <a:lnTo>
                      <a:pt x="83" y="57"/>
                    </a:lnTo>
                    <a:lnTo>
                      <a:pt x="74" y="57"/>
                    </a:lnTo>
                    <a:lnTo>
                      <a:pt x="64" y="57"/>
                    </a:lnTo>
                    <a:lnTo>
                      <a:pt x="55" y="57"/>
                    </a:lnTo>
                    <a:lnTo>
                      <a:pt x="46" y="57"/>
                    </a:lnTo>
                    <a:lnTo>
                      <a:pt x="37" y="57"/>
                    </a:lnTo>
                    <a:lnTo>
                      <a:pt x="27" y="57"/>
                    </a:lnTo>
                    <a:lnTo>
                      <a:pt x="18" y="58"/>
                    </a:lnTo>
                    <a:lnTo>
                      <a:pt x="9" y="57"/>
                    </a:lnTo>
                    <a:lnTo>
                      <a:pt x="0" y="57"/>
                    </a:lnTo>
                    <a:close/>
                  </a:path>
                </a:pathLst>
              </a:custGeom>
              <a:solidFill>
                <a:srgbClr val="20202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17" name="Freeform 256"/>
              <p:cNvSpPr>
                <a:spLocks/>
              </p:cNvSpPr>
              <p:nvPr/>
            </p:nvSpPr>
            <p:spPr bwMode="auto">
              <a:xfrm>
                <a:off x="3152" y="1172"/>
                <a:ext cx="1447" cy="58"/>
              </a:xfrm>
              <a:custGeom>
                <a:avLst/>
                <a:gdLst>
                  <a:gd name="T0" fmla="*/ 37 w 1447"/>
                  <a:gd name="T1" fmla="*/ 57 h 58"/>
                  <a:gd name="T2" fmla="*/ 83 w 1447"/>
                  <a:gd name="T3" fmla="*/ 56 h 58"/>
                  <a:gd name="T4" fmla="*/ 129 w 1447"/>
                  <a:gd name="T5" fmla="*/ 55 h 58"/>
                  <a:gd name="T6" fmla="*/ 176 w 1447"/>
                  <a:gd name="T7" fmla="*/ 55 h 58"/>
                  <a:gd name="T8" fmla="*/ 222 w 1447"/>
                  <a:gd name="T9" fmla="*/ 54 h 58"/>
                  <a:gd name="T10" fmla="*/ 269 w 1447"/>
                  <a:gd name="T11" fmla="*/ 54 h 58"/>
                  <a:gd name="T12" fmla="*/ 315 w 1447"/>
                  <a:gd name="T13" fmla="*/ 52 h 58"/>
                  <a:gd name="T14" fmla="*/ 361 w 1447"/>
                  <a:gd name="T15" fmla="*/ 52 h 58"/>
                  <a:gd name="T16" fmla="*/ 408 w 1447"/>
                  <a:gd name="T17" fmla="*/ 51 h 58"/>
                  <a:gd name="T18" fmla="*/ 454 w 1447"/>
                  <a:gd name="T19" fmla="*/ 49 h 58"/>
                  <a:gd name="T20" fmla="*/ 501 w 1447"/>
                  <a:gd name="T21" fmla="*/ 48 h 58"/>
                  <a:gd name="T22" fmla="*/ 547 w 1447"/>
                  <a:gd name="T23" fmla="*/ 45 h 58"/>
                  <a:gd name="T24" fmla="*/ 593 w 1447"/>
                  <a:gd name="T25" fmla="*/ 44 h 58"/>
                  <a:gd name="T26" fmla="*/ 640 w 1447"/>
                  <a:gd name="T27" fmla="*/ 44 h 58"/>
                  <a:gd name="T28" fmla="*/ 686 w 1447"/>
                  <a:gd name="T29" fmla="*/ 43 h 58"/>
                  <a:gd name="T30" fmla="*/ 733 w 1447"/>
                  <a:gd name="T31" fmla="*/ 41 h 58"/>
                  <a:gd name="T32" fmla="*/ 779 w 1447"/>
                  <a:gd name="T33" fmla="*/ 43 h 58"/>
                  <a:gd name="T34" fmla="*/ 825 w 1447"/>
                  <a:gd name="T35" fmla="*/ 40 h 58"/>
                  <a:gd name="T36" fmla="*/ 872 w 1447"/>
                  <a:gd name="T37" fmla="*/ 38 h 58"/>
                  <a:gd name="T38" fmla="*/ 918 w 1447"/>
                  <a:gd name="T39" fmla="*/ 39 h 58"/>
                  <a:gd name="T40" fmla="*/ 965 w 1447"/>
                  <a:gd name="T41" fmla="*/ 37 h 58"/>
                  <a:gd name="T42" fmla="*/ 1011 w 1447"/>
                  <a:gd name="T43" fmla="*/ 33 h 58"/>
                  <a:gd name="T44" fmla="*/ 1057 w 1447"/>
                  <a:gd name="T45" fmla="*/ 30 h 58"/>
                  <a:gd name="T46" fmla="*/ 1104 w 1447"/>
                  <a:gd name="T47" fmla="*/ 33 h 58"/>
                  <a:gd name="T48" fmla="*/ 1150 w 1447"/>
                  <a:gd name="T49" fmla="*/ 32 h 58"/>
                  <a:gd name="T50" fmla="*/ 1197 w 1447"/>
                  <a:gd name="T51" fmla="*/ 27 h 58"/>
                  <a:gd name="T52" fmla="*/ 1243 w 1447"/>
                  <a:gd name="T53" fmla="*/ 23 h 58"/>
                  <a:gd name="T54" fmla="*/ 1289 w 1447"/>
                  <a:gd name="T55" fmla="*/ 18 h 58"/>
                  <a:gd name="T56" fmla="*/ 1336 w 1447"/>
                  <a:gd name="T57" fmla="*/ 17 h 58"/>
                  <a:gd name="T58" fmla="*/ 1382 w 1447"/>
                  <a:gd name="T59" fmla="*/ 15 h 58"/>
                  <a:gd name="T60" fmla="*/ 1429 w 1447"/>
                  <a:gd name="T61" fmla="*/ 5 h 58"/>
                  <a:gd name="T62" fmla="*/ 1429 w 1447"/>
                  <a:gd name="T63" fmla="*/ 50 h 58"/>
                  <a:gd name="T64" fmla="*/ 1382 w 1447"/>
                  <a:gd name="T65" fmla="*/ 51 h 58"/>
                  <a:gd name="T66" fmla="*/ 1336 w 1447"/>
                  <a:gd name="T67" fmla="*/ 52 h 58"/>
                  <a:gd name="T68" fmla="*/ 1289 w 1447"/>
                  <a:gd name="T69" fmla="*/ 53 h 58"/>
                  <a:gd name="T70" fmla="*/ 1243 w 1447"/>
                  <a:gd name="T71" fmla="*/ 54 h 58"/>
                  <a:gd name="T72" fmla="*/ 1197 w 1447"/>
                  <a:gd name="T73" fmla="*/ 56 h 58"/>
                  <a:gd name="T74" fmla="*/ 1150 w 1447"/>
                  <a:gd name="T75" fmla="*/ 57 h 58"/>
                  <a:gd name="T76" fmla="*/ 1104 w 1447"/>
                  <a:gd name="T77" fmla="*/ 56 h 58"/>
                  <a:gd name="T78" fmla="*/ 1057 w 1447"/>
                  <a:gd name="T79" fmla="*/ 54 h 58"/>
                  <a:gd name="T80" fmla="*/ 1011 w 1447"/>
                  <a:gd name="T81" fmla="*/ 53 h 58"/>
                  <a:gd name="T82" fmla="*/ 965 w 1447"/>
                  <a:gd name="T83" fmla="*/ 53 h 58"/>
                  <a:gd name="T84" fmla="*/ 918 w 1447"/>
                  <a:gd name="T85" fmla="*/ 53 h 58"/>
                  <a:gd name="T86" fmla="*/ 872 w 1447"/>
                  <a:gd name="T87" fmla="*/ 53 h 58"/>
                  <a:gd name="T88" fmla="*/ 825 w 1447"/>
                  <a:gd name="T89" fmla="*/ 54 h 58"/>
                  <a:gd name="T90" fmla="*/ 779 w 1447"/>
                  <a:gd name="T91" fmla="*/ 54 h 58"/>
                  <a:gd name="T92" fmla="*/ 733 w 1447"/>
                  <a:gd name="T93" fmla="*/ 54 h 58"/>
                  <a:gd name="T94" fmla="*/ 686 w 1447"/>
                  <a:gd name="T95" fmla="*/ 55 h 58"/>
                  <a:gd name="T96" fmla="*/ 640 w 1447"/>
                  <a:gd name="T97" fmla="*/ 55 h 58"/>
                  <a:gd name="T98" fmla="*/ 593 w 1447"/>
                  <a:gd name="T99" fmla="*/ 55 h 58"/>
                  <a:gd name="T100" fmla="*/ 547 w 1447"/>
                  <a:gd name="T101" fmla="*/ 55 h 58"/>
                  <a:gd name="T102" fmla="*/ 501 w 1447"/>
                  <a:gd name="T103" fmla="*/ 56 h 58"/>
                  <a:gd name="T104" fmla="*/ 454 w 1447"/>
                  <a:gd name="T105" fmla="*/ 56 h 58"/>
                  <a:gd name="T106" fmla="*/ 408 w 1447"/>
                  <a:gd name="T107" fmla="*/ 56 h 58"/>
                  <a:gd name="T108" fmla="*/ 361 w 1447"/>
                  <a:gd name="T109" fmla="*/ 56 h 58"/>
                  <a:gd name="T110" fmla="*/ 315 w 1447"/>
                  <a:gd name="T111" fmla="*/ 56 h 58"/>
                  <a:gd name="T112" fmla="*/ 269 w 1447"/>
                  <a:gd name="T113" fmla="*/ 56 h 58"/>
                  <a:gd name="T114" fmla="*/ 222 w 1447"/>
                  <a:gd name="T115" fmla="*/ 57 h 58"/>
                  <a:gd name="T116" fmla="*/ 176 w 1447"/>
                  <a:gd name="T117" fmla="*/ 57 h 58"/>
                  <a:gd name="T118" fmla="*/ 129 w 1447"/>
                  <a:gd name="T119" fmla="*/ 57 h 58"/>
                  <a:gd name="T120" fmla="*/ 83 w 1447"/>
                  <a:gd name="T121" fmla="*/ 57 h 58"/>
                  <a:gd name="T122" fmla="*/ 37 w 1447"/>
                  <a:gd name="T123" fmla="*/ 57 h 58"/>
                  <a:gd name="T124" fmla="*/ 0 w 1447"/>
                  <a:gd name="T125" fmla="*/ 57 h 5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58">
                    <a:moveTo>
                      <a:pt x="0" y="57"/>
                    </a:moveTo>
                    <a:lnTo>
                      <a:pt x="9" y="57"/>
                    </a:lnTo>
                    <a:lnTo>
                      <a:pt x="18" y="57"/>
                    </a:lnTo>
                    <a:lnTo>
                      <a:pt x="27" y="57"/>
                    </a:lnTo>
                    <a:lnTo>
                      <a:pt x="37" y="57"/>
                    </a:lnTo>
                    <a:lnTo>
                      <a:pt x="46" y="56"/>
                    </a:lnTo>
                    <a:lnTo>
                      <a:pt x="55" y="56"/>
                    </a:lnTo>
                    <a:lnTo>
                      <a:pt x="64" y="56"/>
                    </a:lnTo>
                    <a:lnTo>
                      <a:pt x="74" y="56"/>
                    </a:lnTo>
                    <a:lnTo>
                      <a:pt x="83" y="56"/>
                    </a:lnTo>
                    <a:lnTo>
                      <a:pt x="92" y="56"/>
                    </a:lnTo>
                    <a:lnTo>
                      <a:pt x="102" y="56"/>
                    </a:lnTo>
                    <a:lnTo>
                      <a:pt x="111" y="56"/>
                    </a:lnTo>
                    <a:lnTo>
                      <a:pt x="120" y="56"/>
                    </a:lnTo>
                    <a:lnTo>
                      <a:pt x="129" y="55"/>
                    </a:lnTo>
                    <a:lnTo>
                      <a:pt x="139" y="55"/>
                    </a:lnTo>
                    <a:lnTo>
                      <a:pt x="148" y="55"/>
                    </a:lnTo>
                    <a:lnTo>
                      <a:pt x="157" y="55"/>
                    </a:lnTo>
                    <a:lnTo>
                      <a:pt x="167" y="55"/>
                    </a:lnTo>
                    <a:lnTo>
                      <a:pt x="176" y="55"/>
                    </a:lnTo>
                    <a:lnTo>
                      <a:pt x="185" y="55"/>
                    </a:lnTo>
                    <a:lnTo>
                      <a:pt x="194" y="54"/>
                    </a:lnTo>
                    <a:lnTo>
                      <a:pt x="204" y="54"/>
                    </a:lnTo>
                    <a:lnTo>
                      <a:pt x="213" y="54"/>
                    </a:lnTo>
                    <a:lnTo>
                      <a:pt x="222" y="54"/>
                    </a:lnTo>
                    <a:lnTo>
                      <a:pt x="232" y="54"/>
                    </a:lnTo>
                    <a:lnTo>
                      <a:pt x="241" y="54"/>
                    </a:lnTo>
                    <a:lnTo>
                      <a:pt x="250" y="54"/>
                    </a:lnTo>
                    <a:lnTo>
                      <a:pt x="259" y="54"/>
                    </a:lnTo>
                    <a:lnTo>
                      <a:pt x="269" y="54"/>
                    </a:lnTo>
                    <a:lnTo>
                      <a:pt x="278" y="53"/>
                    </a:lnTo>
                    <a:lnTo>
                      <a:pt x="287" y="53"/>
                    </a:lnTo>
                    <a:lnTo>
                      <a:pt x="296" y="53"/>
                    </a:lnTo>
                    <a:lnTo>
                      <a:pt x="306" y="52"/>
                    </a:lnTo>
                    <a:lnTo>
                      <a:pt x="315" y="52"/>
                    </a:lnTo>
                    <a:lnTo>
                      <a:pt x="324" y="52"/>
                    </a:lnTo>
                    <a:lnTo>
                      <a:pt x="334" y="52"/>
                    </a:lnTo>
                    <a:lnTo>
                      <a:pt x="343" y="52"/>
                    </a:lnTo>
                    <a:lnTo>
                      <a:pt x="352" y="52"/>
                    </a:lnTo>
                    <a:lnTo>
                      <a:pt x="361" y="52"/>
                    </a:lnTo>
                    <a:lnTo>
                      <a:pt x="371" y="51"/>
                    </a:lnTo>
                    <a:lnTo>
                      <a:pt x="380" y="51"/>
                    </a:lnTo>
                    <a:lnTo>
                      <a:pt x="389" y="51"/>
                    </a:lnTo>
                    <a:lnTo>
                      <a:pt x="399" y="51"/>
                    </a:lnTo>
                    <a:lnTo>
                      <a:pt x="408" y="51"/>
                    </a:lnTo>
                    <a:lnTo>
                      <a:pt x="417" y="51"/>
                    </a:lnTo>
                    <a:lnTo>
                      <a:pt x="426" y="50"/>
                    </a:lnTo>
                    <a:lnTo>
                      <a:pt x="436" y="50"/>
                    </a:lnTo>
                    <a:lnTo>
                      <a:pt x="445" y="50"/>
                    </a:lnTo>
                    <a:lnTo>
                      <a:pt x="454" y="49"/>
                    </a:lnTo>
                    <a:lnTo>
                      <a:pt x="464" y="49"/>
                    </a:lnTo>
                    <a:lnTo>
                      <a:pt x="473" y="49"/>
                    </a:lnTo>
                    <a:lnTo>
                      <a:pt x="482" y="48"/>
                    </a:lnTo>
                    <a:lnTo>
                      <a:pt x="491" y="48"/>
                    </a:lnTo>
                    <a:lnTo>
                      <a:pt x="501" y="48"/>
                    </a:lnTo>
                    <a:lnTo>
                      <a:pt x="510" y="47"/>
                    </a:lnTo>
                    <a:lnTo>
                      <a:pt x="519" y="46"/>
                    </a:lnTo>
                    <a:lnTo>
                      <a:pt x="528" y="45"/>
                    </a:lnTo>
                    <a:lnTo>
                      <a:pt x="538" y="46"/>
                    </a:lnTo>
                    <a:lnTo>
                      <a:pt x="547" y="45"/>
                    </a:lnTo>
                    <a:lnTo>
                      <a:pt x="556" y="45"/>
                    </a:lnTo>
                    <a:lnTo>
                      <a:pt x="566" y="45"/>
                    </a:lnTo>
                    <a:lnTo>
                      <a:pt x="575" y="44"/>
                    </a:lnTo>
                    <a:lnTo>
                      <a:pt x="584" y="43"/>
                    </a:lnTo>
                    <a:lnTo>
                      <a:pt x="593" y="44"/>
                    </a:lnTo>
                    <a:lnTo>
                      <a:pt x="603" y="44"/>
                    </a:lnTo>
                    <a:lnTo>
                      <a:pt x="612" y="43"/>
                    </a:lnTo>
                    <a:lnTo>
                      <a:pt x="621" y="43"/>
                    </a:lnTo>
                    <a:lnTo>
                      <a:pt x="631" y="43"/>
                    </a:lnTo>
                    <a:lnTo>
                      <a:pt x="640" y="44"/>
                    </a:lnTo>
                    <a:lnTo>
                      <a:pt x="649" y="43"/>
                    </a:lnTo>
                    <a:lnTo>
                      <a:pt x="658" y="45"/>
                    </a:lnTo>
                    <a:lnTo>
                      <a:pt x="668" y="44"/>
                    </a:lnTo>
                    <a:lnTo>
                      <a:pt x="677" y="42"/>
                    </a:lnTo>
                    <a:lnTo>
                      <a:pt x="686" y="43"/>
                    </a:lnTo>
                    <a:lnTo>
                      <a:pt x="696" y="42"/>
                    </a:lnTo>
                    <a:lnTo>
                      <a:pt x="705" y="43"/>
                    </a:lnTo>
                    <a:lnTo>
                      <a:pt x="714" y="42"/>
                    </a:lnTo>
                    <a:lnTo>
                      <a:pt x="723" y="41"/>
                    </a:lnTo>
                    <a:lnTo>
                      <a:pt x="733" y="41"/>
                    </a:lnTo>
                    <a:lnTo>
                      <a:pt x="742" y="42"/>
                    </a:lnTo>
                    <a:lnTo>
                      <a:pt x="751" y="43"/>
                    </a:lnTo>
                    <a:lnTo>
                      <a:pt x="760" y="44"/>
                    </a:lnTo>
                    <a:lnTo>
                      <a:pt x="770" y="44"/>
                    </a:lnTo>
                    <a:lnTo>
                      <a:pt x="779" y="43"/>
                    </a:lnTo>
                    <a:lnTo>
                      <a:pt x="788" y="42"/>
                    </a:lnTo>
                    <a:lnTo>
                      <a:pt x="798" y="41"/>
                    </a:lnTo>
                    <a:lnTo>
                      <a:pt x="807" y="40"/>
                    </a:lnTo>
                    <a:lnTo>
                      <a:pt x="816" y="41"/>
                    </a:lnTo>
                    <a:lnTo>
                      <a:pt x="825" y="40"/>
                    </a:lnTo>
                    <a:lnTo>
                      <a:pt x="835" y="39"/>
                    </a:lnTo>
                    <a:lnTo>
                      <a:pt x="844" y="38"/>
                    </a:lnTo>
                    <a:lnTo>
                      <a:pt x="853" y="38"/>
                    </a:lnTo>
                    <a:lnTo>
                      <a:pt x="863" y="37"/>
                    </a:lnTo>
                    <a:lnTo>
                      <a:pt x="872" y="38"/>
                    </a:lnTo>
                    <a:lnTo>
                      <a:pt x="881" y="41"/>
                    </a:lnTo>
                    <a:lnTo>
                      <a:pt x="890" y="41"/>
                    </a:lnTo>
                    <a:lnTo>
                      <a:pt x="900" y="39"/>
                    </a:lnTo>
                    <a:lnTo>
                      <a:pt x="909" y="38"/>
                    </a:lnTo>
                    <a:lnTo>
                      <a:pt x="918" y="39"/>
                    </a:lnTo>
                    <a:lnTo>
                      <a:pt x="928" y="38"/>
                    </a:lnTo>
                    <a:lnTo>
                      <a:pt x="937" y="37"/>
                    </a:lnTo>
                    <a:lnTo>
                      <a:pt x="946" y="37"/>
                    </a:lnTo>
                    <a:lnTo>
                      <a:pt x="955" y="37"/>
                    </a:lnTo>
                    <a:lnTo>
                      <a:pt x="965" y="37"/>
                    </a:lnTo>
                    <a:lnTo>
                      <a:pt x="974" y="36"/>
                    </a:lnTo>
                    <a:lnTo>
                      <a:pt x="983" y="35"/>
                    </a:lnTo>
                    <a:lnTo>
                      <a:pt x="992" y="34"/>
                    </a:lnTo>
                    <a:lnTo>
                      <a:pt x="1002" y="34"/>
                    </a:lnTo>
                    <a:lnTo>
                      <a:pt x="1011" y="33"/>
                    </a:lnTo>
                    <a:lnTo>
                      <a:pt x="1020" y="32"/>
                    </a:lnTo>
                    <a:lnTo>
                      <a:pt x="1030" y="32"/>
                    </a:lnTo>
                    <a:lnTo>
                      <a:pt x="1039" y="31"/>
                    </a:lnTo>
                    <a:lnTo>
                      <a:pt x="1048" y="30"/>
                    </a:lnTo>
                    <a:lnTo>
                      <a:pt x="1057" y="30"/>
                    </a:lnTo>
                    <a:lnTo>
                      <a:pt x="1067" y="32"/>
                    </a:lnTo>
                    <a:lnTo>
                      <a:pt x="1076" y="32"/>
                    </a:lnTo>
                    <a:lnTo>
                      <a:pt x="1085" y="33"/>
                    </a:lnTo>
                    <a:lnTo>
                      <a:pt x="1095" y="33"/>
                    </a:lnTo>
                    <a:lnTo>
                      <a:pt x="1104" y="33"/>
                    </a:lnTo>
                    <a:lnTo>
                      <a:pt x="1113" y="33"/>
                    </a:lnTo>
                    <a:lnTo>
                      <a:pt x="1122" y="34"/>
                    </a:lnTo>
                    <a:lnTo>
                      <a:pt x="1132" y="34"/>
                    </a:lnTo>
                    <a:lnTo>
                      <a:pt x="1141" y="33"/>
                    </a:lnTo>
                    <a:lnTo>
                      <a:pt x="1150" y="32"/>
                    </a:lnTo>
                    <a:lnTo>
                      <a:pt x="1160" y="32"/>
                    </a:lnTo>
                    <a:lnTo>
                      <a:pt x="1169" y="31"/>
                    </a:lnTo>
                    <a:lnTo>
                      <a:pt x="1178" y="30"/>
                    </a:lnTo>
                    <a:lnTo>
                      <a:pt x="1187" y="28"/>
                    </a:lnTo>
                    <a:lnTo>
                      <a:pt x="1197" y="27"/>
                    </a:lnTo>
                    <a:lnTo>
                      <a:pt x="1206" y="26"/>
                    </a:lnTo>
                    <a:lnTo>
                      <a:pt x="1215" y="26"/>
                    </a:lnTo>
                    <a:lnTo>
                      <a:pt x="1224" y="25"/>
                    </a:lnTo>
                    <a:lnTo>
                      <a:pt x="1234" y="24"/>
                    </a:lnTo>
                    <a:lnTo>
                      <a:pt x="1243" y="23"/>
                    </a:lnTo>
                    <a:lnTo>
                      <a:pt x="1252" y="21"/>
                    </a:lnTo>
                    <a:lnTo>
                      <a:pt x="1262" y="21"/>
                    </a:lnTo>
                    <a:lnTo>
                      <a:pt x="1271" y="19"/>
                    </a:lnTo>
                    <a:lnTo>
                      <a:pt x="1280" y="18"/>
                    </a:lnTo>
                    <a:lnTo>
                      <a:pt x="1289" y="18"/>
                    </a:lnTo>
                    <a:lnTo>
                      <a:pt x="1299" y="17"/>
                    </a:lnTo>
                    <a:lnTo>
                      <a:pt x="1308" y="17"/>
                    </a:lnTo>
                    <a:lnTo>
                      <a:pt x="1317" y="18"/>
                    </a:lnTo>
                    <a:lnTo>
                      <a:pt x="1327" y="18"/>
                    </a:lnTo>
                    <a:lnTo>
                      <a:pt x="1336" y="17"/>
                    </a:lnTo>
                    <a:lnTo>
                      <a:pt x="1345" y="16"/>
                    </a:lnTo>
                    <a:lnTo>
                      <a:pt x="1354" y="15"/>
                    </a:lnTo>
                    <a:lnTo>
                      <a:pt x="1364" y="15"/>
                    </a:lnTo>
                    <a:lnTo>
                      <a:pt x="1373" y="15"/>
                    </a:lnTo>
                    <a:lnTo>
                      <a:pt x="1382" y="15"/>
                    </a:lnTo>
                    <a:lnTo>
                      <a:pt x="1392" y="14"/>
                    </a:lnTo>
                    <a:lnTo>
                      <a:pt x="1401" y="14"/>
                    </a:lnTo>
                    <a:lnTo>
                      <a:pt x="1410" y="12"/>
                    </a:lnTo>
                    <a:lnTo>
                      <a:pt x="1419" y="9"/>
                    </a:lnTo>
                    <a:lnTo>
                      <a:pt x="1429" y="5"/>
                    </a:lnTo>
                    <a:lnTo>
                      <a:pt x="1438" y="3"/>
                    </a:lnTo>
                    <a:lnTo>
                      <a:pt x="1447" y="0"/>
                    </a:lnTo>
                    <a:lnTo>
                      <a:pt x="1447" y="49"/>
                    </a:lnTo>
                    <a:lnTo>
                      <a:pt x="1438" y="50"/>
                    </a:lnTo>
                    <a:lnTo>
                      <a:pt x="1429" y="50"/>
                    </a:lnTo>
                    <a:lnTo>
                      <a:pt x="1419" y="50"/>
                    </a:lnTo>
                    <a:lnTo>
                      <a:pt x="1410" y="51"/>
                    </a:lnTo>
                    <a:lnTo>
                      <a:pt x="1401" y="51"/>
                    </a:lnTo>
                    <a:lnTo>
                      <a:pt x="1392" y="51"/>
                    </a:lnTo>
                    <a:lnTo>
                      <a:pt x="1382" y="51"/>
                    </a:lnTo>
                    <a:lnTo>
                      <a:pt x="1373" y="51"/>
                    </a:lnTo>
                    <a:lnTo>
                      <a:pt x="1364" y="52"/>
                    </a:lnTo>
                    <a:lnTo>
                      <a:pt x="1354" y="52"/>
                    </a:lnTo>
                    <a:lnTo>
                      <a:pt x="1345" y="52"/>
                    </a:lnTo>
                    <a:lnTo>
                      <a:pt x="1336" y="52"/>
                    </a:lnTo>
                    <a:lnTo>
                      <a:pt x="1327" y="52"/>
                    </a:lnTo>
                    <a:lnTo>
                      <a:pt x="1317" y="52"/>
                    </a:lnTo>
                    <a:lnTo>
                      <a:pt x="1308" y="53"/>
                    </a:lnTo>
                    <a:lnTo>
                      <a:pt x="1299" y="53"/>
                    </a:lnTo>
                    <a:lnTo>
                      <a:pt x="1289" y="53"/>
                    </a:lnTo>
                    <a:lnTo>
                      <a:pt x="1280" y="53"/>
                    </a:lnTo>
                    <a:lnTo>
                      <a:pt x="1271" y="53"/>
                    </a:lnTo>
                    <a:lnTo>
                      <a:pt x="1262" y="54"/>
                    </a:lnTo>
                    <a:lnTo>
                      <a:pt x="1252" y="54"/>
                    </a:lnTo>
                    <a:lnTo>
                      <a:pt x="1243" y="54"/>
                    </a:lnTo>
                    <a:lnTo>
                      <a:pt x="1234" y="55"/>
                    </a:lnTo>
                    <a:lnTo>
                      <a:pt x="1224" y="55"/>
                    </a:lnTo>
                    <a:lnTo>
                      <a:pt x="1215" y="55"/>
                    </a:lnTo>
                    <a:lnTo>
                      <a:pt x="1206" y="55"/>
                    </a:lnTo>
                    <a:lnTo>
                      <a:pt x="1197" y="56"/>
                    </a:lnTo>
                    <a:lnTo>
                      <a:pt x="1187" y="56"/>
                    </a:lnTo>
                    <a:lnTo>
                      <a:pt x="1178" y="56"/>
                    </a:lnTo>
                    <a:lnTo>
                      <a:pt x="1169" y="56"/>
                    </a:lnTo>
                    <a:lnTo>
                      <a:pt x="1160" y="57"/>
                    </a:lnTo>
                    <a:lnTo>
                      <a:pt x="1150" y="57"/>
                    </a:lnTo>
                    <a:lnTo>
                      <a:pt x="1141" y="57"/>
                    </a:lnTo>
                    <a:lnTo>
                      <a:pt x="1132" y="57"/>
                    </a:lnTo>
                    <a:lnTo>
                      <a:pt x="1122" y="57"/>
                    </a:lnTo>
                    <a:lnTo>
                      <a:pt x="1113" y="56"/>
                    </a:lnTo>
                    <a:lnTo>
                      <a:pt x="1104" y="56"/>
                    </a:lnTo>
                    <a:lnTo>
                      <a:pt x="1095" y="56"/>
                    </a:lnTo>
                    <a:lnTo>
                      <a:pt x="1085" y="55"/>
                    </a:lnTo>
                    <a:lnTo>
                      <a:pt x="1076" y="55"/>
                    </a:lnTo>
                    <a:lnTo>
                      <a:pt x="1067" y="55"/>
                    </a:lnTo>
                    <a:lnTo>
                      <a:pt x="1057" y="54"/>
                    </a:lnTo>
                    <a:lnTo>
                      <a:pt x="1048" y="54"/>
                    </a:lnTo>
                    <a:lnTo>
                      <a:pt x="1039" y="53"/>
                    </a:lnTo>
                    <a:lnTo>
                      <a:pt x="1030" y="53"/>
                    </a:lnTo>
                    <a:lnTo>
                      <a:pt x="1020" y="53"/>
                    </a:lnTo>
                    <a:lnTo>
                      <a:pt x="1011" y="53"/>
                    </a:lnTo>
                    <a:lnTo>
                      <a:pt x="1002" y="53"/>
                    </a:lnTo>
                    <a:lnTo>
                      <a:pt x="992" y="53"/>
                    </a:lnTo>
                    <a:lnTo>
                      <a:pt x="983" y="53"/>
                    </a:lnTo>
                    <a:lnTo>
                      <a:pt x="974" y="53"/>
                    </a:lnTo>
                    <a:lnTo>
                      <a:pt x="965" y="53"/>
                    </a:lnTo>
                    <a:lnTo>
                      <a:pt x="955" y="53"/>
                    </a:lnTo>
                    <a:lnTo>
                      <a:pt x="946" y="53"/>
                    </a:lnTo>
                    <a:lnTo>
                      <a:pt x="937" y="53"/>
                    </a:lnTo>
                    <a:lnTo>
                      <a:pt x="928" y="53"/>
                    </a:lnTo>
                    <a:lnTo>
                      <a:pt x="918" y="53"/>
                    </a:lnTo>
                    <a:lnTo>
                      <a:pt x="909" y="53"/>
                    </a:lnTo>
                    <a:lnTo>
                      <a:pt x="900" y="53"/>
                    </a:lnTo>
                    <a:lnTo>
                      <a:pt x="890" y="53"/>
                    </a:lnTo>
                    <a:lnTo>
                      <a:pt x="881" y="53"/>
                    </a:lnTo>
                    <a:lnTo>
                      <a:pt x="872" y="53"/>
                    </a:lnTo>
                    <a:lnTo>
                      <a:pt x="863" y="53"/>
                    </a:lnTo>
                    <a:lnTo>
                      <a:pt x="853" y="53"/>
                    </a:lnTo>
                    <a:lnTo>
                      <a:pt x="844" y="53"/>
                    </a:lnTo>
                    <a:lnTo>
                      <a:pt x="835" y="54"/>
                    </a:lnTo>
                    <a:lnTo>
                      <a:pt x="825" y="54"/>
                    </a:lnTo>
                    <a:lnTo>
                      <a:pt x="816" y="54"/>
                    </a:lnTo>
                    <a:lnTo>
                      <a:pt x="807" y="54"/>
                    </a:lnTo>
                    <a:lnTo>
                      <a:pt x="798" y="54"/>
                    </a:lnTo>
                    <a:lnTo>
                      <a:pt x="788" y="54"/>
                    </a:lnTo>
                    <a:lnTo>
                      <a:pt x="779" y="54"/>
                    </a:lnTo>
                    <a:lnTo>
                      <a:pt x="770" y="54"/>
                    </a:lnTo>
                    <a:lnTo>
                      <a:pt x="760" y="54"/>
                    </a:lnTo>
                    <a:lnTo>
                      <a:pt x="751" y="54"/>
                    </a:lnTo>
                    <a:lnTo>
                      <a:pt x="742" y="54"/>
                    </a:lnTo>
                    <a:lnTo>
                      <a:pt x="733" y="54"/>
                    </a:lnTo>
                    <a:lnTo>
                      <a:pt x="723" y="54"/>
                    </a:lnTo>
                    <a:lnTo>
                      <a:pt x="714" y="54"/>
                    </a:lnTo>
                    <a:lnTo>
                      <a:pt x="705" y="54"/>
                    </a:lnTo>
                    <a:lnTo>
                      <a:pt x="696" y="55"/>
                    </a:lnTo>
                    <a:lnTo>
                      <a:pt x="686" y="55"/>
                    </a:lnTo>
                    <a:lnTo>
                      <a:pt x="677" y="55"/>
                    </a:lnTo>
                    <a:lnTo>
                      <a:pt x="668" y="55"/>
                    </a:lnTo>
                    <a:lnTo>
                      <a:pt x="658" y="55"/>
                    </a:lnTo>
                    <a:lnTo>
                      <a:pt x="649" y="55"/>
                    </a:lnTo>
                    <a:lnTo>
                      <a:pt x="640" y="55"/>
                    </a:lnTo>
                    <a:lnTo>
                      <a:pt x="631" y="55"/>
                    </a:lnTo>
                    <a:lnTo>
                      <a:pt x="621" y="55"/>
                    </a:lnTo>
                    <a:lnTo>
                      <a:pt x="612" y="55"/>
                    </a:lnTo>
                    <a:lnTo>
                      <a:pt x="603" y="55"/>
                    </a:lnTo>
                    <a:lnTo>
                      <a:pt x="593" y="55"/>
                    </a:lnTo>
                    <a:lnTo>
                      <a:pt x="584" y="55"/>
                    </a:lnTo>
                    <a:lnTo>
                      <a:pt x="575" y="55"/>
                    </a:lnTo>
                    <a:lnTo>
                      <a:pt x="566" y="55"/>
                    </a:lnTo>
                    <a:lnTo>
                      <a:pt x="556" y="55"/>
                    </a:lnTo>
                    <a:lnTo>
                      <a:pt x="547" y="55"/>
                    </a:lnTo>
                    <a:lnTo>
                      <a:pt x="538" y="55"/>
                    </a:lnTo>
                    <a:lnTo>
                      <a:pt x="528" y="55"/>
                    </a:lnTo>
                    <a:lnTo>
                      <a:pt x="519" y="56"/>
                    </a:lnTo>
                    <a:lnTo>
                      <a:pt x="510" y="56"/>
                    </a:lnTo>
                    <a:lnTo>
                      <a:pt x="501" y="56"/>
                    </a:lnTo>
                    <a:lnTo>
                      <a:pt x="491" y="56"/>
                    </a:lnTo>
                    <a:lnTo>
                      <a:pt x="482" y="56"/>
                    </a:lnTo>
                    <a:lnTo>
                      <a:pt x="473" y="56"/>
                    </a:lnTo>
                    <a:lnTo>
                      <a:pt x="464" y="56"/>
                    </a:lnTo>
                    <a:lnTo>
                      <a:pt x="454" y="56"/>
                    </a:lnTo>
                    <a:lnTo>
                      <a:pt x="445" y="56"/>
                    </a:lnTo>
                    <a:lnTo>
                      <a:pt x="436" y="56"/>
                    </a:lnTo>
                    <a:lnTo>
                      <a:pt x="426" y="56"/>
                    </a:lnTo>
                    <a:lnTo>
                      <a:pt x="417" y="56"/>
                    </a:lnTo>
                    <a:lnTo>
                      <a:pt x="408" y="56"/>
                    </a:lnTo>
                    <a:lnTo>
                      <a:pt x="399" y="56"/>
                    </a:lnTo>
                    <a:lnTo>
                      <a:pt x="389" y="56"/>
                    </a:lnTo>
                    <a:lnTo>
                      <a:pt x="380" y="56"/>
                    </a:lnTo>
                    <a:lnTo>
                      <a:pt x="371" y="56"/>
                    </a:lnTo>
                    <a:lnTo>
                      <a:pt x="361" y="56"/>
                    </a:lnTo>
                    <a:lnTo>
                      <a:pt x="352" y="56"/>
                    </a:lnTo>
                    <a:lnTo>
                      <a:pt x="343" y="56"/>
                    </a:lnTo>
                    <a:lnTo>
                      <a:pt x="334" y="56"/>
                    </a:lnTo>
                    <a:lnTo>
                      <a:pt x="324" y="56"/>
                    </a:lnTo>
                    <a:lnTo>
                      <a:pt x="315" y="56"/>
                    </a:lnTo>
                    <a:lnTo>
                      <a:pt x="306" y="56"/>
                    </a:lnTo>
                    <a:lnTo>
                      <a:pt x="296" y="56"/>
                    </a:lnTo>
                    <a:lnTo>
                      <a:pt x="287" y="56"/>
                    </a:lnTo>
                    <a:lnTo>
                      <a:pt x="278" y="56"/>
                    </a:lnTo>
                    <a:lnTo>
                      <a:pt x="269" y="56"/>
                    </a:lnTo>
                    <a:lnTo>
                      <a:pt x="259" y="56"/>
                    </a:lnTo>
                    <a:lnTo>
                      <a:pt x="250" y="56"/>
                    </a:lnTo>
                    <a:lnTo>
                      <a:pt x="241" y="56"/>
                    </a:lnTo>
                    <a:lnTo>
                      <a:pt x="232" y="56"/>
                    </a:lnTo>
                    <a:lnTo>
                      <a:pt x="222" y="57"/>
                    </a:lnTo>
                    <a:lnTo>
                      <a:pt x="213" y="57"/>
                    </a:lnTo>
                    <a:lnTo>
                      <a:pt x="204" y="57"/>
                    </a:lnTo>
                    <a:lnTo>
                      <a:pt x="194" y="57"/>
                    </a:lnTo>
                    <a:lnTo>
                      <a:pt x="185" y="57"/>
                    </a:lnTo>
                    <a:lnTo>
                      <a:pt x="176" y="57"/>
                    </a:lnTo>
                    <a:lnTo>
                      <a:pt x="167" y="57"/>
                    </a:lnTo>
                    <a:lnTo>
                      <a:pt x="157" y="57"/>
                    </a:lnTo>
                    <a:lnTo>
                      <a:pt x="148" y="57"/>
                    </a:lnTo>
                    <a:lnTo>
                      <a:pt x="139" y="57"/>
                    </a:lnTo>
                    <a:lnTo>
                      <a:pt x="129" y="57"/>
                    </a:lnTo>
                    <a:lnTo>
                      <a:pt x="120" y="57"/>
                    </a:lnTo>
                    <a:lnTo>
                      <a:pt x="111" y="57"/>
                    </a:lnTo>
                    <a:lnTo>
                      <a:pt x="102" y="57"/>
                    </a:lnTo>
                    <a:lnTo>
                      <a:pt x="92" y="57"/>
                    </a:lnTo>
                    <a:lnTo>
                      <a:pt x="83" y="57"/>
                    </a:lnTo>
                    <a:lnTo>
                      <a:pt x="74" y="57"/>
                    </a:lnTo>
                    <a:lnTo>
                      <a:pt x="64" y="57"/>
                    </a:lnTo>
                    <a:lnTo>
                      <a:pt x="55" y="57"/>
                    </a:lnTo>
                    <a:lnTo>
                      <a:pt x="46" y="57"/>
                    </a:lnTo>
                    <a:lnTo>
                      <a:pt x="37" y="57"/>
                    </a:lnTo>
                    <a:lnTo>
                      <a:pt x="27" y="57"/>
                    </a:lnTo>
                    <a:lnTo>
                      <a:pt x="18" y="58"/>
                    </a:lnTo>
                    <a:lnTo>
                      <a:pt x="9" y="57"/>
                    </a:lnTo>
                    <a:lnTo>
                      <a:pt x="0" y="57"/>
                    </a:lnTo>
                    <a:close/>
                  </a:path>
                </a:pathLst>
              </a:custGeom>
              <a:noFill/>
              <a:ln w="3175">
                <a:solidFill>
                  <a:srgbClr val="202020"/>
                </a:solidFill>
                <a:round/>
                <a:headEnd/>
                <a:tailEnd/>
              </a:ln>
              <a:effectLst/>
              <a:extLst>
                <a:ext uri="{909E8E84-426E-40DD-AFC4-6F175D3DCCD1}">
                  <a14:hiddenFill xmlns:a14="http://schemas.microsoft.com/office/drawing/2010/main">
                    <a:solidFill>
                      <a:srgbClr val="20202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18" name="Freeform 257"/>
              <p:cNvSpPr>
                <a:spLocks noChangeArrowheads="1"/>
              </p:cNvSpPr>
              <p:nvPr/>
            </p:nvSpPr>
            <p:spPr bwMode="auto">
              <a:xfrm>
                <a:off x="3152" y="1221"/>
                <a:ext cx="1447" cy="19"/>
              </a:xfrm>
              <a:custGeom>
                <a:avLst/>
                <a:gdLst>
                  <a:gd name="T0" fmla="*/ 37 w 1447"/>
                  <a:gd name="T1" fmla="*/ 8 h 18"/>
                  <a:gd name="T2" fmla="*/ 83 w 1447"/>
                  <a:gd name="T3" fmla="*/ 8 h 18"/>
                  <a:gd name="T4" fmla="*/ 129 w 1447"/>
                  <a:gd name="T5" fmla="*/ 7 h 18"/>
                  <a:gd name="T6" fmla="*/ 176 w 1447"/>
                  <a:gd name="T7" fmla="*/ 7 h 18"/>
                  <a:gd name="T8" fmla="*/ 222 w 1447"/>
                  <a:gd name="T9" fmla="*/ 7 h 18"/>
                  <a:gd name="T10" fmla="*/ 269 w 1447"/>
                  <a:gd name="T11" fmla="*/ 7 h 18"/>
                  <a:gd name="T12" fmla="*/ 315 w 1447"/>
                  <a:gd name="T13" fmla="*/ 7 h 18"/>
                  <a:gd name="T14" fmla="*/ 361 w 1447"/>
                  <a:gd name="T15" fmla="*/ 6 h 18"/>
                  <a:gd name="T16" fmla="*/ 408 w 1447"/>
                  <a:gd name="T17" fmla="*/ 6 h 18"/>
                  <a:gd name="T18" fmla="*/ 454 w 1447"/>
                  <a:gd name="T19" fmla="*/ 6 h 18"/>
                  <a:gd name="T20" fmla="*/ 501 w 1447"/>
                  <a:gd name="T21" fmla="*/ 6 h 18"/>
                  <a:gd name="T22" fmla="*/ 547 w 1447"/>
                  <a:gd name="T23" fmla="*/ 6 h 18"/>
                  <a:gd name="T24" fmla="*/ 593 w 1447"/>
                  <a:gd name="T25" fmla="*/ 6 h 18"/>
                  <a:gd name="T26" fmla="*/ 640 w 1447"/>
                  <a:gd name="T27" fmla="*/ 5 h 18"/>
                  <a:gd name="T28" fmla="*/ 686 w 1447"/>
                  <a:gd name="T29" fmla="*/ 5 h 18"/>
                  <a:gd name="T30" fmla="*/ 733 w 1447"/>
                  <a:gd name="T31" fmla="*/ 5 h 18"/>
                  <a:gd name="T32" fmla="*/ 779 w 1447"/>
                  <a:gd name="T33" fmla="*/ 4 h 18"/>
                  <a:gd name="T34" fmla="*/ 825 w 1447"/>
                  <a:gd name="T35" fmla="*/ 4 h 18"/>
                  <a:gd name="T36" fmla="*/ 872 w 1447"/>
                  <a:gd name="T37" fmla="*/ 4 h 18"/>
                  <a:gd name="T38" fmla="*/ 918 w 1447"/>
                  <a:gd name="T39" fmla="*/ 3 h 18"/>
                  <a:gd name="T40" fmla="*/ 965 w 1447"/>
                  <a:gd name="T41" fmla="*/ 3 h 18"/>
                  <a:gd name="T42" fmla="*/ 1011 w 1447"/>
                  <a:gd name="T43" fmla="*/ 3 h 18"/>
                  <a:gd name="T44" fmla="*/ 1057 w 1447"/>
                  <a:gd name="T45" fmla="*/ 5 h 18"/>
                  <a:gd name="T46" fmla="*/ 1104 w 1447"/>
                  <a:gd name="T47" fmla="*/ 6 h 18"/>
                  <a:gd name="T48" fmla="*/ 1150 w 1447"/>
                  <a:gd name="T49" fmla="*/ 7 h 18"/>
                  <a:gd name="T50" fmla="*/ 1197 w 1447"/>
                  <a:gd name="T51" fmla="*/ 6 h 18"/>
                  <a:gd name="T52" fmla="*/ 1243 w 1447"/>
                  <a:gd name="T53" fmla="*/ 4 h 18"/>
                  <a:gd name="T54" fmla="*/ 1289 w 1447"/>
                  <a:gd name="T55" fmla="*/ 3 h 18"/>
                  <a:gd name="T56" fmla="*/ 1336 w 1447"/>
                  <a:gd name="T57" fmla="*/ 3 h 18"/>
                  <a:gd name="T58" fmla="*/ 1382 w 1447"/>
                  <a:gd name="T59" fmla="*/ 2 h 18"/>
                  <a:gd name="T60" fmla="*/ 1429 w 1447"/>
                  <a:gd name="T61" fmla="*/ 0 h 18"/>
                  <a:gd name="T62" fmla="*/ 1429 w 1447"/>
                  <a:gd name="T63" fmla="*/ 20 h 18"/>
                  <a:gd name="T64" fmla="*/ 1382 w 1447"/>
                  <a:gd name="T65" fmla="*/ 20 h 18"/>
                  <a:gd name="T66" fmla="*/ 1336 w 1447"/>
                  <a:gd name="T67" fmla="*/ 20 h 18"/>
                  <a:gd name="T68" fmla="*/ 1289 w 1447"/>
                  <a:gd name="T69" fmla="*/ 20 h 18"/>
                  <a:gd name="T70" fmla="*/ 1243 w 1447"/>
                  <a:gd name="T71" fmla="*/ 20 h 18"/>
                  <a:gd name="T72" fmla="*/ 1197 w 1447"/>
                  <a:gd name="T73" fmla="*/ 20 h 18"/>
                  <a:gd name="T74" fmla="*/ 1150 w 1447"/>
                  <a:gd name="T75" fmla="*/ 20 h 18"/>
                  <a:gd name="T76" fmla="*/ 1104 w 1447"/>
                  <a:gd name="T77" fmla="*/ 20 h 18"/>
                  <a:gd name="T78" fmla="*/ 1057 w 1447"/>
                  <a:gd name="T79" fmla="*/ 20 h 18"/>
                  <a:gd name="T80" fmla="*/ 1011 w 1447"/>
                  <a:gd name="T81" fmla="*/ 20 h 18"/>
                  <a:gd name="T82" fmla="*/ 965 w 1447"/>
                  <a:gd name="T83" fmla="*/ 20 h 18"/>
                  <a:gd name="T84" fmla="*/ 918 w 1447"/>
                  <a:gd name="T85" fmla="*/ 20 h 18"/>
                  <a:gd name="T86" fmla="*/ 872 w 1447"/>
                  <a:gd name="T87" fmla="*/ 20 h 18"/>
                  <a:gd name="T88" fmla="*/ 825 w 1447"/>
                  <a:gd name="T89" fmla="*/ 20 h 18"/>
                  <a:gd name="T90" fmla="*/ 779 w 1447"/>
                  <a:gd name="T91" fmla="*/ 20 h 18"/>
                  <a:gd name="T92" fmla="*/ 733 w 1447"/>
                  <a:gd name="T93" fmla="*/ 20 h 18"/>
                  <a:gd name="T94" fmla="*/ 686 w 1447"/>
                  <a:gd name="T95" fmla="*/ 20 h 18"/>
                  <a:gd name="T96" fmla="*/ 640 w 1447"/>
                  <a:gd name="T97" fmla="*/ 20 h 18"/>
                  <a:gd name="T98" fmla="*/ 593 w 1447"/>
                  <a:gd name="T99" fmla="*/ 20 h 18"/>
                  <a:gd name="T100" fmla="*/ 547 w 1447"/>
                  <a:gd name="T101" fmla="*/ 20 h 18"/>
                  <a:gd name="T102" fmla="*/ 501 w 1447"/>
                  <a:gd name="T103" fmla="*/ 20 h 18"/>
                  <a:gd name="T104" fmla="*/ 454 w 1447"/>
                  <a:gd name="T105" fmla="*/ 20 h 18"/>
                  <a:gd name="T106" fmla="*/ 408 w 1447"/>
                  <a:gd name="T107" fmla="*/ 20 h 18"/>
                  <a:gd name="T108" fmla="*/ 361 w 1447"/>
                  <a:gd name="T109" fmla="*/ 20 h 18"/>
                  <a:gd name="T110" fmla="*/ 315 w 1447"/>
                  <a:gd name="T111" fmla="*/ 20 h 18"/>
                  <a:gd name="T112" fmla="*/ 269 w 1447"/>
                  <a:gd name="T113" fmla="*/ 20 h 18"/>
                  <a:gd name="T114" fmla="*/ 222 w 1447"/>
                  <a:gd name="T115" fmla="*/ 20 h 18"/>
                  <a:gd name="T116" fmla="*/ 176 w 1447"/>
                  <a:gd name="T117" fmla="*/ 20 h 18"/>
                  <a:gd name="T118" fmla="*/ 129 w 1447"/>
                  <a:gd name="T119" fmla="*/ 20 h 18"/>
                  <a:gd name="T120" fmla="*/ 83 w 1447"/>
                  <a:gd name="T121" fmla="*/ 20 h 18"/>
                  <a:gd name="T122" fmla="*/ 37 w 1447"/>
                  <a:gd name="T123" fmla="*/ 20 h 18"/>
                  <a:gd name="T124" fmla="*/ 0 w 1447"/>
                  <a:gd name="T125" fmla="*/ 8 h 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8">
                    <a:moveTo>
                      <a:pt x="0" y="8"/>
                    </a:moveTo>
                    <a:lnTo>
                      <a:pt x="9" y="8"/>
                    </a:lnTo>
                    <a:lnTo>
                      <a:pt x="18" y="8"/>
                    </a:lnTo>
                    <a:lnTo>
                      <a:pt x="27" y="8"/>
                    </a:lnTo>
                    <a:lnTo>
                      <a:pt x="37" y="8"/>
                    </a:lnTo>
                    <a:lnTo>
                      <a:pt x="46" y="8"/>
                    </a:lnTo>
                    <a:lnTo>
                      <a:pt x="55" y="8"/>
                    </a:lnTo>
                    <a:lnTo>
                      <a:pt x="64" y="8"/>
                    </a:lnTo>
                    <a:lnTo>
                      <a:pt x="74" y="8"/>
                    </a:lnTo>
                    <a:lnTo>
                      <a:pt x="83" y="8"/>
                    </a:lnTo>
                    <a:lnTo>
                      <a:pt x="92" y="8"/>
                    </a:lnTo>
                    <a:lnTo>
                      <a:pt x="102" y="7"/>
                    </a:lnTo>
                    <a:lnTo>
                      <a:pt x="111" y="7"/>
                    </a:lnTo>
                    <a:lnTo>
                      <a:pt x="120" y="7"/>
                    </a:lnTo>
                    <a:lnTo>
                      <a:pt x="129" y="7"/>
                    </a:lnTo>
                    <a:lnTo>
                      <a:pt x="139" y="7"/>
                    </a:lnTo>
                    <a:lnTo>
                      <a:pt x="148" y="7"/>
                    </a:lnTo>
                    <a:lnTo>
                      <a:pt x="157" y="7"/>
                    </a:lnTo>
                    <a:lnTo>
                      <a:pt x="167" y="7"/>
                    </a:lnTo>
                    <a:lnTo>
                      <a:pt x="176" y="7"/>
                    </a:lnTo>
                    <a:lnTo>
                      <a:pt x="185" y="7"/>
                    </a:lnTo>
                    <a:lnTo>
                      <a:pt x="194" y="7"/>
                    </a:lnTo>
                    <a:lnTo>
                      <a:pt x="204" y="7"/>
                    </a:lnTo>
                    <a:lnTo>
                      <a:pt x="213" y="7"/>
                    </a:lnTo>
                    <a:lnTo>
                      <a:pt x="222" y="7"/>
                    </a:lnTo>
                    <a:lnTo>
                      <a:pt x="232" y="7"/>
                    </a:lnTo>
                    <a:lnTo>
                      <a:pt x="241" y="7"/>
                    </a:lnTo>
                    <a:lnTo>
                      <a:pt x="250" y="7"/>
                    </a:lnTo>
                    <a:lnTo>
                      <a:pt x="259" y="7"/>
                    </a:lnTo>
                    <a:lnTo>
                      <a:pt x="269" y="7"/>
                    </a:lnTo>
                    <a:lnTo>
                      <a:pt x="278" y="7"/>
                    </a:lnTo>
                    <a:lnTo>
                      <a:pt x="287" y="7"/>
                    </a:lnTo>
                    <a:lnTo>
                      <a:pt x="296" y="7"/>
                    </a:lnTo>
                    <a:lnTo>
                      <a:pt x="306" y="7"/>
                    </a:lnTo>
                    <a:lnTo>
                      <a:pt x="315" y="7"/>
                    </a:lnTo>
                    <a:lnTo>
                      <a:pt x="324" y="7"/>
                    </a:lnTo>
                    <a:lnTo>
                      <a:pt x="334" y="7"/>
                    </a:lnTo>
                    <a:lnTo>
                      <a:pt x="343" y="7"/>
                    </a:lnTo>
                    <a:lnTo>
                      <a:pt x="352" y="6"/>
                    </a:lnTo>
                    <a:lnTo>
                      <a:pt x="361" y="6"/>
                    </a:lnTo>
                    <a:lnTo>
                      <a:pt x="371" y="6"/>
                    </a:lnTo>
                    <a:lnTo>
                      <a:pt x="380" y="6"/>
                    </a:lnTo>
                    <a:lnTo>
                      <a:pt x="389" y="6"/>
                    </a:lnTo>
                    <a:lnTo>
                      <a:pt x="399" y="6"/>
                    </a:lnTo>
                    <a:lnTo>
                      <a:pt x="408" y="6"/>
                    </a:lnTo>
                    <a:lnTo>
                      <a:pt x="417" y="6"/>
                    </a:lnTo>
                    <a:lnTo>
                      <a:pt x="426" y="6"/>
                    </a:lnTo>
                    <a:lnTo>
                      <a:pt x="436" y="6"/>
                    </a:lnTo>
                    <a:lnTo>
                      <a:pt x="445" y="6"/>
                    </a:lnTo>
                    <a:lnTo>
                      <a:pt x="454" y="6"/>
                    </a:lnTo>
                    <a:lnTo>
                      <a:pt x="464" y="6"/>
                    </a:lnTo>
                    <a:lnTo>
                      <a:pt x="473" y="6"/>
                    </a:lnTo>
                    <a:lnTo>
                      <a:pt x="482" y="6"/>
                    </a:lnTo>
                    <a:lnTo>
                      <a:pt x="491" y="6"/>
                    </a:lnTo>
                    <a:lnTo>
                      <a:pt x="501" y="6"/>
                    </a:lnTo>
                    <a:lnTo>
                      <a:pt x="510" y="6"/>
                    </a:lnTo>
                    <a:lnTo>
                      <a:pt x="519" y="6"/>
                    </a:lnTo>
                    <a:lnTo>
                      <a:pt x="528" y="6"/>
                    </a:lnTo>
                    <a:lnTo>
                      <a:pt x="538" y="6"/>
                    </a:lnTo>
                    <a:lnTo>
                      <a:pt x="547" y="6"/>
                    </a:lnTo>
                    <a:lnTo>
                      <a:pt x="556" y="6"/>
                    </a:lnTo>
                    <a:lnTo>
                      <a:pt x="566" y="6"/>
                    </a:lnTo>
                    <a:lnTo>
                      <a:pt x="575" y="6"/>
                    </a:lnTo>
                    <a:lnTo>
                      <a:pt x="584" y="6"/>
                    </a:lnTo>
                    <a:lnTo>
                      <a:pt x="593" y="6"/>
                    </a:lnTo>
                    <a:lnTo>
                      <a:pt x="603" y="5"/>
                    </a:lnTo>
                    <a:lnTo>
                      <a:pt x="612" y="5"/>
                    </a:lnTo>
                    <a:lnTo>
                      <a:pt x="621" y="5"/>
                    </a:lnTo>
                    <a:lnTo>
                      <a:pt x="631" y="5"/>
                    </a:lnTo>
                    <a:lnTo>
                      <a:pt x="640" y="5"/>
                    </a:lnTo>
                    <a:lnTo>
                      <a:pt x="649" y="5"/>
                    </a:lnTo>
                    <a:lnTo>
                      <a:pt x="658" y="5"/>
                    </a:lnTo>
                    <a:lnTo>
                      <a:pt x="668" y="5"/>
                    </a:lnTo>
                    <a:lnTo>
                      <a:pt x="677" y="5"/>
                    </a:lnTo>
                    <a:lnTo>
                      <a:pt x="686" y="5"/>
                    </a:lnTo>
                    <a:lnTo>
                      <a:pt x="696" y="5"/>
                    </a:lnTo>
                    <a:lnTo>
                      <a:pt x="705" y="5"/>
                    </a:lnTo>
                    <a:lnTo>
                      <a:pt x="714" y="5"/>
                    </a:lnTo>
                    <a:lnTo>
                      <a:pt x="723" y="5"/>
                    </a:lnTo>
                    <a:lnTo>
                      <a:pt x="733" y="5"/>
                    </a:lnTo>
                    <a:lnTo>
                      <a:pt x="742" y="5"/>
                    </a:lnTo>
                    <a:lnTo>
                      <a:pt x="751" y="5"/>
                    </a:lnTo>
                    <a:lnTo>
                      <a:pt x="760" y="4"/>
                    </a:lnTo>
                    <a:lnTo>
                      <a:pt x="770" y="4"/>
                    </a:lnTo>
                    <a:lnTo>
                      <a:pt x="779" y="4"/>
                    </a:lnTo>
                    <a:lnTo>
                      <a:pt x="788" y="4"/>
                    </a:lnTo>
                    <a:lnTo>
                      <a:pt x="798" y="4"/>
                    </a:lnTo>
                    <a:lnTo>
                      <a:pt x="807" y="4"/>
                    </a:lnTo>
                    <a:lnTo>
                      <a:pt x="816" y="4"/>
                    </a:lnTo>
                    <a:lnTo>
                      <a:pt x="825" y="4"/>
                    </a:lnTo>
                    <a:lnTo>
                      <a:pt x="835" y="4"/>
                    </a:lnTo>
                    <a:lnTo>
                      <a:pt x="844" y="4"/>
                    </a:lnTo>
                    <a:lnTo>
                      <a:pt x="853" y="4"/>
                    </a:lnTo>
                    <a:lnTo>
                      <a:pt x="863" y="4"/>
                    </a:lnTo>
                    <a:lnTo>
                      <a:pt x="872" y="4"/>
                    </a:lnTo>
                    <a:lnTo>
                      <a:pt x="881" y="4"/>
                    </a:lnTo>
                    <a:lnTo>
                      <a:pt x="890" y="3"/>
                    </a:lnTo>
                    <a:lnTo>
                      <a:pt x="900" y="3"/>
                    </a:lnTo>
                    <a:lnTo>
                      <a:pt x="909" y="3"/>
                    </a:lnTo>
                    <a:lnTo>
                      <a:pt x="918" y="3"/>
                    </a:lnTo>
                    <a:lnTo>
                      <a:pt x="928" y="3"/>
                    </a:lnTo>
                    <a:lnTo>
                      <a:pt x="937" y="3"/>
                    </a:lnTo>
                    <a:lnTo>
                      <a:pt x="946" y="3"/>
                    </a:lnTo>
                    <a:lnTo>
                      <a:pt x="955" y="3"/>
                    </a:lnTo>
                    <a:lnTo>
                      <a:pt x="965" y="3"/>
                    </a:lnTo>
                    <a:lnTo>
                      <a:pt x="974" y="3"/>
                    </a:lnTo>
                    <a:lnTo>
                      <a:pt x="983" y="3"/>
                    </a:lnTo>
                    <a:lnTo>
                      <a:pt x="992" y="3"/>
                    </a:lnTo>
                    <a:lnTo>
                      <a:pt x="1002" y="3"/>
                    </a:lnTo>
                    <a:lnTo>
                      <a:pt x="1011" y="3"/>
                    </a:lnTo>
                    <a:lnTo>
                      <a:pt x="1020" y="4"/>
                    </a:lnTo>
                    <a:lnTo>
                      <a:pt x="1030" y="4"/>
                    </a:lnTo>
                    <a:lnTo>
                      <a:pt x="1039" y="4"/>
                    </a:lnTo>
                    <a:lnTo>
                      <a:pt x="1048" y="4"/>
                    </a:lnTo>
                    <a:lnTo>
                      <a:pt x="1057" y="5"/>
                    </a:lnTo>
                    <a:lnTo>
                      <a:pt x="1067" y="5"/>
                    </a:lnTo>
                    <a:lnTo>
                      <a:pt x="1076" y="5"/>
                    </a:lnTo>
                    <a:lnTo>
                      <a:pt x="1085" y="6"/>
                    </a:lnTo>
                    <a:lnTo>
                      <a:pt x="1095" y="6"/>
                    </a:lnTo>
                    <a:lnTo>
                      <a:pt x="1104" y="6"/>
                    </a:lnTo>
                    <a:lnTo>
                      <a:pt x="1113" y="7"/>
                    </a:lnTo>
                    <a:lnTo>
                      <a:pt x="1122" y="8"/>
                    </a:lnTo>
                    <a:lnTo>
                      <a:pt x="1132" y="7"/>
                    </a:lnTo>
                    <a:lnTo>
                      <a:pt x="1141" y="7"/>
                    </a:lnTo>
                    <a:lnTo>
                      <a:pt x="1150" y="7"/>
                    </a:lnTo>
                    <a:lnTo>
                      <a:pt x="1160" y="7"/>
                    </a:lnTo>
                    <a:lnTo>
                      <a:pt x="1169" y="7"/>
                    </a:lnTo>
                    <a:lnTo>
                      <a:pt x="1178" y="6"/>
                    </a:lnTo>
                    <a:lnTo>
                      <a:pt x="1187" y="6"/>
                    </a:lnTo>
                    <a:lnTo>
                      <a:pt x="1197" y="6"/>
                    </a:lnTo>
                    <a:lnTo>
                      <a:pt x="1206" y="6"/>
                    </a:lnTo>
                    <a:lnTo>
                      <a:pt x="1215" y="5"/>
                    </a:lnTo>
                    <a:lnTo>
                      <a:pt x="1224" y="5"/>
                    </a:lnTo>
                    <a:lnTo>
                      <a:pt x="1234" y="5"/>
                    </a:lnTo>
                    <a:lnTo>
                      <a:pt x="1243" y="4"/>
                    </a:lnTo>
                    <a:lnTo>
                      <a:pt x="1252" y="4"/>
                    </a:lnTo>
                    <a:lnTo>
                      <a:pt x="1262" y="4"/>
                    </a:lnTo>
                    <a:lnTo>
                      <a:pt x="1271" y="4"/>
                    </a:lnTo>
                    <a:lnTo>
                      <a:pt x="1280" y="4"/>
                    </a:lnTo>
                    <a:lnTo>
                      <a:pt x="1289" y="3"/>
                    </a:lnTo>
                    <a:lnTo>
                      <a:pt x="1299" y="3"/>
                    </a:lnTo>
                    <a:lnTo>
                      <a:pt x="1308" y="3"/>
                    </a:lnTo>
                    <a:lnTo>
                      <a:pt x="1317" y="3"/>
                    </a:lnTo>
                    <a:lnTo>
                      <a:pt x="1327" y="3"/>
                    </a:lnTo>
                    <a:lnTo>
                      <a:pt x="1336" y="3"/>
                    </a:lnTo>
                    <a:lnTo>
                      <a:pt x="1345" y="2"/>
                    </a:lnTo>
                    <a:lnTo>
                      <a:pt x="1354" y="2"/>
                    </a:lnTo>
                    <a:lnTo>
                      <a:pt x="1364" y="2"/>
                    </a:lnTo>
                    <a:lnTo>
                      <a:pt x="1373" y="2"/>
                    </a:lnTo>
                    <a:lnTo>
                      <a:pt x="1382" y="2"/>
                    </a:lnTo>
                    <a:lnTo>
                      <a:pt x="1392" y="1"/>
                    </a:lnTo>
                    <a:lnTo>
                      <a:pt x="1401" y="1"/>
                    </a:lnTo>
                    <a:lnTo>
                      <a:pt x="1410" y="1"/>
                    </a:lnTo>
                    <a:lnTo>
                      <a:pt x="1419" y="1"/>
                    </a:lnTo>
                    <a:lnTo>
                      <a:pt x="1429" y="0"/>
                    </a:lnTo>
                    <a:lnTo>
                      <a:pt x="1438" y="0"/>
                    </a:lnTo>
                    <a:lnTo>
                      <a:pt x="1447" y="0"/>
                    </a:lnTo>
                    <a:lnTo>
                      <a:pt x="1447" y="18"/>
                    </a:lnTo>
                    <a:lnTo>
                      <a:pt x="1438" y="18"/>
                    </a:lnTo>
                    <a:lnTo>
                      <a:pt x="1429" y="18"/>
                    </a:lnTo>
                    <a:lnTo>
                      <a:pt x="1419" y="18"/>
                    </a:lnTo>
                    <a:lnTo>
                      <a:pt x="1410" y="18"/>
                    </a:lnTo>
                    <a:lnTo>
                      <a:pt x="1401" y="18"/>
                    </a:lnTo>
                    <a:lnTo>
                      <a:pt x="1392" y="18"/>
                    </a:lnTo>
                    <a:lnTo>
                      <a:pt x="1382" y="18"/>
                    </a:lnTo>
                    <a:lnTo>
                      <a:pt x="1373" y="18"/>
                    </a:lnTo>
                    <a:lnTo>
                      <a:pt x="1364" y="18"/>
                    </a:lnTo>
                    <a:lnTo>
                      <a:pt x="1354" y="18"/>
                    </a:lnTo>
                    <a:lnTo>
                      <a:pt x="1345" y="18"/>
                    </a:lnTo>
                    <a:lnTo>
                      <a:pt x="1336" y="18"/>
                    </a:lnTo>
                    <a:lnTo>
                      <a:pt x="1327" y="18"/>
                    </a:lnTo>
                    <a:lnTo>
                      <a:pt x="1317" y="18"/>
                    </a:lnTo>
                    <a:lnTo>
                      <a:pt x="1308" y="18"/>
                    </a:lnTo>
                    <a:lnTo>
                      <a:pt x="1299" y="18"/>
                    </a:lnTo>
                    <a:lnTo>
                      <a:pt x="1289" y="18"/>
                    </a:lnTo>
                    <a:lnTo>
                      <a:pt x="1280" y="18"/>
                    </a:lnTo>
                    <a:lnTo>
                      <a:pt x="1271" y="18"/>
                    </a:lnTo>
                    <a:lnTo>
                      <a:pt x="1262" y="18"/>
                    </a:lnTo>
                    <a:lnTo>
                      <a:pt x="1252" y="18"/>
                    </a:lnTo>
                    <a:lnTo>
                      <a:pt x="1243" y="18"/>
                    </a:lnTo>
                    <a:lnTo>
                      <a:pt x="1234" y="18"/>
                    </a:lnTo>
                    <a:lnTo>
                      <a:pt x="1224" y="18"/>
                    </a:lnTo>
                    <a:lnTo>
                      <a:pt x="1215" y="18"/>
                    </a:lnTo>
                    <a:lnTo>
                      <a:pt x="1206" y="18"/>
                    </a:lnTo>
                    <a:lnTo>
                      <a:pt x="1197" y="18"/>
                    </a:lnTo>
                    <a:lnTo>
                      <a:pt x="1187" y="18"/>
                    </a:lnTo>
                    <a:lnTo>
                      <a:pt x="1178" y="18"/>
                    </a:lnTo>
                    <a:lnTo>
                      <a:pt x="1169" y="18"/>
                    </a:lnTo>
                    <a:lnTo>
                      <a:pt x="1160" y="18"/>
                    </a:lnTo>
                    <a:lnTo>
                      <a:pt x="1150" y="18"/>
                    </a:lnTo>
                    <a:lnTo>
                      <a:pt x="1141" y="18"/>
                    </a:lnTo>
                    <a:lnTo>
                      <a:pt x="1132" y="18"/>
                    </a:lnTo>
                    <a:lnTo>
                      <a:pt x="1122" y="18"/>
                    </a:lnTo>
                    <a:lnTo>
                      <a:pt x="1113" y="18"/>
                    </a:lnTo>
                    <a:lnTo>
                      <a:pt x="1104" y="18"/>
                    </a:lnTo>
                    <a:lnTo>
                      <a:pt x="1095" y="18"/>
                    </a:lnTo>
                    <a:lnTo>
                      <a:pt x="1085" y="18"/>
                    </a:lnTo>
                    <a:lnTo>
                      <a:pt x="1076" y="18"/>
                    </a:lnTo>
                    <a:lnTo>
                      <a:pt x="1067" y="18"/>
                    </a:lnTo>
                    <a:lnTo>
                      <a:pt x="1057" y="18"/>
                    </a:lnTo>
                    <a:lnTo>
                      <a:pt x="1048" y="18"/>
                    </a:lnTo>
                    <a:lnTo>
                      <a:pt x="1039" y="18"/>
                    </a:lnTo>
                    <a:lnTo>
                      <a:pt x="1030" y="18"/>
                    </a:lnTo>
                    <a:lnTo>
                      <a:pt x="1020" y="18"/>
                    </a:lnTo>
                    <a:lnTo>
                      <a:pt x="1011" y="18"/>
                    </a:lnTo>
                    <a:lnTo>
                      <a:pt x="1002" y="18"/>
                    </a:lnTo>
                    <a:lnTo>
                      <a:pt x="992" y="18"/>
                    </a:lnTo>
                    <a:lnTo>
                      <a:pt x="983" y="18"/>
                    </a:lnTo>
                    <a:lnTo>
                      <a:pt x="974" y="18"/>
                    </a:lnTo>
                    <a:lnTo>
                      <a:pt x="965" y="18"/>
                    </a:lnTo>
                    <a:lnTo>
                      <a:pt x="955" y="18"/>
                    </a:lnTo>
                    <a:lnTo>
                      <a:pt x="946" y="18"/>
                    </a:lnTo>
                    <a:lnTo>
                      <a:pt x="937" y="18"/>
                    </a:lnTo>
                    <a:lnTo>
                      <a:pt x="928" y="18"/>
                    </a:lnTo>
                    <a:lnTo>
                      <a:pt x="918" y="18"/>
                    </a:lnTo>
                    <a:lnTo>
                      <a:pt x="909" y="18"/>
                    </a:lnTo>
                    <a:lnTo>
                      <a:pt x="900" y="18"/>
                    </a:lnTo>
                    <a:lnTo>
                      <a:pt x="890" y="18"/>
                    </a:lnTo>
                    <a:lnTo>
                      <a:pt x="881" y="18"/>
                    </a:lnTo>
                    <a:lnTo>
                      <a:pt x="872" y="18"/>
                    </a:lnTo>
                    <a:lnTo>
                      <a:pt x="863" y="18"/>
                    </a:lnTo>
                    <a:lnTo>
                      <a:pt x="853" y="18"/>
                    </a:lnTo>
                    <a:lnTo>
                      <a:pt x="844" y="18"/>
                    </a:lnTo>
                    <a:lnTo>
                      <a:pt x="835" y="18"/>
                    </a:lnTo>
                    <a:lnTo>
                      <a:pt x="825" y="18"/>
                    </a:lnTo>
                    <a:lnTo>
                      <a:pt x="816" y="18"/>
                    </a:lnTo>
                    <a:lnTo>
                      <a:pt x="807" y="18"/>
                    </a:lnTo>
                    <a:lnTo>
                      <a:pt x="798" y="18"/>
                    </a:lnTo>
                    <a:lnTo>
                      <a:pt x="788" y="18"/>
                    </a:lnTo>
                    <a:lnTo>
                      <a:pt x="779" y="18"/>
                    </a:lnTo>
                    <a:lnTo>
                      <a:pt x="770" y="18"/>
                    </a:lnTo>
                    <a:lnTo>
                      <a:pt x="760" y="18"/>
                    </a:lnTo>
                    <a:lnTo>
                      <a:pt x="751" y="18"/>
                    </a:lnTo>
                    <a:lnTo>
                      <a:pt x="742" y="18"/>
                    </a:lnTo>
                    <a:lnTo>
                      <a:pt x="733" y="18"/>
                    </a:lnTo>
                    <a:lnTo>
                      <a:pt x="723" y="18"/>
                    </a:lnTo>
                    <a:lnTo>
                      <a:pt x="714" y="18"/>
                    </a:lnTo>
                    <a:lnTo>
                      <a:pt x="705" y="18"/>
                    </a:lnTo>
                    <a:lnTo>
                      <a:pt x="696" y="18"/>
                    </a:lnTo>
                    <a:lnTo>
                      <a:pt x="686" y="18"/>
                    </a:lnTo>
                    <a:lnTo>
                      <a:pt x="677" y="18"/>
                    </a:lnTo>
                    <a:lnTo>
                      <a:pt x="668" y="18"/>
                    </a:lnTo>
                    <a:lnTo>
                      <a:pt x="658" y="18"/>
                    </a:lnTo>
                    <a:lnTo>
                      <a:pt x="649" y="18"/>
                    </a:lnTo>
                    <a:lnTo>
                      <a:pt x="640" y="18"/>
                    </a:lnTo>
                    <a:lnTo>
                      <a:pt x="631" y="18"/>
                    </a:lnTo>
                    <a:lnTo>
                      <a:pt x="621" y="18"/>
                    </a:lnTo>
                    <a:lnTo>
                      <a:pt x="612" y="18"/>
                    </a:lnTo>
                    <a:lnTo>
                      <a:pt x="603" y="18"/>
                    </a:lnTo>
                    <a:lnTo>
                      <a:pt x="593" y="18"/>
                    </a:lnTo>
                    <a:lnTo>
                      <a:pt x="584" y="18"/>
                    </a:lnTo>
                    <a:lnTo>
                      <a:pt x="575" y="18"/>
                    </a:lnTo>
                    <a:lnTo>
                      <a:pt x="566" y="18"/>
                    </a:lnTo>
                    <a:lnTo>
                      <a:pt x="556" y="18"/>
                    </a:lnTo>
                    <a:lnTo>
                      <a:pt x="547" y="18"/>
                    </a:lnTo>
                    <a:lnTo>
                      <a:pt x="538" y="18"/>
                    </a:lnTo>
                    <a:lnTo>
                      <a:pt x="528" y="18"/>
                    </a:lnTo>
                    <a:lnTo>
                      <a:pt x="519" y="18"/>
                    </a:lnTo>
                    <a:lnTo>
                      <a:pt x="510" y="18"/>
                    </a:lnTo>
                    <a:lnTo>
                      <a:pt x="501" y="18"/>
                    </a:lnTo>
                    <a:lnTo>
                      <a:pt x="491" y="18"/>
                    </a:lnTo>
                    <a:lnTo>
                      <a:pt x="482" y="18"/>
                    </a:lnTo>
                    <a:lnTo>
                      <a:pt x="473" y="18"/>
                    </a:lnTo>
                    <a:lnTo>
                      <a:pt x="464" y="18"/>
                    </a:lnTo>
                    <a:lnTo>
                      <a:pt x="454" y="18"/>
                    </a:lnTo>
                    <a:lnTo>
                      <a:pt x="445" y="18"/>
                    </a:lnTo>
                    <a:lnTo>
                      <a:pt x="436" y="18"/>
                    </a:lnTo>
                    <a:lnTo>
                      <a:pt x="426" y="18"/>
                    </a:lnTo>
                    <a:lnTo>
                      <a:pt x="417" y="18"/>
                    </a:lnTo>
                    <a:lnTo>
                      <a:pt x="408" y="18"/>
                    </a:lnTo>
                    <a:lnTo>
                      <a:pt x="399" y="18"/>
                    </a:lnTo>
                    <a:lnTo>
                      <a:pt x="389" y="18"/>
                    </a:lnTo>
                    <a:lnTo>
                      <a:pt x="380" y="18"/>
                    </a:lnTo>
                    <a:lnTo>
                      <a:pt x="371" y="18"/>
                    </a:lnTo>
                    <a:lnTo>
                      <a:pt x="361" y="18"/>
                    </a:lnTo>
                    <a:lnTo>
                      <a:pt x="352" y="18"/>
                    </a:lnTo>
                    <a:lnTo>
                      <a:pt x="343" y="18"/>
                    </a:lnTo>
                    <a:lnTo>
                      <a:pt x="334" y="18"/>
                    </a:lnTo>
                    <a:lnTo>
                      <a:pt x="324" y="18"/>
                    </a:lnTo>
                    <a:lnTo>
                      <a:pt x="315" y="18"/>
                    </a:lnTo>
                    <a:lnTo>
                      <a:pt x="306" y="18"/>
                    </a:lnTo>
                    <a:lnTo>
                      <a:pt x="296" y="18"/>
                    </a:lnTo>
                    <a:lnTo>
                      <a:pt x="287" y="18"/>
                    </a:lnTo>
                    <a:lnTo>
                      <a:pt x="278" y="18"/>
                    </a:lnTo>
                    <a:lnTo>
                      <a:pt x="269" y="18"/>
                    </a:lnTo>
                    <a:lnTo>
                      <a:pt x="259" y="18"/>
                    </a:lnTo>
                    <a:lnTo>
                      <a:pt x="250" y="18"/>
                    </a:lnTo>
                    <a:lnTo>
                      <a:pt x="241" y="18"/>
                    </a:lnTo>
                    <a:lnTo>
                      <a:pt x="232" y="18"/>
                    </a:lnTo>
                    <a:lnTo>
                      <a:pt x="222" y="18"/>
                    </a:lnTo>
                    <a:lnTo>
                      <a:pt x="213" y="18"/>
                    </a:lnTo>
                    <a:lnTo>
                      <a:pt x="204" y="18"/>
                    </a:lnTo>
                    <a:lnTo>
                      <a:pt x="194" y="18"/>
                    </a:lnTo>
                    <a:lnTo>
                      <a:pt x="185" y="18"/>
                    </a:lnTo>
                    <a:lnTo>
                      <a:pt x="176" y="18"/>
                    </a:lnTo>
                    <a:lnTo>
                      <a:pt x="167" y="18"/>
                    </a:lnTo>
                    <a:lnTo>
                      <a:pt x="157" y="18"/>
                    </a:lnTo>
                    <a:lnTo>
                      <a:pt x="148" y="18"/>
                    </a:lnTo>
                    <a:lnTo>
                      <a:pt x="139" y="18"/>
                    </a:lnTo>
                    <a:lnTo>
                      <a:pt x="129" y="18"/>
                    </a:lnTo>
                    <a:lnTo>
                      <a:pt x="120" y="18"/>
                    </a:lnTo>
                    <a:lnTo>
                      <a:pt x="111" y="18"/>
                    </a:lnTo>
                    <a:lnTo>
                      <a:pt x="102" y="18"/>
                    </a:lnTo>
                    <a:lnTo>
                      <a:pt x="92" y="18"/>
                    </a:lnTo>
                    <a:lnTo>
                      <a:pt x="83" y="18"/>
                    </a:lnTo>
                    <a:lnTo>
                      <a:pt x="74" y="18"/>
                    </a:lnTo>
                    <a:lnTo>
                      <a:pt x="64" y="18"/>
                    </a:lnTo>
                    <a:lnTo>
                      <a:pt x="55" y="18"/>
                    </a:lnTo>
                    <a:lnTo>
                      <a:pt x="46" y="18"/>
                    </a:lnTo>
                    <a:lnTo>
                      <a:pt x="37" y="18"/>
                    </a:lnTo>
                    <a:lnTo>
                      <a:pt x="27" y="18"/>
                    </a:lnTo>
                    <a:lnTo>
                      <a:pt x="18" y="18"/>
                    </a:lnTo>
                    <a:lnTo>
                      <a:pt x="9" y="18"/>
                    </a:lnTo>
                    <a:lnTo>
                      <a:pt x="0" y="18"/>
                    </a:lnTo>
                    <a:lnTo>
                      <a:pt x="0" y="8"/>
                    </a:lnTo>
                    <a:close/>
                  </a:path>
                </a:pathLst>
              </a:custGeom>
              <a:solidFill>
                <a:srgbClr val="008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19" name="Freeform 258"/>
              <p:cNvSpPr>
                <a:spLocks/>
              </p:cNvSpPr>
              <p:nvPr/>
            </p:nvSpPr>
            <p:spPr bwMode="auto">
              <a:xfrm>
                <a:off x="3152" y="1221"/>
                <a:ext cx="1447" cy="19"/>
              </a:xfrm>
              <a:custGeom>
                <a:avLst/>
                <a:gdLst>
                  <a:gd name="T0" fmla="*/ 37 w 1447"/>
                  <a:gd name="T1" fmla="*/ 8 h 18"/>
                  <a:gd name="T2" fmla="*/ 83 w 1447"/>
                  <a:gd name="T3" fmla="*/ 8 h 18"/>
                  <a:gd name="T4" fmla="*/ 129 w 1447"/>
                  <a:gd name="T5" fmla="*/ 7 h 18"/>
                  <a:gd name="T6" fmla="*/ 176 w 1447"/>
                  <a:gd name="T7" fmla="*/ 7 h 18"/>
                  <a:gd name="T8" fmla="*/ 222 w 1447"/>
                  <a:gd name="T9" fmla="*/ 7 h 18"/>
                  <a:gd name="T10" fmla="*/ 269 w 1447"/>
                  <a:gd name="T11" fmla="*/ 7 h 18"/>
                  <a:gd name="T12" fmla="*/ 315 w 1447"/>
                  <a:gd name="T13" fmla="*/ 7 h 18"/>
                  <a:gd name="T14" fmla="*/ 361 w 1447"/>
                  <a:gd name="T15" fmla="*/ 6 h 18"/>
                  <a:gd name="T16" fmla="*/ 408 w 1447"/>
                  <a:gd name="T17" fmla="*/ 6 h 18"/>
                  <a:gd name="T18" fmla="*/ 454 w 1447"/>
                  <a:gd name="T19" fmla="*/ 6 h 18"/>
                  <a:gd name="T20" fmla="*/ 501 w 1447"/>
                  <a:gd name="T21" fmla="*/ 6 h 18"/>
                  <a:gd name="T22" fmla="*/ 547 w 1447"/>
                  <a:gd name="T23" fmla="*/ 6 h 18"/>
                  <a:gd name="T24" fmla="*/ 593 w 1447"/>
                  <a:gd name="T25" fmla="*/ 6 h 18"/>
                  <a:gd name="T26" fmla="*/ 640 w 1447"/>
                  <a:gd name="T27" fmla="*/ 5 h 18"/>
                  <a:gd name="T28" fmla="*/ 686 w 1447"/>
                  <a:gd name="T29" fmla="*/ 5 h 18"/>
                  <a:gd name="T30" fmla="*/ 733 w 1447"/>
                  <a:gd name="T31" fmla="*/ 5 h 18"/>
                  <a:gd name="T32" fmla="*/ 779 w 1447"/>
                  <a:gd name="T33" fmla="*/ 4 h 18"/>
                  <a:gd name="T34" fmla="*/ 825 w 1447"/>
                  <a:gd name="T35" fmla="*/ 4 h 18"/>
                  <a:gd name="T36" fmla="*/ 872 w 1447"/>
                  <a:gd name="T37" fmla="*/ 4 h 18"/>
                  <a:gd name="T38" fmla="*/ 918 w 1447"/>
                  <a:gd name="T39" fmla="*/ 3 h 18"/>
                  <a:gd name="T40" fmla="*/ 965 w 1447"/>
                  <a:gd name="T41" fmla="*/ 3 h 18"/>
                  <a:gd name="T42" fmla="*/ 1011 w 1447"/>
                  <a:gd name="T43" fmla="*/ 3 h 18"/>
                  <a:gd name="T44" fmla="*/ 1057 w 1447"/>
                  <a:gd name="T45" fmla="*/ 5 h 18"/>
                  <a:gd name="T46" fmla="*/ 1104 w 1447"/>
                  <a:gd name="T47" fmla="*/ 6 h 18"/>
                  <a:gd name="T48" fmla="*/ 1150 w 1447"/>
                  <a:gd name="T49" fmla="*/ 7 h 18"/>
                  <a:gd name="T50" fmla="*/ 1197 w 1447"/>
                  <a:gd name="T51" fmla="*/ 6 h 18"/>
                  <a:gd name="T52" fmla="*/ 1243 w 1447"/>
                  <a:gd name="T53" fmla="*/ 4 h 18"/>
                  <a:gd name="T54" fmla="*/ 1289 w 1447"/>
                  <a:gd name="T55" fmla="*/ 3 h 18"/>
                  <a:gd name="T56" fmla="*/ 1336 w 1447"/>
                  <a:gd name="T57" fmla="*/ 3 h 18"/>
                  <a:gd name="T58" fmla="*/ 1382 w 1447"/>
                  <a:gd name="T59" fmla="*/ 2 h 18"/>
                  <a:gd name="T60" fmla="*/ 1429 w 1447"/>
                  <a:gd name="T61" fmla="*/ 0 h 18"/>
                  <a:gd name="T62" fmla="*/ 1429 w 1447"/>
                  <a:gd name="T63" fmla="*/ 20 h 18"/>
                  <a:gd name="T64" fmla="*/ 1382 w 1447"/>
                  <a:gd name="T65" fmla="*/ 20 h 18"/>
                  <a:gd name="T66" fmla="*/ 1336 w 1447"/>
                  <a:gd name="T67" fmla="*/ 20 h 18"/>
                  <a:gd name="T68" fmla="*/ 1289 w 1447"/>
                  <a:gd name="T69" fmla="*/ 20 h 18"/>
                  <a:gd name="T70" fmla="*/ 1243 w 1447"/>
                  <a:gd name="T71" fmla="*/ 20 h 18"/>
                  <a:gd name="T72" fmla="*/ 1197 w 1447"/>
                  <a:gd name="T73" fmla="*/ 20 h 18"/>
                  <a:gd name="T74" fmla="*/ 1150 w 1447"/>
                  <a:gd name="T75" fmla="*/ 20 h 18"/>
                  <a:gd name="T76" fmla="*/ 1104 w 1447"/>
                  <a:gd name="T77" fmla="*/ 20 h 18"/>
                  <a:gd name="T78" fmla="*/ 1057 w 1447"/>
                  <a:gd name="T79" fmla="*/ 20 h 18"/>
                  <a:gd name="T80" fmla="*/ 1011 w 1447"/>
                  <a:gd name="T81" fmla="*/ 20 h 18"/>
                  <a:gd name="T82" fmla="*/ 965 w 1447"/>
                  <a:gd name="T83" fmla="*/ 20 h 18"/>
                  <a:gd name="T84" fmla="*/ 918 w 1447"/>
                  <a:gd name="T85" fmla="*/ 20 h 18"/>
                  <a:gd name="T86" fmla="*/ 872 w 1447"/>
                  <a:gd name="T87" fmla="*/ 20 h 18"/>
                  <a:gd name="T88" fmla="*/ 825 w 1447"/>
                  <a:gd name="T89" fmla="*/ 20 h 18"/>
                  <a:gd name="T90" fmla="*/ 779 w 1447"/>
                  <a:gd name="T91" fmla="*/ 20 h 18"/>
                  <a:gd name="T92" fmla="*/ 733 w 1447"/>
                  <a:gd name="T93" fmla="*/ 20 h 18"/>
                  <a:gd name="T94" fmla="*/ 686 w 1447"/>
                  <a:gd name="T95" fmla="*/ 20 h 18"/>
                  <a:gd name="T96" fmla="*/ 640 w 1447"/>
                  <a:gd name="T97" fmla="*/ 20 h 18"/>
                  <a:gd name="T98" fmla="*/ 593 w 1447"/>
                  <a:gd name="T99" fmla="*/ 20 h 18"/>
                  <a:gd name="T100" fmla="*/ 547 w 1447"/>
                  <a:gd name="T101" fmla="*/ 20 h 18"/>
                  <a:gd name="T102" fmla="*/ 501 w 1447"/>
                  <a:gd name="T103" fmla="*/ 20 h 18"/>
                  <a:gd name="T104" fmla="*/ 454 w 1447"/>
                  <a:gd name="T105" fmla="*/ 20 h 18"/>
                  <a:gd name="T106" fmla="*/ 408 w 1447"/>
                  <a:gd name="T107" fmla="*/ 20 h 18"/>
                  <a:gd name="T108" fmla="*/ 361 w 1447"/>
                  <a:gd name="T109" fmla="*/ 20 h 18"/>
                  <a:gd name="T110" fmla="*/ 315 w 1447"/>
                  <a:gd name="T111" fmla="*/ 20 h 18"/>
                  <a:gd name="T112" fmla="*/ 269 w 1447"/>
                  <a:gd name="T113" fmla="*/ 20 h 18"/>
                  <a:gd name="T114" fmla="*/ 222 w 1447"/>
                  <a:gd name="T115" fmla="*/ 20 h 18"/>
                  <a:gd name="T116" fmla="*/ 176 w 1447"/>
                  <a:gd name="T117" fmla="*/ 20 h 18"/>
                  <a:gd name="T118" fmla="*/ 129 w 1447"/>
                  <a:gd name="T119" fmla="*/ 20 h 18"/>
                  <a:gd name="T120" fmla="*/ 83 w 1447"/>
                  <a:gd name="T121" fmla="*/ 20 h 18"/>
                  <a:gd name="T122" fmla="*/ 37 w 1447"/>
                  <a:gd name="T123" fmla="*/ 20 h 18"/>
                  <a:gd name="T124" fmla="*/ 0 w 1447"/>
                  <a:gd name="T125" fmla="*/ 8 h 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8">
                    <a:moveTo>
                      <a:pt x="0" y="8"/>
                    </a:moveTo>
                    <a:lnTo>
                      <a:pt x="9" y="8"/>
                    </a:lnTo>
                    <a:lnTo>
                      <a:pt x="18" y="8"/>
                    </a:lnTo>
                    <a:lnTo>
                      <a:pt x="27" y="8"/>
                    </a:lnTo>
                    <a:lnTo>
                      <a:pt x="37" y="8"/>
                    </a:lnTo>
                    <a:lnTo>
                      <a:pt x="46" y="8"/>
                    </a:lnTo>
                    <a:lnTo>
                      <a:pt x="55" y="8"/>
                    </a:lnTo>
                    <a:lnTo>
                      <a:pt x="64" y="8"/>
                    </a:lnTo>
                    <a:lnTo>
                      <a:pt x="74" y="8"/>
                    </a:lnTo>
                    <a:lnTo>
                      <a:pt x="83" y="8"/>
                    </a:lnTo>
                    <a:lnTo>
                      <a:pt x="92" y="8"/>
                    </a:lnTo>
                    <a:lnTo>
                      <a:pt x="102" y="7"/>
                    </a:lnTo>
                    <a:lnTo>
                      <a:pt x="111" y="7"/>
                    </a:lnTo>
                    <a:lnTo>
                      <a:pt x="120" y="7"/>
                    </a:lnTo>
                    <a:lnTo>
                      <a:pt x="129" y="7"/>
                    </a:lnTo>
                    <a:lnTo>
                      <a:pt x="139" y="7"/>
                    </a:lnTo>
                    <a:lnTo>
                      <a:pt x="148" y="7"/>
                    </a:lnTo>
                    <a:lnTo>
                      <a:pt x="157" y="7"/>
                    </a:lnTo>
                    <a:lnTo>
                      <a:pt x="167" y="7"/>
                    </a:lnTo>
                    <a:lnTo>
                      <a:pt x="176" y="7"/>
                    </a:lnTo>
                    <a:lnTo>
                      <a:pt x="185" y="7"/>
                    </a:lnTo>
                    <a:lnTo>
                      <a:pt x="194" y="7"/>
                    </a:lnTo>
                    <a:lnTo>
                      <a:pt x="204" y="7"/>
                    </a:lnTo>
                    <a:lnTo>
                      <a:pt x="213" y="7"/>
                    </a:lnTo>
                    <a:lnTo>
                      <a:pt x="222" y="7"/>
                    </a:lnTo>
                    <a:lnTo>
                      <a:pt x="232" y="7"/>
                    </a:lnTo>
                    <a:lnTo>
                      <a:pt x="241" y="7"/>
                    </a:lnTo>
                    <a:lnTo>
                      <a:pt x="250" y="7"/>
                    </a:lnTo>
                    <a:lnTo>
                      <a:pt x="259" y="7"/>
                    </a:lnTo>
                    <a:lnTo>
                      <a:pt x="269" y="7"/>
                    </a:lnTo>
                    <a:lnTo>
                      <a:pt x="278" y="7"/>
                    </a:lnTo>
                    <a:lnTo>
                      <a:pt x="287" y="7"/>
                    </a:lnTo>
                    <a:lnTo>
                      <a:pt x="296" y="7"/>
                    </a:lnTo>
                    <a:lnTo>
                      <a:pt x="306" y="7"/>
                    </a:lnTo>
                    <a:lnTo>
                      <a:pt x="315" y="7"/>
                    </a:lnTo>
                    <a:lnTo>
                      <a:pt x="324" y="7"/>
                    </a:lnTo>
                    <a:lnTo>
                      <a:pt x="334" y="7"/>
                    </a:lnTo>
                    <a:lnTo>
                      <a:pt x="343" y="7"/>
                    </a:lnTo>
                    <a:lnTo>
                      <a:pt x="352" y="6"/>
                    </a:lnTo>
                    <a:lnTo>
                      <a:pt x="361" y="6"/>
                    </a:lnTo>
                    <a:lnTo>
                      <a:pt x="371" y="6"/>
                    </a:lnTo>
                    <a:lnTo>
                      <a:pt x="380" y="6"/>
                    </a:lnTo>
                    <a:lnTo>
                      <a:pt x="389" y="6"/>
                    </a:lnTo>
                    <a:lnTo>
                      <a:pt x="399" y="6"/>
                    </a:lnTo>
                    <a:lnTo>
                      <a:pt x="408" y="6"/>
                    </a:lnTo>
                    <a:lnTo>
                      <a:pt x="417" y="6"/>
                    </a:lnTo>
                    <a:lnTo>
                      <a:pt x="426" y="6"/>
                    </a:lnTo>
                    <a:lnTo>
                      <a:pt x="436" y="6"/>
                    </a:lnTo>
                    <a:lnTo>
                      <a:pt x="445" y="6"/>
                    </a:lnTo>
                    <a:lnTo>
                      <a:pt x="454" y="6"/>
                    </a:lnTo>
                    <a:lnTo>
                      <a:pt x="464" y="6"/>
                    </a:lnTo>
                    <a:lnTo>
                      <a:pt x="473" y="6"/>
                    </a:lnTo>
                    <a:lnTo>
                      <a:pt x="482" y="6"/>
                    </a:lnTo>
                    <a:lnTo>
                      <a:pt x="491" y="6"/>
                    </a:lnTo>
                    <a:lnTo>
                      <a:pt x="501" y="6"/>
                    </a:lnTo>
                    <a:lnTo>
                      <a:pt x="510" y="6"/>
                    </a:lnTo>
                    <a:lnTo>
                      <a:pt x="519" y="6"/>
                    </a:lnTo>
                    <a:lnTo>
                      <a:pt x="528" y="6"/>
                    </a:lnTo>
                    <a:lnTo>
                      <a:pt x="538" y="6"/>
                    </a:lnTo>
                    <a:lnTo>
                      <a:pt x="547" y="6"/>
                    </a:lnTo>
                    <a:lnTo>
                      <a:pt x="556" y="6"/>
                    </a:lnTo>
                    <a:lnTo>
                      <a:pt x="566" y="6"/>
                    </a:lnTo>
                    <a:lnTo>
                      <a:pt x="575" y="6"/>
                    </a:lnTo>
                    <a:lnTo>
                      <a:pt x="584" y="6"/>
                    </a:lnTo>
                    <a:lnTo>
                      <a:pt x="593" y="6"/>
                    </a:lnTo>
                    <a:lnTo>
                      <a:pt x="603" y="5"/>
                    </a:lnTo>
                    <a:lnTo>
                      <a:pt x="612" y="5"/>
                    </a:lnTo>
                    <a:lnTo>
                      <a:pt x="621" y="5"/>
                    </a:lnTo>
                    <a:lnTo>
                      <a:pt x="631" y="5"/>
                    </a:lnTo>
                    <a:lnTo>
                      <a:pt x="640" y="5"/>
                    </a:lnTo>
                    <a:lnTo>
                      <a:pt x="649" y="5"/>
                    </a:lnTo>
                    <a:lnTo>
                      <a:pt x="658" y="5"/>
                    </a:lnTo>
                    <a:lnTo>
                      <a:pt x="668" y="5"/>
                    </a:lnTo>
                    <a:lnTo>
                      <a:pt x="677" y="5"/>
                    </a:lnTo>
                    <a:lnTo>
                      <a:pt x="686" y="5"/>
                    </a:lnTo>
                    <a:lnTo>
                      <a:pt x="696" y="5"/>
                    </a:lnTo>
                    <a:lnTo>
                      <a:pt x="705" y="5"/>
                    </a:lnTo>
                    <a:lnTo>
                      <a:pt x="714" y="5"/>
                    </a:lnTo>
                    <a:lnTo>
                      <a:pt x="723" y="5"/>
                    </a:lnTo>
                    <a:lnTo>
                      <a:pt x="733" y="5"/>
                    </a:lnTo>
                    <a:lnTo>
                      <a:pt x="742" y="5"/>
                    </a:lnTo>
                    <a:lnTo>
                      <a:pt x="751" y="5"/>
                    </a:lnTo>
                    <a:lnTo>
                      <a:pt x="760" y="4"/>
                    </a:lnTo>
                    <a:lnTo>
                      <a:pt x="770" y="4"/>
                    </a:lnTo>
                    <a:lnTo>
                      <a:pt x="779" y="4"/>
                    </a:lnTo>
                    <a:lnTo>
                      <a:pt x="788" y="4"/>
                    </a:lnTo>
                    <a:lnTo>
                      <a:pt x="798" y="4"/>
                    </a:lnTo>
                    <a:lnTo>
                      <a:pt x="807" y="4"/>
                    </a:lnTo>
                    <a:lnTo>
                      <a:pt x="816" y="4"/>
                    </a:lnTo>
                    <a:lnTo>
                      <a:pt x="825" y="4"/>
                    </a:lnTo>
                    <a:lnTo>
                      <a:pt x="835" y="4"/>
                    </a:lnTo>
                    <a:lnTo>
                      <a:pt x="844" y="4"/>
                    </a:lnTo>
                    <a:lnTo>
                      <a:pt x="853" y="4"/>
                    </a:lnTo>
                    <a:lnTo>
                      <a:pt x="863" y="4"/>
                    </a:lnTo>
                    <a:lnTo>
                      <a:pt x="872" y="4"/>
                    </a:lnTo>
                    <a:lnTo>
                      <a:pt x="881" y="4"/>
                    </a:lnTo>
                    <a:lnTo>
                      <a:pt x="890" y="3"/>
                    </a:lnTo>
                    <a:lnTo>
                      <a:pt x="900" y="3"/>
                    </a:lnTo>
                    <a:lnTo>
                      <a:pt x="909" y="3"/>
                    </a:lnTo>
                    <a:lnTo>
                      <a:pt x="918" y="3"/>
                    </a:lnTo>
                    <a:lnTo>
                      <a:pt x="928" y="3"/>
                    </a:lnTo>
                    <a:lnTo>
                      <a:pt x="937" y="3"/>
                    </a:lnTo>
                    <a:lnTo>
                      <a:pt x="946" y="3"/>
                    </a:lnTo>
                    <a:lnTo>
                      <a:pt x="955" y="3"/>
                    </a:lnTo>
                    <a:lnTo>
                      <a:pt x="965" y="3"/>
                    </a:lnTo>
                    <a:lnTo>
                      <a:pt x="974" y="3"/>
                    </a:lnTo>
                    <a:lnTo>
                      <a:pt x="983" y="3"/>
                    </a:lnTo>
                    <a:lnTo>
                      <a:pt x="992" y="3"/>
                    </a:lnTo>
                    <a:lnTo>
                      <a:pt x="1002" y="3"/>
                    </a:lnTo>
                    <a:lnTo>
                      <a:pt x="1011" y="3"/>
                    </a:lnTo>
                    <a:lnTo>
                      <a:pt x="1020" y="4"/>
                    </a:lnTo>
                    <a:lnTo>
                      <a:pt x="1030" y="4"/>
                    </a:lnTo>
                    <a:lnTo>
                      <a:pt x="1039" y="4"/>
                    </a:lnTo>
                    <a:lnTo>
                      <a:pt x="1048" y="4"/>
                    </a:lnTo>
                    <a:lnTo>
                      <a:pt x="1057" y="5"/>
                    </a:lnTo>
                    <a:lnTo>
                      <a:pt x="1067" y="5"/>
                    </a:lnTo>
                    <a:lnTo>
                      <a:pt x="1076" y="5"/>
                    </a:lnTo>
                    <a:lnTo>
                      <a:pt x="1085" y="6"/>
                    </a:lnTo>
                    <a:lnTo>
                      <a:pt x="1095" y="6"/>
                    </a:lnTo>
                    <a:lnTo>
                      <a:pt x="1104" y="6"/>
                    </a:lnTo>
                    <a:lnTo>
                      <a:pt x="1113" y="7"/>
                    </a:lnTo>
                    <a:lnTo>
                      <a:pt x="1122" y="8"/>
                    </a:lnTo>
                    <a:lnTo>
                      <a:pt x="1132" y="7"/>
                    </a:lnTo>
                    <a:lnTo>
                      <a:pt x="1141" y="7"/>
                    </a:lnTo>
                    <a:lnTo>
                      <a:pt x="1150" y="7"/>
                    </a:lnTo>
                    <a:lnTo>
                      <a:pt x="1160" y="7"/>
                    </a:lnTo>
                    <a:lnTo>
                      <a:pt x="1169" y="7"/>
                    </a:lnTo>
                    <a:lnTo>
                      <a:pt x="1178" y="6"/>
                    </a:lnTo>
                    <a:lnTo>
                      <a:pt x="1187" y="6"/>
                    </a:lnTo>
                    <a:lnTo>
                      <a:pt x="1197" y="6"/>
                    </a:lnTo>
                    <a:lnTo>
                      <a:pt x="1206" y="6"/>
                    </a:lnTo>
                    <a:lnTo>
                      <a:pt x="1215" y="5"/>
                    </a:lnTo>
                    <a:lnTo>
                      <a:pt x="1224" y="5"/>
                    </a:lnTo>
                    <a:lnTo>
                      <a:pt x="1234" y="5"/>
                    </a:lnTo>
                    <a:lnTo>
                      <a:pt x="1243" y="4"/>
                    </a:lnTo>
                    <a:lnTo>
                      <a:pt x="1252" y="4"/>
                    </a:lnTo>
                    <a:lnTo>
                      <a:pt x="1262" y="4"/>
                    </a:lnTo>
                    <a:lnTo>
                      <a:pt x="1271" y="4"/>
                    </a:lnTo>
                    <a:lnTo>
                      <a:pt x="1280" y="4"/>
                    </a:lnTo>
                    <a:lnTo>
                      <a:pt x="1289" y="3"/>
                    </a:lnTo>
                    <a:lnTo>
                      <a:pt x="1299" y="3"/>
                    </a:lnTo>
                    <a:lnTo>
                      <a:pt x="1308" y="3"/>
                    </a:lnTo>
                    <a:lnTo>
                      <a:pt x="1317" y="3"/>
                    </a:lnTo>
                    <a:lnTo>
                      <a:pt x="1327" y="3"/>
                    </a:lnTo>
                    <a:lnTo>
                      <a:pt x="1336" y="3"/>
                    </a:lnTo>
                    <a:lnTo>
                      <a:pt x="1345" y="2"/>
                    </a:lnTo>
                    <a:lnTo>
                      <a:pt x="1354" y="2"/>
                    </a:lnTo>
                    <a:lnTo>
                      <a:pt x="1364" y="2"/>
                    </a:lnTo>
                    <a:lnTo>
                      <a:pt x="1373" y="2"/>
                    </a:lnTo>
                    <a:lnTo>
                      <a:pt x="1382" y="2"/>
                    </a:lnTo>
                    <a:lnTo>
                      <a:pt x="1392" y="1"/>
                    </a:lnTo>
                    <a:lnTo>
                      <a:pt x="1401" y="1"/>
                    </a:lnTo>
                    <a:lnTo>
                      <a:pt x="1410" y="1"/>
                    </a:lnTo>
                    <a:lnTo>
                      <a:pt x="1419" y="1"/>
                    </a:lnTo>
                    <a:lnTo>
                      <a:pt x="1429" y="0"/>
                    </a:lnTo>
                    <a:lnTo>
                      <a:pt x="1438" y="0"/>
                    </a:lnTo>
                    <a:lnTo>
                      <a:pt x="1447" y="0"/>
                    </a:lnTo>
                    <a:lnTo>
                      <a:pt x="1447" y="18"/>
                    </a:lnTo>
                    <a:lnTo>
                      <a:pt x="1438" y="18"/>
                    </a:lnTo>
                    <a:lnTo>
                      <a:pt x="1429" y="18"/>
                    </a:lnTo>
                    <a:lnTo>
                      <a:pt x="1419" y="18"/>
                    </a:lnTo>
                    <a:lnTo>
                      <a:pt x="1410" y="18"/>
                    </a:lnTo>
                    <a:lnTo>
                      <a:pt x="1401" y="18"/>
                    </a:lnTo>
                    <a:lnTo>
                      <a:pt x="1392" y="18"/>
                    </a:lnTo>
                    <a:lnTo>
                      <a:pt x="1382" y="18"/>
                    </a:lnTo>
                    <a:lnTo>
                      <a:pt x="1373" y="18"/>
                    </a:lnTo>
                    <a:lnTo>
                      <a:pt x="1364" y="18"/>
                    </a:lnTo>
                    <a:lnTo>
                      <a:pt x="1354" y="18"/>
                    </a:lnTo>
                    <a:lnTo>
                      <a:pt x="1345" y="18"/>
                    </a:lnTo>
                    <a:lnTo>
                      <a:pt x="1336" y="18"/>
                    </a:lnTo>
                    <a:lnTo>
                      <a:pt x="1327" y="18"/>
                    </a:lnTo>
                    <a:lnTo>
                      <a:pt x="1317" y="18"/>
                    </a:lnTo>
                    <a:lnTo>
                      <a:pt x="1308" y="18"/>
                    </a:lnTo>
                    <a:lnTo>
                      <a:pt x="1299" y="18"/>
                    </a:lnTo>
                    <a:lnTo>
                      <a:pt x="1289" y="18"/>
                    </a:lnTo>
                    <a:lnTo>
                      <a:pt x="1280" y="18"/>
                    </a:lnTo>
                    <a:lnTo>
                      <a:pt x="1271" y="18"/>
                    </a:lnTo>
                    <a:lnTo>
                      <a:pt x="1262" y="18"/>
                    </a:lnTo>
                    <a:lnTo>
                      <a:pt x="1252" y="18"/>
                    </a:lnTo>
                    <a:lnTo>
                      <a:pt x="1243" y="18"/>
                    </a:lnTo>
                    <a:lnTo>
                      <a:pt x="1234" y="18"/>
                    </a:lnTo>
                    <a:lnTo>
                      <a:pt x="1224" y="18"/>
                    </a:lnTo>
                    <a:lnTo>
                      <a:pt x="1215" y="18"/>
                    </a:lnTo>
                    <a:lnTo>
                      <a:pt x="1206" y="18"/>
                    </a:lnTo>
                    <a:lnTo>
                      <a:pt x="1197" y="18"/>
                    </a:lnTo>
                    <a:lnTo>
                      <a:pt x="1187" y="18"/>
                    </a:lnTo>
                    <a:lnTo>
                      <a:pt x="1178" y="18"/>
                    </a:lnTo>
                    <a:lnTo>
                      <a:pt x="1169" y="18"/>
                    </a:lnTo>
                    <a:lnTo>
                      <a:pt x="1160" y="18"/>
                    </a:lnTo>
                    <a:lnTo>
                      <a:pt x="1150" y="18"/>
                    </a:lnTo>
                    <a:lnTo>
                      <a:pt x="1141" y="18"/>
                    </a:lnTo>
                    <a:lnTo>
                      <a:pt x="1132" y="18"/>
                    </a:lnTo>
                    <a:lnTo>
                      <a:pt x="1122" y="18"/>
                    </a:lnTo>
                    <a:lnTo>
                      <a:pt x="1113" y="18"/>
                    </a:lnTo>
                    <a:lnTo>
                      <a:pt x="1104" y="18"/>
                    </a:lnTo>
                    <a:lnTo>
                      <a:pt x="1095" y="18"/>
                    </a:lnTo>
                    <a:lnTo>
                      <a:pt x="1085" y="18"/>
                    </a:lnTo>
                    <a:lnTo>
                      <a:pt x="1076" y="18"/>
                    </a:lnTo>
                    <a:lnTo>
                      <a:pt x="1067" y="18"/>
                    </a:lnTo>
                    <a:lnTo>
                      <a:pt x="1057" y="18"/>
                    </a:lnTo>
                    <a:lnTo>
                      <a:pt x="1048" y="18"/>
                    </a:lnTo>
                    <a:lnTo>
                      <a:pt x="1039" y="18"/>
                    </a:lnTo>
                    <a:lnTo>
                      <a:pt x="1030" y="18"/>
                    </a:lnTo>
                    <a:lnTo>
                      <a:pt x="1020" y="18"/>
                    </a:lnTo>
                    <a:lnTo>
                      <a:pt x="1011" y="18"/>
                    </a:lnTo>
                    <a:lnTo>
                      <a:pt x="1002" y="18"/>
                    </a:lnTo>
                    <a:lnTo>
                      <a:pt x="992" y="18"/>
                    </a:lnTo>
                    <a:lnTo>
                      <a:pt x="983" y="18"/>
                    </a:lnTo>
                    <a:lnTo>
                      <a:pt x="974" y="18"/>
                    </a:lnTo>
                    <a:lnTo>
                      <a:pt x="965" y="18"/>
                    </a:lnTo>
                    <a:lnTo>
                      <a:pt x="955" y="18"/>
                    </a:lnTo>
                    <a:lnTo>
                      <a:pt x="946" y="18"/>
                    </a:lnTo>
                    <a:lnTo>
                      <a:pt x="937" y="18"/>
                    </a:lnTo>
                    <a:lnTo>
                      <a:pt x="928" y="18"/>
                    </a:lnTo>
                    <a:lnTo>
                      <a:pt x="918" y="18"/>
                    </a:lnTo>
                    <a:lnTo>
                      <a:pt x="909" y="18"/>
                    </a:lnTo>
                    <a:lnTo>
                      <a:pt x="900" y="18"/>
                    </a:lnTo>
                    <a:lnTo>
                      <a:pt x="890" y="18"/>
                    </a:lnTo>
                    <a:lnTo>
                      <a:pt x="881" y="18"/>
                    </a:lnTo>
                    <a:lnTo>
                      <a:pt x="872" y="18"/>
                    </a:lnTo>
                    <a:lnTo>
                      <a:pt x="863" y="18"/>
                    </a:lnTo>
                    <a:lnTo>
                      <a:pt x="853" y="18"/>
                    </a:lnTo>
                    <a:lnTo>
                      <a:pt x="844" y="18"/>
                    </a:lnTo>
                    <a:lnTo>
                      <a:pt x="835" y="18"/>
                    </a:lnTo>
                    <a:lnTo>
                      <a:pt x="825" y="18"/>
                    </a:lnTo>
                    <a:lnTo>
                      <a:pt x="816" y="18"/>
                    </a:lnTo>
                    <a:lnTo>
                      <a:pt x="807" y="18"/>
                    </a:lnTo>
                    <a:lnTo>
                      <a:pt x="798" y="18"/>
                    </a:lnTo>
                    <a:lnTo>
                      <a:pt x="788" y="18"/>
                    </a:lnTo>
                    <a:lnTo>
                      <a:pt x="779" y="18"/>
                    </a:lnTo>
                    <a:lnTo>
                      <a:pt x="770" y="18"/>
                    </a:lnTo>
                    <a:lnTo>
                      <a:pt x="760" y="18"/>
                    </a:lnTo>
                    <a:lnTo>
                      <a:pt x="751" y="18"/>
                    </a:lnTo>
                    <a:lnTo>
                      <a:pt x="742" y="18"/>
                    </a:lnTo>
                    <a:lnTo>
                      <a:pt x="733" y="18"/>
                    </a:lnTo>
                    <a:lnTo>
                      <a:pt x="723" y="18"/>
                    </a:lnTo>
                    <a:lnTo>
                      <a:pt x="714" y="18"/>
                    </a:lnTo>
                    <a:lnTo>
                      <a:pt x="705" y="18"/>
                    </a:lnTo>
                    <a:lnTo>
                      <a:pt x="696" y="18"/>
                    </a:lnTo>
                    <a:lnTo>
                      <a:pt x="686" y="18"/>
                    </a:lnTo>
                    <a:lnTo>
                      <a:pt x="677" y="18"/>
                    </a:lnTo>
                    <a:lnTo>
                      <a:pt x="668" y="18"/>
                    </a:lnTo>
                    <a:lnTo>
                      <a:pt x="658" y="18"/>
                    </a:lnTo>
                    <a:lnTo>
                      <a:pt x="649" y="18"/>
                    </a:lnTo>
                    <a:lnTo>
                      <a:pt x="640" y="18"/>
                    </a:lnTo>
                    <a:lnTo>
                      <a:pt x="631" y="18"/>
                    </a:lnTo>
                    <a:lnTo>
                      <a:pt x="621" y="18"/>
                    </a:lnTo>
                    <a:lnTo>
                      <a:pt x="612" y="18"/>
                    </a:lnTo>
                    <a:lnTo>
                      <a:pt x="603" y="18"/>
                    </a:lnTo>
                    <a:lnTo>
                      <a:pt x="593" y="18"/>
                    </a:lnTo>
                    <a:lnTo>
                      <a:pt x="584" y="18"/>
                    </a:lnTo>
                    <a:lnTo>
                      <a:pt x="575" y="18"/>
                    </a:lnTo>
                    <a:lnTo>
                      <a:pt x="566" y="18"/>
                    </a:lnTo>
                    <a:lnTo>
                      <a:pt x="556" y="18"/>
                    </a:lnTo>
                    <a:lnTo>
                      <a:pt x="547" y="18"/>
                    </a:lnTo>
                    <a:lnTo>
                      <a:pt x="538" y="18"/>
                    </a:lnTo>
                    <a:lnTo>
                      <a:pt x="528" y="18"/>
                    </a:lnTo>
                    <a:lnTo>
                      <a:pt x="519" y="18"/>
                    </a:lnTo>
                    <a:lnTo>
                      <a:pt x="510" y="18"/>
                    </a:lnTo>
                    <a:lnTo>
                      <a:pt x="501" y="18"/>
                    </a:lnTo>
                    <a:lnTo>
                      <a:pt x="491" y="18"/>
                    </a:lnTo>
                    <a:lnTo>
                      <a:pt x="482" y="18"/>
                    </a:lnTo>
                    <a:lnTo>
                      <a:pt x="473" y="18"/>
                    </a:lnTo>
                    <a:lnTo>
                      <a:pt x="464" y="18"/>
                    </a:lnTo>
                    <a:lnTo>
                      <a:pt x="454" y="18"/>
                    </a:lnTo>
                    <a:lnTo>
                      <a:pt x="445" y="18"/>
                    </a:lnTo>
                    <a:lnTo>
                      <a:pt x="436" y="18"/>
                    </a:lnTo>
                    <a:lnTo>
                      <a:pt x="426" y="18"/>
                    </a:lnTo>
                    <a:lnTo>
                      <a:pt x="417" y="18"/>
                    </a:lnTo>
                    <a:lnTo>
                      <a:pt x="408" y="18"/>
                    </a:lnTo>
                    <a:lnTo>
                      <a:pt x="399" y="18"/>
                    </a:lnTo>
                    <a:lnTo>
                      <a:pt x="389" y="18"/>
                    </a:lnTo>
                    <a:lnTo>
                      <a:pt x="380" y="18"/>
                    </a:lnTo>
                    <a:lnTo>
                      <a:pt x="371" y="18"/>
                    </a:lnTo>
                    <a:lnTo>
                      <a:pt x="361" y="18"/>
                    </a:lnTo>
                    <a:lnTo>
                      <a:pt x="352" y="18"/>
                    </a:lnTo>
                    <a:lnTo>
                      <a:pt x="343" y="18"/>
                    </a:lnTo>
                    <a:lnTo>
                      <a:pt x="334" y="18"/>
                    </a:lnTo>
                    <a:lnTo>
                      <a:pt x="324" y="18"/>
                    </a:lnTo>
                    <a:lnTo>
                      <a:pt x="315" y="18"/>
                    </a:lnTo>
                    <a:lnTo>
                      <a:pt x="306" y="18"/>
                    </a:lnTo>
                    <a:lnTo>
                      <a:pt x="296" y="18"/>
                    </a:lnTo>
                    <a:lnTo>
                      <a:pt x="287" y="18"/>
                    </a:lnTo>
                    <a:lnTo>
                      <a:pt x="278" y="18"/>
                    </a:lnTo>
                    <a:lnTo>
                      <a:pt x="269" y="18"/>
                    </a:lnTo>
                    <a:lnTo>
                      <a:pt x="259" y="18"/>
                    </a:lnTo>
                    <a:lnTo>
                      <a:pt x="250" y="18"/>
                    </a:lnTo>
                    <a:lnTo>
                      <a:pt x="241" y="18"/>
                    </a:lnTo>
                    <a:lnTo>
                      <a:pt x="232" y="18"/>
                    </a:lnTo>
                    <a:lnTo>
                      <a:pt x="222" y="18"/>
                    </a:lnTo>
                    <a:lnTo>
                      <a:pt x="213" y="18"/>
                    </a:lnTo>
                    <a:lnTo>
                      <a:pt x="204" y="18"/>
                    </a:lnTo>
                    <a:lnTo>
                      <a:pt x="194" y="18"/>
                    </a:lnTo>
                    <a:lnTo>
                      <a:pt x="185" y="18"/>
                    </a:lnTo>
                    <a:lnTo>
                      <a:pt x="176" y="18"/>
                    </a:lnTo>
                    <a:lnTo>
                      <a:pt x="167" y="18"/>
                    </a:lnTo>
                    <a:lnTo>
                      <a:pt x="157" y="18"/>
                    </a:lnTo>
                    <a:lnTo>
                      <a:pt x="148" y="18"/>
                    </a:lnTo>
                    <a:lnTo>
                      <a:pt x="139" y="18"/>
                    </a:lnTo>
                    <a:lnTo>
                      <a:pt x="129" y="18"/>
                    </a:lnTo>
                    <a:lnTo>
                      <a:pt x="120" y="18"/>
                    </a:lnTo>
                    <a:lnTo>
                      <a:pt x="111" y="18"/>
                    </a:lnTo>
                    <a:lnTo>
                      <a:pt x="102" y="18"/>
                    </a:lnTo>
                    <a:lnTo>
                      <a:pt x="92" y="18"/>
                    </a:lnTo>
                    <a:lnTo>
                      <a:pt x="83" y="18"/>
                    </a:lnTo>
                    <a:lnTo>
                      <a:pt x="74" y="18"/>
                    </a:lnTo>
                    <a:lnTo>
                      <a:pt x="64" y="18"/>
                    </a:lnTo>
                    <a:lnTo>
                      <a:pt x="55" y="18"/>
                    </a:lnTo>
                    <a:lnTo>
                      <a:pt x="46" y="18"/>
                    </a:lnTo>
                    <a:lnTo>
                      <a:pt x="37" y="18"/>
                    </a:lnTo>
                    <a:lnTo>
                      <a:pt x="27" y="18"/>
                    </a:lnTo>
                    <a:lnTo>
                      <a:pt x="18" y="18"/>
                    </a:lnTo>
                    <a:lnTo>
                      <a:pt x="9" y="18"/>
                    </a:lnTo>
                    <a:lnTo>
                      <a:pt x="0" y="18"/>
                    </a:lnTo>
                    <a:lnTo>
                      <a:pt x="0" y="8"/>
                    </a:lnTo>
                    <a:close/>
                  </a:path>
                </a:pathLst>
              </a:custGeom>
              <a:noFill/>
              <a:ln w="3175">
                <a:solidFill>
                  <a:srgbClr val="008000"/>
                </a:solidFill>
                <a:round/>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20" name="Freeform 259"/>
              <p:cNvSpPr>
                <a:spLocks noChangeArrowheads="1"/>
              </p:cNvSpPr>
              <p:nvPr/>
            </p:nvSpPr>
            <p:spPr bwMode="auto">
              <a:xfrm>
                <a:off x="3184" y="312"/>
                <a:ext cx="664" cy="464"/>
              </a:xfrm>
              <a:custGeom>
                <a:avLst/>
                <a:gdLst>
                  <a:gd name="T0" fmla="*/ 0 w 664"/>
                  <a:gd name="T1" fmla="*/ 4 h 464"/>
                  <a:gd name="T2" fmla="*/ 0 w 664"/>
                  <a:gd name="T3" fmla="*/ 460 h 464"/>
                  <a:gd name="T4" fmla="*/ 4 w 664"/>
                  <a:gd name="T5" fmla="*/ 464 h 464"/>
                  <a:gd name="T6" fmla="*/ 660 w 664"/>
                  <a:gd name="T7" fmla="*/ 464 h 464"/>
                  <a:gd name="T8" fmla="*/ 664 w 664"/>
                  <a:gd name="T9" fmla="*/ 460 h 464"/>
                  <a:gd name="T10" fmla="*/ 664 w 664"/>
                  <a:gd name="T11" fmla="*/ 4 h 464"/>
                  <a:gd name="T12" fmla="*/ 660 w 664"/>
                  <a:gd name="T13" fmla="*/ 0 h 464"/>
                  <a:gd name="T14" fmla="*/ 4 w 664"/>
                  <a:gd name="T15" fmla="*/ 0 h 464"/>
                  <a:gd name="T16" fmla="*/ 0 w 664"/>
                  <a:gd name="T17" fmla="*/ 4 h 464"/>
                  <a:gd name="T18" fmla="*/ 0 w 664"/>
                  <a:gd name="T19" fmla="*/ 4 h 4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4" h="464">
                    <a:moveTo>
                      <a:pt x="0" y="4"/>
                    </a:moveTo>
                    <a:lnTo>
                      <a:pt x="0" y="460"/>
                    </a:lnTo>
                    <a:cubicBezTo>
                      <a:pt x="0" y="462"/>
                      <a:pt x="1" y="464"/>
                      <a:pt x="4" y="464"/>
                    </a:cubicBezTo>
                    <a:lnTo>
                      <a:pt x="660" y="464"/>
                    </a:lnTo>
                    <a:cubicBezTo>
                      <a:pt x="662" y="464"/>
                      <a:pt x="664" y="462"/>
                      <a:pt x="664" y="460"/>
                    </a:cubicBezTo>
                    <a:lnTo>
                      <a:pt x="664" y="4"/>
                    </a:lnTo>
                    <a:cubicBezTo>
                      <a:pt x="664" y="1"/>
                      <a:pt x="662" y="0"/>
                      <a:pt x="660" y="0"/>
                    </a:cubicBezTo>
                    <a:lnTo>
                      <a:pt x="4" y="0"/>
                    </a:lnTo>
                    <a:cubicBezTo>
                      <a:pt x="1" y="0"/>
                      <a:pt x="0" y="1"/>
                      <a:pt x="0" y="4"/>
                    </a:cubicBezTo>
                    <a:close/>
                  </a:path>
                </a:pathLst>
              </a:cu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21" name="Freeform 260"/>
              <p:cNvSpPr>
                <a:spLocks/>
              </p:cNvSpPr>
              <p:nvPr/>
            </p:nvSpPr>
            <p:spPr bwMode="auto">
              <a:xfrm>
                <a:off x="3184" y="312"/>
                <a:ext cx="664" cy="464"/>
              </a:xfrm>
              <a:custGeom>
                <a:avLst/>
                <a:gdLst>
                  <a:gd name="T0" fmla="*/ 0 w 664"/>
                  <a:gd name="T1" fmla="*/ 4 h 464"/>
                  <a:gd name="T2" fmla="*/ 0 w 664"/>
                  <a:gd name="T3" fmla="*/ 460 h 464"/>
                  <a:gd name="T4" fmla="*/ 4 w 664"/>
                  <a:gd name="T5" fmla="*/ 464 h 464"/>
                  <a:gd name="T6" fmla="*/ 660 w 664"/>
                  <a:gd name="T7" fmla="*/ 464 h 464"/>
                  <a:gd name="T8" fmla="*/ 664 w 664"/>
                  <a:gd name="T9" fmla="*/ 460 h 464"/>
                  <a:gd name="T10" fmla="*/ 664 w 664"/>
                  <a:gd name="T11" fmla="*/ 4 h 464"/>
                  <a:gd name="T12" fmla="*/ 660 w 664"/>
                  <a:gd name="T13" fmla="*/ 0 h 464"/>
                  <a:gd name="T14" fmla="*/ 4 w 664"/>
                  <a:gd name="T15" fmla="*/ 0 h 464"/>
                  <a:gd name="T16" fmla="*/ 0 w 664"/>
                  <a:gd name="T17" fmla="*/ 4 h 464"/>
                  <a:gd name="T18" fmla="*/ 0 w 664"/>
                  <a:gd name="T19" fmla="*/ 4 h 4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4" h="464">
                    <a:moveTo>
                      <a:pt x="0" y="4"/>
                    </a:moveTo>
                    <a:lnTo>
                      <a:pt x="0" y="460"/>
                    </a:lnTo>
                    <a:cubicBezTo>
                      <a:pt x="0" y="462"/>
                      <a:pt x="1" y="464"/>
                      <a:pt x="4" y="464"/>
                    </a:cubicBezTo>
                    <a:lnTo>
                      <a:pt x="660" y="464"/>
                    </a:lnTo>
                    <a:cubicBezTo>
                      <a:pt x="662" y="464"/>
                      <a:pt x="664" y="462"/>
                      <a:pt x="664" y="460"/>
                    </a:cubicBezTo>
                    <a:lnTo>
                      <a:pt x="664" y="4"/>
                    </a:lnTo>
                    <a:cubicBezTo>
                      <a:pt x="664" y="1"/>
                      <a:pt x="662" y="0"/>
                      <a:pt x="660" y="0"/>
                    </a:cubicBezTo>
                    <a:lnTo>
                      <a:pt x="4" y="0"/>
                    </a:lnTo>
                    <a:cubicBezTo>
                      <a:pt x="1" y="0"/>
                      <a:pt x="0" y="1"/>
                      <a:pt x="0" y="4"/>
                    </a:cubicBezTo>
                    <a:close/>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22" name="Freeform 261"/>
              <p:cNvSpPr>
                <a:spLocks noChangeArrowheads="1"/>
              </p:cNvSpPr>
              <p:nvPr/>
            </p:nvSpPr>
            <p:spPr bwMode="auto">
              <a:xfrm>
                <a:off x="3200" y="336"/>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FFC8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23" name="Text Box 262"/>
              <p:cNvSpPr txBox="1">
                <a:spLocks noChangeArrowheads="1"/>
              </p:cNvSpPr>
              <p:nvPr/>
            </p:nvSpPr>
            <p:spPr bwMode="auto">
              <a:xfrm>
                <a:off x="3376" y="299"/>
                <a:ext cx="448"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Other renewables</a:t>
                </a:r>
              </a:p>
            </p:txBody>
          </p:sp>
          <p:sp>
            <p:nvSpPr>
              <p:cNvPr id="12624" name="Freeform 263"/>
              <p:cNvSpPr>
                <a:spLocks noChangeArrowheads="1"/>
              </p:cNvSpPr>
              <p:nvPr/>
            </p:nvSpPr>
            <p:spPr bwMode="auto">
              <a:xfrm>
                <a:off x="3200" y="408"/>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25" name="Text Box 264"/>
              <p:cNvSpPr txBox="1">
                <a:spLocks noChangeArrowheads="1"/>
              </p:cNvSpPr>
              <p:nvPr/>
            </p:nvSpPr>
            <p:spPr bwMode="auto">
              <a:xfrm>
                <a:off x="3376" y="371"/>
                <a:ext cx="200"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Nuclear</a:t>
                </a:r>
              </a:p>
            </p:txBody>
          </p:sp>
          <p:sp>
            <p:nvSpPr>
              <p:cNvPr id="12626" name="Freeform 265"/>
              <p:cNvSpPr>
                <a:spLocks noChangeArrowheads="1"/>
              </p:cNvSpPr>
              <p:nvPr/>
            </p:nvSpPr>
            <p:spPr bwMode="auto">
              <a:xfrm>
                <a:off x="3200" y="480"/>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0064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27" name="Text Box 266"/>
              <p:cNvSpPr txBox="1">
                <a:spLocks noChangeArrowheads="1"/>
              </p:cNvSpPr>
              <p:nvPr/>
            </p:nvSpPr>
            <p:spPr bwMode="auto">
              <a:xfrm>
                <a:off x="3376" y="443"/>
                <a:ext cx="104"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Gas</a:t>
                </a:r>
              </a:p>
            </p:txBody>
          </p:sp>
          <p:sp>
            <p:nvSpPr>
              <p:cNvPr id="12628" name="Freeform 267"/>
              <p:cNvSpPr>
                <a:spLocks noChangeArrowheads="1"/>
              </p:cNvSpPr>
              <p:nvPr/>
            </p:nvSpPr>
            <p:spPr bwMode="auto">
              <a:xfrm>
                <a:off x="3200" y="552"/>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29" name="Text Box 268"/>
              <p:cNvSpPr txBox="1">
                <a:spLocks noChangeArrowheads="1"/>
              </p:cNvSpPr>
              <p:nvPr/>
            </p:nvSpPr>
            <p:spPr bwMode="auto">
              <a:xfrm>
                <a:off x="3376" y="515"/>
                <a:ext cx="72"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Oil</a:t>
                </a:r>
              </a:p>
            </p:txBody>
          </p:sp>
          <p:sp>
            <p:nvSpPr>
              <p:cNvPr id="12630" name="Freeform 269"/>
              <p:cNvSpPr>
                <a:spLocks noChangeArrowheads="1"/>
              </p:cNvSpPr>
              <p:nvPr/>
            </p:nvSpPr>
            <p:spPr bwMode="auto">
              <a:xfrm>
                <a:off x="3200" y="624"/>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20202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31" name="Text Box 270"/>
              <p:cNvSpPr txBox="1">
                <a:spLocks noChangeArrowheads="1"/>
              </p:cNvSpPr>
              <p:nvPr/>
            </p:nvSpPr>
            <p:spPr bwMode="auto">
              <a:xfrm>
                <a:off x="3376" y="587"/>
                <a:ext cx="120"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Coal</a:t>
                </a:r>
              </a:p>
            </p:txBody>
          </p:sp>
          <p:sp>
            <p:nvSpPr>
              <p:cNvPr id="12632" name="Freeform 271"/>
              <p:cNvSpPr>
                <a:spLocks noChangeArrowheads="1"/>
              </p:cNvSpPr>
              <p:nvPr/>
            </p:nvSpPr>
            <p:spPr bwMode="auto">
              <a:xfrm>
                <a:off x="3200" y="696"/>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008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33" name="Text Box 272"/>
              <p:cNvSpPr txBox="1">
                <a:spLocks noChangeArrowheads="1"/>
              </p:cNvSpPr>
              <p:nvPr/>
            </p:nvSpPr>
            <p:spPr bwMode="auto">
              <a:xfrm>
                <a:off x="3376" y="659"/>
                <a:ext cx="232"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Biomass</a:t>
                </a:r>
              </a:p>
            </p:txBody>
          </p:sp>
        </p:grpSp>
        <p:grpSp>
          <p:nvGrpSpPr>
            <p:cNvPr id="12499" name="Group -1024"/>
            <p:cNvGrpSpPr>
              <a:grpSpLocks/>
            </p:cNvGrpSpPr>
            <p:nvPr/>
          </p:nvGrpSpPr>
          <p:grpSpPr bwMode="auto">
            <a:xfrm>
              <a:off x="17565" y="648363"/>
              <a:ext cx="4223637" cy="2820261"/>
              <a:chOff x="211" y="207"/>
              <a:chExt cx="2645" cy="1153"/>
            </a:xfrm>
          </p:grpSpPr>
          <p:sp>
            <p:nvSpPr>
              <p:cNvPr id="12504" name="Freeform 4"/>
              <p:cNvSpPr>
                <a:spLocks noChangeArrowheads="1"/>
              </p:cNvSpPr>
              <p:nvPr/>
            </p:nvSpPr>
            <p:spPr bwMode="auto">
              <a:xfrm>
                <a:off x="472" y="280"/>
                <a:ext cx="2320" cy="960"/>
              </a:xfrm>
              <a:custGeom>
                <a:avLst/>
                <a:gdLst>
                  <a:gd name="T0" fmla="*/ 0 w 2320"/>
                  <a:gd name="T1" fmla="*/ 0 h 960"/>
                  <a:gd name="T2" fmla="*/ 2320 w 2320"/>
                  <a:gd name="T3" fmla="*/ 0 h 960"/>
                  <a:gd name="T4" fmla="*/ 2320 w 2320"/>
                  <a:gd name="T5" fmla="*/ 960 h 960"/>
                  <a:gd name="T6" fmla="*/ 0 w 2320"/>
                  <a:gd name="T7" fmla="*/ 960 h 960"/>
                  <a:gd name="T8" fmla="*/ 0 w 2320"/>
                  <a:gd name="T9" fmla="*/ 0 h 960"/>
                  <a:gd name="T10" fmla="*/ 0 w 2320"/>
                  <a:gd name="T11" fmla="*/ 0 h 9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20" h="960">
                    <a:moveTo>
                      <a:pt x="0" y="0"/>
                    </a:moveTo>
                    <a:lnTo>
                      <a:pt x="2320" y="0"/>
                    </a:lnTo>
                    <a:lnTo>
                      <a:pt x="2320" y="960"/>
                    </a:lnTo>
                    <a:lnTo>
                      <a:pt x="0" y="960"/>
                    </a:lnTo>
                    <a:lnTo>
                      <a:pt x="0" y="0"/>
                    </a:lnTo>
                    <a:close/>
                  </a:path>
                </a:pathLst>
              </a:cu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05" name="Text Box 5"/>
              <p:cNvSpPr txBox="1">
                <a:spLocks noChangeArrowheads="1"/>
              </p:cNvSpPr>
              <p:nvPr/>
            </p:nvSpPr>
            <p:spPr bwMode="auto">
              <a:xfrm>
                <a:off x="408" y="123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1850</a:t>
                </a:r>
              </a:p>
            </p:txBody>
          </p:sp>
          <p:sp>
            <p:nvSpPr>
              <p:cNvPr id="12506" name="Freeform 6"/>
              <p:cNvSpPr>
                <a:spLocks/>
              </p:cNvSpPr>
              <p:nvPr/>
            </p:nvSpPr>
            <p:spPr bwMode="auto">
              <a:xfrm>
                <a:off x="472" y="124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07" name="Text Box 7"/>
              <p:cNvSpPr txBox="1">
                <a:spLocks noChangeArrowheads="1"/>
              </p:cNvSpPr>
              <p:nvPr/>
            </p:nvSpPr>
            <p:spPr bwMode="auto">
              <a:xfrm>
                <a:off x="872" y="123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1900</a:t>
                </a:r>
              </a:p>
            </p:txBody>
          </p:sp>
          <p:sp>
            <p:nvSpPr>
              <p:cNvPr id="12508" name="Freeform 8"/>
              <p:cNvSpPr>
                <a:spLocks/>
              </p:cNvSpPr>
              <p:nvPr/>
            </p:nvSpPr>
            <p:spPr bwMode="auto">
              <a:xfrm>
                <a:off x="936" y="124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09" name="Text Box 9"/>
              <p:cNvSpPr txBox="1">
                <a:spLocks noChangeArrowheads="1"/>
              </p:cNvSpPr>
              <p:nvPr/>
            </p:nvSpPr>
            <p:spPr bwMode="auto">
              <a:xfrm>
                <a:off x="1336" y="123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1950</a:t>
                </a:r>
              </a:p>
            </p:txBody>
          </p:sp>
          <p:sp>
            <p:nvSpPr>
              <p:cNvPr id="12510" name="Freeform 10"/>
              <p:cNvSpPr>
                <a:spLocks/>
              </p:cNvSpPr>
              <p:nvPr/>
            </p:nvSpPr>
            <p:spPr bwMode="auto">
              <a:xfrm>
                <a:off x="1400" y="124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11" name="Text Box 11"/>
              <p:cNvSpPr txBox="1">
                <a:spLocks noChangeArrowheads="1"/>
              </p:cNvSpPr>
              <p:nvPr/>
            </p:nvSpPr>
            <p:spPr bwMode="auto">
              <a:xfrm>
                <a:off x="1800" y="123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2000</a:t>
                </a:r>
              </a:p>
            </p:txBody>
          </p:sp>
          <p:sp>
            <p:nvSpPr>
              <p:cNvPr id="12512" name="Freeform 12"/>
              <p:cNvSpPr>
                <a:spLocks/>
              </p:cNvSpPr>
              <p:nvPr/>
            </p:nvSpPr>
            <p:spPr bwMode="auto">
              <a:xfrm>
                <a:off x="1864" y="124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13" name="Text Box 13"/>
              <p:cNvSpPr txBox="1">
                <a:spLocks noChangeArrowheads="1"/>
              </p:cNvSpPr>
              <p:nvPr/>
            </p:nvSpPr>
            <p:spPr bwMode="auto">
              <a:xfrm>
                <a:off x="2264" y="123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2050</a:t>
                </a:r>
              </a:p>
            </p:txBody>
          </p:sp>
          <p:sp>
            <p:nvSpPr>
              <p:cNvPr id="12514" name="Freeform 14"/>
              <p:cNvSpPr>
                <a:spLocks/>
              </p:cNvSpPr>
              <p:nvPr/>
            </p:nvSpPr>
            <p:spPr bwMode="auto">
              <a:xfrm>
                <a:off x="2328" y="124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15" name="Text Box 15"/>
              <p:cNvSpPr txBox="1">
                <a:spLocks noChangeArrowheads="1"/>
              </p:cNvSpPr>
              <p:nvPr/>
            </p:nvSpPr>
            <p:spPr bwMode="auto">
              <a:xfrm>
                <a:off x="2728" y="123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2100</a:t>
                </a:r>
              </a:p>
            </p:txBody>
          </p:sp>
          <p:sp>
            <p:nvSpPr>
              <p:cNvPr id="12516" name="Freeform 16"/>
              <p:cNvSpPr>
                <a:spLocks/>
              </p:cNvSpPr>
              <p:nvPr/>
            </p:nvSpPr>
            <p:spPr bwMode="auto">
              <a:xfrm>
                <a:off x="2792" y="124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17" name="Text Box 17"/>
              <p:cNvSpPr txBox="1">
                <a:spLocks noChangeArrowheads="1"/>
              </p:cNvSpPr>
              <p:nvPr/>
            </p:nvSpPr>
            <p:spPr bwMode="auto">
              <a:xfrm rot="-5400000">
                <a:off x="232" y="699"/>
                <a:ext cx="72"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EJ</a:t>
                </a:r>
              </a:p>
            </p:txBody>
          </p:sp>
          <p:sp>
            <p:nvSpPr>
              <p:cNvPr id="12518" name="Text Box 18"/>
              <p:cNvSpPr txBox="1">
                <a:spLocks noChangeArrowheads="1"/>
              </p:cNvSpPr>
              <p:nvPr/>
            </p:nvSpPr>
            <p:spPr bwMode="auto">
              <a:xfrm>
                <a:off x="416" y="1167"/>
                <a:ext cx="32"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0</a:t>
                </a:r>
              </a:p>
            </p:txBody>
          </p:sp>
          <p:sp>
            <p:nvSpPr>
              <p:cNvPr id="12519" name="Freeform 19"/>
              <p:cNvSpPr>
                <a:spLocks/>
              </p:cNvSpPr>
              <p:nvPr/>
            </p:nvSpPr>
            <p:spPr bwMode="auto">
              <a:xfrm>
                <a:off x="456" y="1240"/>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20" name="Text Box 20"/>
              <p:cNvSpPr txBox="1">
                <a:spLocks noChangeArrowheads="1"/>
              </p:cNvSpPr>
              <p:nvPr/>
            </p:nvSpPr>
            <p:spPr bwMode="auto">
              <a:xfrm>
                <a:off x="352" y="975"/>
                <a:ext cx="96"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500</a:t>
                </a:r>
              </a:p>
            </p:txBody>
          </p:sp>
          <p:sp>
            <p:nvSpPr>
              <p:cNvPr id="12521" name="Freeform 21"/>
              <p:cNvSpPr>
                <a:spLocks/>
              </p:cNvSpPr>
              <p:nvPr/>
            </p:nvSpPr>
            <p:spPr bwMode="auto">
              <a:xfrm>
                <a:off x="456" y="1048"/>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22" name="Text Box 22"/>
              <p:cNvSpPr txBox="1">
                <a:spLocks noChangeArrowheads="1"/>
              </p:cNvSpPr>
              <p:nvPr/>
            </p:nvSpPr>
            <p:spPr bwMode="auto">
              <a:xfrm>
                <a:off x="320" y="783"/>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1000</a:t>
                </a:r>
              </a:p>
            </p:txBody>
          </p:sp>
          <p:sp>
            <p:nvSpPr>
              <p:cNvPr id="12523" name="Freeform 23"/>
              <p:cNvSpPr>
                <a:spLocks/>
              </p:cNvSpPr>
              <p:nvPr/>
            </p:nvSpPr>
            <p:spPr bwMode="auto">
              <a:xfrm>
                <a:off x="456" y="856"/>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24" name="Text Box 24"/>
              <p:cNvSpPr txBox="1">
                <a:spLocks noChangeArrowheads="1"/>
              </p:cNvSpPr>
              <p:nvPr/>
            </p:nvSpPr>
            <p:spPr bwMode="auto">
              <a:xfrm>
                <a:off x="320" y="59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1500</a:t>
                </a:r>
              </a:p>
            </p:txBody>
          </p:sp>
          <p:sp>
            <p:nvSpPr>
              <p:cNvPr id="12525" name="Freeform 25"/>
              <p:cNvSpPr>
                <a:spLocks/>
              </p:cNvSpPr>
              <p:nvPr/>
            </p:nvSpPr>
            <p:spPr bwMode="auto">
              <a:xfrm>
                <a:off x="456" y="664"/>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26" name="Text Box 26"/>
              <p:cNvSpPr txBox="1">
                <a:spLocks noChangeArrowheads="1"/>
              </p:cNvSpPr>
              <p:nvPr/>
            </p:nvSpPr>
            <p:spPr bwMode="auto">
              <a:xfrm>
                <a:off x="320" y="399"/>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2000</a:t>
                </a:r>
              </a:p>
            </p:txBody>
          </p:sp>
          <p:sp>
            <p:nvSpPr>
              <p:cNvPr id="12527" name="Freeform 27"/>
              <p:cNvSpPr>
                <a:spLocks/>
              </p:cNvSpPr>
              <p:nvPr/>
            </p:nvSpPr>
            <p:spPr bwMode="auto">
              <a:xfrm>
                <a:off x="456" y="472"/>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28" name="Text Box 28"/>
              <p:cNvSpPr txBox="1">
                <a:spLocks noChangeArrowheads="1"/>
              </p:cNvSpPr>
              <p:nvPr/>
            </p:nvSpPr>
            <p:spPr bwMode="auto">
              <a:xfrm>
                <a:off x="320" y="207"/>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2500</a:t>
                </a:r>
              </a:p>
            </p:txBody>
          </p:sp>
          <p:sp>
            <p:nvSpPr>
              <p:cNvPr id="12529" name="Freeform 29"/>
              <p:cNvSpPr>
                <a:spLocks/>
              </p:cNvSpPr>
              <p:nvPr/>
            </p:nvSpPr>
            <p:spPr bwMode="auto">
              <a:xfrm>
                <a:off x="456" y="280"/>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30" name="Freeform 30"/>
              <p:cNvSpPr>
                <a:spLocks/>
              </p:cNvSpPr>
              <p:nvPr/>
            </p:nvSpPr>
            <p:spPr bwMode="auto">
              <a:xfrm>
                <a:off x="472" y="280"/>
                <a:ext cx="2320" cy="960"/>
              </a:xfrm>
              <a:custGeom>
                <a:avLst/>
                <a:gdLst>
                  <a:gd name="T0" fmla="*/ 0 w 2320"/>
                  <a:gd name="T1" fmla="*/ 0 h 960"/>
                  <a:gd name="T2" fmla="*/ 2320 w 2320"/>
                  <a:gd name="T3" fmla="*/ 0 h 960"/>
                  <a:gd name="T4" fmla="*/ 2320 w 2320"/>
                  <a:gd name="T5" fmla="*/ 960 h 960"/>
                  <a:gd name="T6" fmla="*/ 0 w 2320"/>
                  <a:gd name="T7" fmla="*/ 960 h 960"/>
                  <a:gd name="T8" fmla="*/ 0 w 2320"/>
                  <a:gd name="T9" fmla="*/ 0 h 960"/>
                  <a:gd name="T10" fmla="*/ 0 w 2320"/>
                  <a:gd name="T11" fmla="*/ 0 h 9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20" h="960">
                    <a:moveTo>
                      <a:pt x="0" y="0"/>
                    </a:moveTo>
                    <a:lnTo>
                      <a:pt x="2320" y="0"/>
                    </a:lnTo>
                    <a:lnTo>
                      <a:pt x="2320" y="960"/>
                    </a:lnTo>
                    <a:lnTo>
                      <a:pt x="0" y="960"/>
                    </a:lnTo>
                    <a:lnTo>
                      <a:pt x="0" y="0"/>
                    </a:lnTo>
                    <a:close/>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31" name="Freeform 31"/>
              <p:cNvSpPr>
                <a:spLocks noChangeArrowheads="1"/>
              </p:cNvSpPr>
              <p:nvPr/>
            </p:nvSpPr>
            <p:spPr bwMode="auto">
              <a:xfrm>
                <a:off x="1910" y="951"/>
                <a:ext cx="882" cy="125"/>
              </a:xfrm>
              <a:custGeom>
                <a:avLst/>
                <a:gdLst>
                  <a:gd name="T0" fmla="*/ 0 w 881"/>
                  <a:gd name="T1" fmla="*/ 121 h 125"/>
                  <a:gd name="T2" fmla="*/ 46 w 881"/>
                  <a:gd name="T3" fmla="*/ 111 h 125"/>
                  <a:gd name="T4" fmla="*/ 139 w 881"/>
                  <a:gd name="T5" fmla="*/ 84 h 125"/>
                  <a:gd name="T6" fmla="*/ 231 w 881"/>
                  <a:gd name="T7" fmla="*/ 58 h 125"/>
                  <a:gd name="T8" fmla="*/ 324 w 881"/>
                  <a:gd name="T9" fmla="*/ 30 h 125"/>
                  <a:gd name="T10" fmla="*/ 417 w 881"/>
                  <a:gd name="T11" fmla="*/ 12 h 125"/>
                  <a:gd name="T12" fmla="*/ 512 w 881"/>
                  <a:gd name="T13" fmla="*/ 2 h 125"/>
                  <a:gd name="T14" fmla="*/ 605 w 881"/>
                  <a:gd name="T15" fmla="*/ 0 h 125"/>
                  <a:gd name="T16" fmla="*/ 697 w 881"/>
                  <a:gd name="T17" fmla="*/ 5 h 125"/>
                  <a:gd name="T18" fmla="*/ 790 w 881"/>
                  <a:gd name="T19" fmla="*/ 18 h 125"/>
                  <a:gd name="T20" fmla="*/ 883 w 881"/>
                  <a:gd name="T21" fmla="*/ 32 h 125"/>
                  <a:gd name="T22" fmla="*/ 883 w 881"/>
                  <a:gd name="T23" fmla="*/ 81 h 125"/>
                  <a:gd name="T24" fmla="*/ 790 w 881"/>
                  <a:gd name="T25" fmla="*/ 65 h 125"/>
                  <a:gd name="T26" fmla="*/ 697 w 881"/>
                  <a:gd name="T27" fmla="*/ 47 h 125"/>
                  <a:gd name="T28" fmla="*/ 605 w 881"/>
                  <a:gd name="T29" fmla="*/ 35 h 125"/>
                  <a:gd name="T30" fmla="*/ 512 w 881"/>
                  <a:gd name="T31" fmla="*/ 30 h 125"/>
                  <a:gd name="T32" fmla="*/ 417 w 881"/>
                  <a:gd name="T33" fmla="*/ 34 h 125"/>
                  <a:gd name="T34" fmla="*/ 324 w 881"/>
                  <a:gd name="T35" fmla="*/ 45 h 125"/>
                  <a:gd name="T36" fmla="*/ 231 w 881"/>
                  <a:gd name="T37" fmla="*/ 68 h 125"/>
                  <a:gd name="T38" fmla="*/ 139 w 881"/>
                  <a:gd name="T39" fmla="*/ 92 h 125"/>
                  <a:gd name="T40" fmla="*/ 46 w 881"/>
                  <a:gd name="T41" fmla="*/ 116 h 125"/>
                  <a:gd name="T42" fmla="*/ 0 w 881"/>
                  <a:gd name="T43" fmla="*/ 125 h 125"/>
                  <a:gd name="T44" fmla="*/ 0 w 881"/>
                  <a:gd name="T45" fmla="*/ 121 h 12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125">
                    <a:moveTo>
                      <a:pt x="0" y="121"/>
                    </a:moveTo>
                    <a:lnTo>
                      <a:pt x="46" y="111"/>
                    </a:lnTo>
                    <a:lnTo>
                      <a:pt x="139" y="84"/>
                    </a:lnTo>
                    <a:lnTo>
                      <a:pt x="231" y="58"/>
                    </a:lnTo>
                    <a:lnTo>
                      <a:pt x="324" y="30"/>
                    </a:lnTo>
                    <a:lnTo>
                      <a:pt x="417" y="12"/>
                    </a:lnTo>
                    <a:lnTo>
                      <a:pt x="510" y="2"/>
                    </a:lnTo>
                    <a:lnTo>
                      <a:pt x="603" y="0"/>
                    </a:lnTo>
                    <a:lnTo>
                      <a:pt x="695" y="5"/>
                    </a:lnTo>
                    <a:lnTo>
                      <a:pt x="788" y="18"/>
                    </a:lnTo>
                    <a:lnTo>
                      <a:pt x="881" y="32"/>
                    </a:lnTo>
                    <a:lnTo>
                      <a:pt x="881" y="81"/>
                    </a:lnTo>
                    <a:lnTo>
                      <a:pt x="788" y="65"/>
                    </a:lnTo>
                    <a:lnTo>
                      <a:pt x="695" y="47"/>
                    </a:lnTo>
                    <a:lnTo>
                      <a:pt x="603" y="35"/>
                    </a:lnTo>
                    <a:lnTo>
                      <a:pt x="510" y="30"/>
                    </a:lnTo>
                    <a:lnTo>
                      <a:pt x="417" y="34"/>
                    </a:lnTo>
                    <a:lnTo>
                      <a:pt x="324" y="45"/>
                    </a:lnTo>
                    <a:lnTo>
                      <a:pt x="231" y="68"/>
                    </a:lnTo>
                    <a:lnTo>
                      <a:pt x="139" y="92"/>
                    </a:lnTo>
                    <a:lnTo>
                      <a:pt x="46" y="116"/>
                    </a:lnTo>
                    <a:lnTo>
                      <a:pt x="0" y="125"/>
                    </a:lnTo>
                    <a:lnTo>
                      <a:pt x="0" y="121"/>
                    </a:lnTo>
                    <a:close/>
                  </a:path>
                </a:pathLst>
              </a:custGeom>
              <a:solidFill>
                <a:srgbClr val="FFC8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32" name="Freeform 32"/>
              <p:cNvSpPr>
                <a:spLocks/>
              </p:cNvSpPr>
              <p:nvPr/>
            </p:nvSpPr>
            <p:spPr bwMode="auto">
              <a:xfrm>
                <a:off x="1910" y="951"/>
                <a:ext cx="882" cy="125"/>
              </a:xfrm>
              <a:custGeom>
                <a:avLst/>
                <a:gdLst>
                  <a:gd name="T0" fmla="*/ 0 w 881"/>
                  <a:gd name="T1" fmla="*/ 121 h 125"/>
                  <a:gd name="T2" fmla="*/ 46 w 881"/>
                  <a:gd name="T3" fmla="*/ 111 h 125"/>
                  <a:gd name="T4" fmla="*/ 139 w 881"/>
                  <a:gd name="T5" fmla="*/ 84 h 125"/>
                  <a:gd name="T6" fmla="*/ 231 w 881"/>
                  <a:gd name="T7" fmla="*/ 58 h 125"/>
                  <a:gd name="T8" fmla="*/ 324 w 881"/>
                  <a:gd name="T9" fmla="*/ 30 h 125"/>
                  <a:gd name="T10" fmla="*/ 417 w 881"/>
                  <a:gd name="T11" fmla="*/ 12 h 125"/>
                  <a:gd name="T12" fmla="*/ 512 w 881"/>
                  <a:gd name="T13" fmla="*/ 2 h 125"/>
                  <a:gd name="T14" fmla="*/ 605 w 881"/>
                  <a:gd name="T15" fmla="*/ 0 h 125"/>
                  <a:gd name="T16" fmla="*/ 697 w 881"/>
                  <a:gd name="T17" fmla="*/ 5 h 125"/>
                  <a:gd name="T18" fmla="*/ 790 w 881"/>
                  <a:gd name="T19" fmla="*/ 18 h 125"/>
                  <a:gd name="T20" fmla="*/ 883 w 881"/>
                  <a:gd name="T21" fmla="*/ 32 h 125"/>
                  <a:gd name="T22" fmla="*/ 883 w 881"/>
                  <a:gd name="T23" fmla="*/ 81 h 125"/>
                  <a:gd name="T24" fmla="*/ 790 w 881"/>
                  <a:gd name="T25" fmla="*/ 65 h 125"/>
                  <a:gd name="T26" fmla="*/ 697 w 881"/>
                  <a:gd name="T27" fmla="*/ 47 h 125"/>
                  <a:gd name="T28" fmla="*/ 605 w 881"/>
                  <a:gd name="T29" fmla="*/ 35 h 125"/>
                  <a:gd name="T30" fmla="*/ 512 w 881"/>
                  <a:gd name="T31" fmla="*/ 30 h 125"/>
                  <a:gd name="T32" fmla="*/ 417 w 881"/>
                  <a:gd name="T33" fmla="*/ 34 h 125"/>
                  <a:gd name="T34" fmla="*/ 324 w 881"/>
                  <a:gd name="T35" fmla="*/ 45 h 125"/>
                  <a:gd name="T36" fmla="*/ 231 w 881"/>
                  <a:gd name="T37" fmla="*/ 68 h 125"/>
                  <a:gd name="T38" fmla="*/ 139 w 881"/>
                  <a:gd name="T39" fmla="*/ 92 h 125"/>
                  <a:gd name="T40" fmla="*/ 46 w 881"/>
                  <a:gd name="T41" fmla="*/ 116 h 125"/>
                  <a:gd name="T42" fmla="*/ 0 w 881"/>
                  <a:gd name="T43" fmla="*/ 125 h 125"/>
                  <a:gd name="T44" fmla="*/ 0 w 881"/>
                  <a:gd name="T45" fmla="*/ 121 h 12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125">
                    <a:moveTo>
                      <a:pt x="0" y="121"/>
                    </a:moveTo>
                    <a:lnTo>
                      <a:pt x="46" y="111"/>
                    </a:lnTo>
                    <a:lnTo>
                      <a:pt x="139" y="84"/>
                    </a:lnTo>
                    <a:lnTo>
                      <a:pt x="231" y="58"/>
                    </a:lnTo>
                    <a:lnTo>
                      <a:pt x="324" y="30"/>
                    </a:lnTo>
                    <a:lnTo>
                      <a:pt x="417" y="12"/>
                    </a:lnTo>
                    <a:lnTo>
                      <a:pt x="510" y="2"/>
                    </a:lnTo>
                    <a:lnTo>
                      <a:pt x="603" y="0"/>
                    </a:lnTo>
                    <a:lnTo>
                      <a:pt x="695" y="5"/>
                    </a:lnTo>
                    <a:lnTo>
                      <a:pt x="788" y="18"/>
                    </a:lnTo>
                    <a:lnTo>
                      <a:pt x="881" y="32"/>
                    </a:lnTo>
                    <a:lnTo>
                      <a:pt x="881" y="81"/>
                    </a:lnTo>
                    <a:lnTo>
                      <a:pt x="788" y="65"/>
                    </a:lnTo>
                    <a:lnTo>
                      <a:pt x="695" y="47"/>
                    </a:lnTo>
                    <a:lnTo>
                      <a:pt x="603" y="35"/>
                    </a:lnTo>
                    <a:lnTo>
                      <a:pt x="510" y="30"/>
                    </a:lnTo>
                    <a:lnTo>
                      <a:pt x="417" y="34"/>
                    </a:lnTo>
                    <a:lnTo>
                      <a:pt x="324" y="45"/>
                    </a:lnTo>
                    <a:lnTo>
                      <a:pt x="231" y="68"/>
                    </a:lnTo>
                    <a:lnTo>
                      <a:pt x="139" y="92"/>
                    </a:lnTo>
                    <a:lnTo>
                      <a:pt x="46" y="116"/>
                    </a:lnTo>
                    <a:lnTo>
                      <a:pt x="0" y="125"/>
                    </a:lnTo>
                    <a:lnTo>
                      <a:pt x="0" y="121"/>
                    </a:lnTo>
                    <a:close/>
                  </a:path>
                </a:pathLst>
              </a:custGeom>
              <a:noFill/>
              <a:ln w="3175">
                <a:solidFill>
                  <a:srgbClr val="FFC800"/>
                </a:solidFill>
                <a:round/>
                <a:headEnd/>
                <a:tailEnd/>
              </a:ln>
              <a:effectLst/>
              <a:extLst>
                <a:ext uri="{909E8E84-426E-40DD-AFC4-6F175D3DCCD1}">
                  <a14:hiddenFill xmlns:a14="http://schemas.microsoft.com/office/drawing/2010/main">
                    <a:solidFill>
                      <a:srgbClr val="FFC8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33" name="Freeform 33"/>
              <p:cNvSpPr>
                <a:spLocks noChangeArrowheads="1"/>
              </p:cNvSpPr>
              <p:nvPr/>
            </p:nvSpPr>
            <p:spPr bwMode="auto">
              <a:xfrm>
                <a:off x="1910" y="981"/>
                <a:ext cx="882" cy="99"/>
              </a:xfrm>
              <a:custGeom>
                <a:avLst/>
                <a:gdLst>
                  <a:gd name="T0" fmla="*/ 0 w 881"/>
                  <a:gd name="T1" fmla="*/ 96 h 98"/>
                  <a:gd name="T2" fmla="*/ 46 w 881"/>
                  <a:gd name="T3" fmla="*/ 88 h 98"/>
                  <a:gd name="T4" fmla="*/ 139 w 881"/>
                  <a:gd name="T5" fmla="*/ 63 h 98"/>
                  <a:gd name="T6" fmla="*/ 231 w 881"/>
                  <a:gd name="T7" fmla="*/ 38 h 98"/>
                  <a:gd name="T8" fmla="*/ 324 w 881"/>
                  <a:gd name="T9" fmla="*/ 15 h 98"/>
                  <a:gd name="T10" fmla="*/ 417 w 881"/>
                  <a:gd name="T11" fmla="*/ 3 h 98"/>
                  <a:gd name="T12" fmla="*/ 512 w 881"/>
                  <a:gd name="T13" fmla="*/ 0 h 98"/>
                  <a:gd name="T14" fmla="*/ 605 w 881"/>
                  <a:gd name="T15" fmla="*/ 4 h 98"/>
                  <a:gd name="T16" fmla="*/ 697 w 881"/>
                  <a:gd name="T17" fmla="*/ 17 h 98"/>
                  <a:gd name="T18" fmla="*/ 790 w 881"/>
                  <a:gd name="T19" fmla="*/ 34 h 98"/>
                  <a:gd name="T20" fmla="*/ 883 w 881"/>
                  <a:gd name="T21" fmla="*/ 52 h 98"/>
                  <a:gd name="T22" fmla="*/ 883 w 881"/>
                  <a:gd name="T23" fmla="*/ 54 h 98"/>
                  <a:gd name="T24" fmla="*/ 790 w 881"/>
                  <a:gd name="T25" fmla="*/ 36 h 98"/>
                  <a:gd name="T26" fmla="*/ 697 w 881"/>
                  <a:gd name="T27" fmla="*/ 18 h 98"/>
                  <a:gd name="T28" fmla="*/ 605 w 881"/>
                  <a:gd name="T29" fmla="*/ 6 h 98"/>
                  <a:gd name="T30" fmla="*/ 512 w 881"/>
                  <a:gd name="T31" fmla="*/ 3 h 98"/>
                  <a:gd name="T32" fmla="*/ 417 w 881"/>
                  <a:gd name="T33" fmla="*/ 7 h 98"/>
                  <a:gd name="T34" fmla="*/ 324 w 881"/>
                  <a:gd name="T35" fmla="*/ 19 h 98"/>
                  <a:gd name="T36" fmla="*/ 231 w 881"/>
                  <a:gd name="T37" fmla="*/ 42 h 98"/>
                  <a:gd name="T38" fmla="*/ 139 w 881"/>
                  <a:gd name="T39" fmla="*/ 67 h 98"/>
                  <a:gd name="T40" fmla="*/ 46 w 881"/>
                  <a:gd name="T41" fmla="*/ 91 h 98"/>
                  <a:gd name="T42" fmla="*/ 0 w 881"/>
                  <a:gd name="T43" fmla="*/ 100 h 98"/>
                  <a:gd name="T44" fmla="*/ 0 w 881"/>
                  <a:gd name="T45" fmla="*/ 96 h 9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98">
                    <a:moveTo>
                      <a:pt x="0" y="94"/>
                    </a:moveTo>
                    <a:lnTo>
                      <a:pt x="46" y="86"/>
                    </a:lnTo>
                    <a:lnTo>
                      <a:pt x="139" y="61"/>
                    </a:lnTo>
                    <a:lnTo>
                      <a:pt x="231" y="38"/>
                    </a:lnTo>
                    <a:lnTo>
                      <a:pt x="324" y="15"/>
                    </a:lnTo>
                    <a:lnTo>
                      <a:pt x="417" y="3"/>
                    </a:lnTo>
                    <a:lnTo>
                      <a:pt x="510" y="0"/>
                    </a:lnTo>
                    <a:lnTo>
                      <a:pt x="603" y="4"/>
                    </a:lnTo>
                    <a:lnTo>
                      <a:pt x="695" y="17"/>
                    </a:lnTo>
                    <a:lnTo>
                      <a:pt x="788" y="34"/>
                    </a:lnTo>
                    <a:lnTo>
                      <a:pt x="881" y="50"/>
                    </a:lnTo>
                    <a:lnTo>
                      <a:pt x="881" y="52"/>
                    </a:lnTo>
                    <a:lnTo>
                      <a:pt x="788" y="36"/>
                    </a:lnTo>
                    <a:lnTo>
                      <a:pt x="695" y="18"/>
                    </a:lnTo>
                    <a:lnTo>
                      <a:pt x="603" y="6"/>
                    </a:lnTo>
                    <a:lnTo>
                      <a:pt x="510" y="3"/>
                    </a:lnTo>
                    <a:lnTo>
                      <a:pt x="417" y="7"/>
                    </a:lnTo>
                    <a:lnTo>
                      <a:pt x="324" y="19"/>
                    </a:lnTo>
                    <a:lnTo>
                      <a:pt x="231" y="42"/>
                    </a:lnTo>
                    <a:lnTo>
                      <a:pt x="139" y="65"/>
                    </a:lnTo>
                    <a:lnTo>
                      <a:pt x="46" y="89"/>
                    </a:lnTo>
                    <a:lnTo>
                      <a:pt x="0" y="98"/>
                    </a:lnTo>
                    <a:lnTo>
                      <a:pt x="0" y="94"/>
                    </a:lnTo>
                    <a:close/>
                  </a:path>
                </a:pathLst>
              </a:cu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34" name="Freeform 34"/>
              <p:cNvSpPr>
                <a:spLocks/>
              </p:cNvSpPr>
              <p:nvPr/>
            </p:nvSpPr>
            <p:spPr bwMode="auto">
              <a:xfrm>
                <a:off x="1910" y="981"/>
                <a:ext cx="882" cy="99"/>
              </a:xfrm>
              <a:custGeom>
                <a:avLst/>
                <a:gdLst>
                  <a:gd name="T0" fmla="*/ 0 w 881"/>
                  <a:gd name="T1" fmla="*/ 96 h 98"/>
                  <a:gd name="T2" fmla="*/ 46 w 881"/>
                  <a:gd name="T3" fmla="*/ 88 h 98"/>
                  <a:gd name="T4" fmla="*/ 139 w 881"/>
                  <a:gd name="T5" fmla="*/ 63 h 98"/>
                  <a:gd name="T6" fmla="*/ 231 w 881"/>
                  <a:gd name="T7" fmla="*/ 38 h 98"/>
                  <a:gd name="T8" fmla="*/ 324 w 881"/>
                  <a:gd name="T9" fmla="*/ 15 h 98"/>
                  <a:gd name="T10" fmla="*/ 417 w 881"/>
                  <a:gd name="T11" fmla="*/ 3 h 98"/>
                  <a:gd name="T12" fmla="*/ 512 w 881"/>
                  <a:gd name="T13" fmla="*/ 0 h 98"/>
                  <a:gd name="T14" fmla="*/ 605 w 881"/>
                  <a:gd name="T15" fmla="*/ 4 h 98"/>
                  <a:gd name="T16" fmla="*/ 697 w 881"/>
                  <a:gd name="T17" fmla="*/ 17 h 98"/>
                  <a:gd name="T18" fmla="*/ 790 w 881"/>
                  <a:gd name="T19" fmla="*/ 34 h 98"/>
                  <a:gd name="T20" fmla="*/ 883 w 881"/>
                  <a:gd name="T21" fmla="*/ 52 h 98"/>
                  <a:gd name="T22" fmla="*/ 883 w 881"/>
                  <a:gd name="T23" fmla="*/ 54 h 98"/>
                  <a:gd name="T24" fmla="*/ 790 w 881"/>
                  <a:gd name="T25" fmla="*/ 36 h 98"/>
                  <a:gd name="T26" fmla="*/ 697 w 881"/>
                  <a:gd name="T27" fmla="*/ 18 h 98"/>
                  <a:gd name="T28" fmla="*/ 605 w 881"/>
                  <a:gd name="T29" fmla="*/ 6 h 98"/>
                  <a:gd name="T30" fmla="*/ 512 w 881"/>
                  <a:gd name="T31" fmla="*/ 3 h 98"/>
                  <a:gd name="T32" fmla="*/ 417 w 881"/>
                  <a:gd name="T33" fmla="*/ 7 h 98"/>
                  <a:gd name="T34" fmla="*/ 324 w 881"/>
                  <a:gd name="T35" fmla="*/ 19 h 98"/>
                  <a:gd name="T36" fmla="*/ 231 w 881"/>
                  <a:gd name="T37" fmla="*/ 42 h 98"/>
                  <a:gd name="T38" fmla="*/ 139 w 881"/>
                  <a:gd name="T39" fmla="*/ 67 h 98"/>
                  <a:gd name="T40" fmla="*/ 46 w 881"/>
                  <a:gd name="T41" fmla="*/ 91 h 98"/>
                  <a:gd name="T42" fmla="*/ 0 w 881"/>
                  <a:gd name="T43" fmla="*/ 100 h 98"/>
                  <a:gd name="T44" fmla="*/ 0 w 881"/>
                  <a:gd name="T45" fmla="*/ 96 h 9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98">
                    <a:moveTo>
                      <a:pt x="0" y="94"/>
                    </a:moveTo>
                    <a:lnTo>
                      <a:pt x="46" y="86"/>
                    </a:lnTo>
                    <a:lnTo>
                      <a:pt x="139" y="61"/>
                    </a:lnTo>
                    <a:lnTo>
                      <a:pt x="231" y="38"/>
                    </a:lnTo>
                    <a:lnTo>
                      <a:pt x="324" y="15"/>
                    </a:lnTo>
                    <a:lnTo>
                      <a:pt x="417" y="3"/>
                    </a:lnTo>
                    <a:lnTo>
                      <a:pt x="510" y="0"/>
                    </a:lnTo>
                    <a:lnTo>
                      <a:pt x="603" y="4"/>
                    </a:lnTo>
                    <a:lnTo>
                      <a:pt x="695" y="17"/>
                    </a:lnTo>
                    <a:lnTo>
                      <a:pt x="788" y="34"/>
                    </a:lnTo>
                    <a:lnTo>
                      <a:pt x="881" y="50"/>
                    </a:lnTo>
                    <a:lnTo>
                      <a:pt x="881" y="52"/>
                    </a:lnTo>
                    <a:lnTo>
                      <a:pt x="788" y="36"/>
                    </a:lnTo>
                    <a:lnTo>
                      <a:pt x="695" y="18"/>
                    </a:lnTo>
                    <a:lnTo>
                      <a:pt x="603" y="6"/>
                    </a:lnTo>
                    <a:lnTo>
                      <a:pt x="510" y="3"/>
                    </a:lnTo>
                    <a:lnTo>
                      <a:pt x="417" y="7"/>
                    </a:lnTo>
                    <a:lnTo>
                      <a:pt x="324" y="19"/>
                    </a:lnTo>
                    <a:lnTo>
                      <a:pt x="231" y="42"/>
                    </a:lnTo>
                    <a:lnTo>
                      <a:pt x="139" y="65"/>
                    </a:lnTo>
                    <a:lnTo>
                      <a:pt x="46" y="89"/>
                    </a:lnTo>
                    <a:lnTo>
                      <a:pt x="0" y="98"/>
                    </a:lnTo>
                    <a:lnTo>
                      <a:pt x="0" y="94"/>
                    </a:lnTo>
                    <a:close/>
                  </a:path>
                </a:pathLst>
              </a:custGeom>
              <a:noFill/>
              <a:ln w="3175">
                <a:solidFill>
                  <a:srgbClr val="FFFF00"/>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35" name="Freeform 35"/>
              <p:cNvSpPr>
                <a:spLocks noChangeArrowheads="1"/>
              </p:cNvSpPr>
              <p:nvPr/>
            </p:nvSpPr>
            <p:spPr bwMode="auto">
              <a:xfrm>
                <a:off x="1910" y="985"/>
                <a:ext cx="882" cy="146"/>
              </a:xfrm>
              <a:custGeom>
                <a:avLst/>
                <a:gdLst>
                  <a:gd name="T0" fmla="*/ 0 w 881"/>
                  <a:gd name="T1" fmla="*/ 95 h 146"/>
                  <a:gd name="T2" fmla="*/ 46 w 881"/>
                  <a:gd name="T3" fmla="*/ 86 h 146"/>
                  <a:gd name="T4" fmla="*/ 139 w 881"/>
                  <a:gd name="T5" fmla="*/ 62 h 146"/>
                  <a:gd name="T6" fmla="*/ 231 w 881"/>
                  <a:gd name="T7" fmla="*/ 39 h 146"/>
                  <a:gd name="T8" fmla="*/ 324 w 881"/>
                  <a:gd name="T9" fmla="*/ 16 h 146"/>
                  <a:gd name="T10" fmla="*/ 417 w 881"/>
                  <a:gd name="T11" fmla="*/ 4 h 146"/>
                  <a:gd name="T12" fmla="*/ 512 w 881"/>
                  <a:gd name="T13" fmla="*/ 0 h 146"/>
                  <a:gd name="T14" fmla="*/ 605 w 881"/>
                  <a:gd name="T15" fmla="*/ 3 h 146"/>
                  <a:gd name="T16" fmla="*/ 697 w 881"/>
                  <a:gd name="T17" fmla="*/ 15 h 146"/>
                  <a:gd name="T18" fmla="*/ 790 w 881"/>
                  <a:gd name="T19" fmla="*/ 32 h 146"/>
                  <a:gd name="T20" fmla="*/ 883 w 881"/>
                  <a:gd name="T21" fmla="*/ 48 h 146"/>
                  <a:gd name="T22" fmla="*/ 883 w 881"/>
                  <a:gd name="T23" fmla="*/ 146 h 146"/>
                  <a:gd name="T24" fmla="*/ 790 w 881"/>
                  <a:gd name="T25" fmla="*/ 131 h 146"/>
                  <a:gd name="T26" fmla="*/ 697 w 881"/>
                  <a:gd name="T27" fmla="*/ 117 h 146"/>
                  <a:gd name="T28" fmla="*/ 605 w 881"/>
                  <a:gd name="T29" fmla="*/ 111 h 146"/>
                  <a:gd name="T30" fmla="*/ 512 w 881"/>
                  <a:gd name="T31" fmla="*/ 109 h 146"/>
                  <a:gd name="T32" fmla="*/ 417 w 881"/>
                  <a:gd name="T33" fmla="*/ 106 h 146"/>
                  <a:gd name="T34" fmla="*/ 324 w 881"/>
                  <a:gd name="T35" fmla="*/ 106 h 146"/>
                  <a:gd name="T36" fmla="*/ 231 w 881"/>
                  <a:gd name="T37" fmla="*/ 112 h 146"/>
                  <a:gd name="T38" fmla="*/ 139 w 881"/>
                  <a:gd name="T39" fmla="*/ 114 h 146"/>
                  <a:gd name="T40" fmla="*/ 46 w 881"/>
                  <a:gd name="T41" fmla="*/ 121 h 146"/>
                  <a:gd name="T42" fmla="*/ 0 w 881"/>
                  <a:gd name="T43" fmla="*/ 130 h 146"/>
                  <a:gd name="T44" fmla="*/ 0 w 881"/>
                  <a:gd name="T45" fmla="*/ 95 h 14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146">
                    <a:moveTo>
                      <a:pt x="0" y="95"/>
                    </a:moveTo>
                    <a:lnTo>
                      <a:pt x="46" y="86"/>
                    </a:lnTo>
                    <a:lnTo>
                      <a:pt x="139" y="62"/>
                    </a:lnTo>
                    <a:lnTo>
                      <a:pt x="231" y="39"/>
                    </a:lnTo>
                    <a:lnTo>
                      <a:pt x="324" y="16"/>
                    </a:lnTo>
                    <a:lnTo>
                      <a:pt x="417" y="4"/>
                    </a:lnTo>
                    <a:lnTo>
                      <a:pt x="510" y="0"/>
                    </a:lnTo>
                    <a:lnTo>
                      <a:pt x="603" y="3"/>
                    </a:lnTo>
                    <a:lnTo>
                      <a:pt x="695" y="15"/>
                    </a:lnTo>
                    <a:lnTo>
                      <a:pt x="788" y="32"/>
                    </a:lnTo>
                    <a:lnTo>
                      <a:pt x="881" y="48"/>
                    </a:lnTo>
                    <a:lnTo>
                      <a:pt x="881" y="146"/>
                    </a:lnTo>
                    <a:lnTo>
                      <a:pt x="788" y="131"/>
                    </a:lnTo>
                    <a:lnTo>
                      <a:pt x="695" y="117"/>
                    </a:lnTo>
                    <a:lnTo>
                      <a:pt x="603" y="111"/>
                    </a:lnTo>
                    <a:lnTo>
                      <a:pt x="510" y="109"/>
                    </a:lnTo>
                    <a:lnTo>
                      <a:pt x="417" y="106"/>
                    </a:lnTo>
                    <a:lnTo>
                      <a:pt x="324" y="106"/>
                    </a:lnTo>
                    <a:lnTo>
                      <a:pt x="231" y="112"/>
                    </a:lnTo>
                    <a:lnTo>
                      <a:pt x="139" y="114"/>
                    </a:lnTo>
                    <a:lnTo>
                      <a:pt x="46" y="121"/>
                    </a:lnTo>
                    <a:lnTo>
                      <a:pt x="0" y="130"/>
                    </a:lnTo>
                    <a:lnTo>
                      <a:pt x="0" y="95"/>
                    </a:lnTo>
                    <a:close/>
                  </a:path>
                </a:pathLst>
              </a:custGeom>
              <a:solidFill>
                <a:srgbClr val="0064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36" name="Freeform 36"/>
              <p:cNvSpPr>
                <a:spLocks/>
              </p:cNvSpPr>
              <p:nvPr/>
            </p:nvSpPr>
            <p:spPr bwMode="auto">
              <a:xfrm>
                <a:off x="1910" y="985"/>
                <a:ext cx="882" cy="146"/>
              </a:xfrm>
              <a:custGeom>
                <a:avLst/>
                <a:gdLst>
                  <a:gd name="T0" fmla="*/ 0 w 881"/>
                  <a:gd name="T1" fmla="*/ 95 h 146"/>
                  <a:gd name="T2" fmla="*/ 46 w 881"/>
                  <a:gd name="T3" fmla="*/ 86 h 146"/>
                  <a:gd name="T4" fmla="*/ 139 w 881"/>
                  <a:gd name="T5" fmla="*/ 62 h 146"/>
                  <a:gd name="T6" fmla="*/ 231 w 881"/>
                  <a:gd name="T7" fmla="*/ 39 h 146"/>
                  <a:gd name="T8" fmla="*/ 324 w 881"/>
                  <a:gd name="T9" fmla="*/ 16 h 146"/>
                  <a:gd name="T10" fmla="*/ 417 w 881"/>
                  <a:gd name="T11" fmla="*/ 4 h 146"/>
                  <a:gd name="T12" fmla="*/ 512 w 881"/>
                  <a:gd name="T13" fmla="*/ 0 h 146"/>
                  <a:gd name="T14" fmla="*/ 605 w 881"/>
                  <a:gd name="T15" fmla="*/ 3 h 146"/>
                  <a:gd name="T16" fmla="*/ 697 w 881"/>
                  <a:gd name="T17" fmla="*/ 15 h 146"/>
                  <a:gd name="T18" fmla="*/ 790 w 881"/>
                  <a:gd name="T19" fmla="*/ 32 h 146"/>
                  <a:gd name="T20" fmla="*/ 883 w 881"/>
                  <a:gd name="T21" fmla="*/ 48 h 146"/>
                  <a:gd name="T22" fmla="*/ 883 w 881"/>
                  <a:gd name="T23" fmla="*/ 146 h 146"/>
                  <a:gd name="T24" fmla="*/ 790 w 881"/>
                  <a:gd name="T25" fmla="*/ 131 h 146"/>
                  <a:gd name="T26" fmla="*/ 697 w 881"/>
                  <a:gd name="T27" fmla="*/ 117 h 146"/>
                  <a:gd name="T28" fmla="*/ 605 w 881"/>
                  <a:gd name="T29" fmla="*/ 111 h 146"/>
                  <a:gd name="T30" fmla="*/ 512 w 881"/>
                  <a:gd name="T31" fmla="*/ 109 h 146"/>
                  <a:gd name="T32" fmla="*/ 417 w 881"/>
                  <a:gd name="T33" fmla="*/ 106 h 146"/>
                  <a:gd name="T34" fmla="*/ 324 w 881"/>
                  <a:gd name="T35" fmla="*/ 106 h 146"/>
                  <a:gd name="T36" fmla="*/ 231 w 881"/>
                  <a:gd name="T37" fmla="*/ 112 h 146"/>
                  <a:gd name="T38" fmla="*/ 139 w 881"/>
                  <a:gd name="T39" fmla="*/ 114 h 146"/>
                  <a:gd name="T40" fmla="*/ 46 w 881"/>
                  <a:gd name="T41" fmla="*/ 121 h 146"/>
                  <a:gd name="T42" fmla="*/ 0 w 881"/>
                  <a:gd name="T43" fmla="*/ 130 h 146"/>
                  <a:gd name="T44" fmla="*/ 0 w 881"/>
                  <a:gd name="T45" fmla="*/ 95 h 14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146">
                    <a:moveTo>
                      <a:pt x="0" y="95"/>
                    </a:moveTo>
                    <a:lnTo>
                      <a:pt x="46" y="86"/>
                    </a:lnTo>
                    <a:lnTo>
                      <a:pt x="139" y="62"/>
                    </a:lnTo>
                    <a:lnTo>
                      <a:pt x="231" y="39"/>
                    </a:lnTo>
                    <a:lnTo>
                      <a:pt x="324" y="16"/>
                    </a:lnTo>
                    <a:lnTo>
                      <a:pt x="417" y="4"/>
                    </a:lnTo>
                    <a:lnTo>
                      <a:pt x="510" y="0"/>
                    </a:lnTo>
                    <a:lnTo>
                      <a:pt x="603" y="3"/>
                    </a:lnTo>
                    <a:lnTo>
                      <a:pt x="695" y="15"/>
                    </a:lnTo>
                    <a:lnTo>
                      <a:pt x="788" y="32"/>
                    </a:lnTo>
                    <a:lnTo>
                      <a:pt x="881" y="48"/>
                    </a:lnTo>
                    <a:lnTo>
                      <a:pt x="881" y="146"/>
                    </a:lnTo>
                    <a:lnTo>
                      <a:pt x="788" y="131"/>
                    </a:lnTo>
                    <a:lnTo>
                      <a:pt x="695" y="117"/>
                    </a:lnTo>
                    <a:lnTo>
                      <a:pt x="603" y="111"/>
                    </a:lnTo>
                    <a:lnTo>
                      <a:pt x="510" y="109"/>
                    </a:lnTo>
                    <a:lnTo>
                      <a:pt x="417" y="106"/>
                    </a:lnTo>
                    <a:lnTo>
                      <a:pt x="324" y="106"/>
                    </a:lnTo>
                    <a:lnTo>
                      <a:pt x="231" y="112"/>
                    </a:lnTo>
                    <a:lnTo>
                      <a:pt x="139" y="114"/>
                    </a:lnTo>
                    <a:lnTo>
                      <a:pt x="46" y="121"/>
                    </a:lnTo>
                    <a:lnTo>
                      <a:pt x="0" y="130"/>
                    </a:lnTo>
                    <a:lnTo>
                      <a:pt x="0" y="95"/>
                    </a:lnTo>
                    <a:close/>
                  </a:path>
                </a:pathLst>
              </a:custGeom>
              <a:noFill/>
              <a:ln w="3175">
                <a:solidFill>
                  <a:srgbClr val="0064FF"/>
                </a:solidFill>
                <a:round/>
                <a:headEnd/>
                <a:tailEnd/>
              </a:ln>
              <a:effectLst/>
              <a:extLst>
                <a:ext uri="{909E8E84-426E-40DD-AFC4-6F175D3DCCD1}">
                  <a14:hiddenFill xmlns:a14="http://schemas.microsoft.com/office/drawing/2010/main">
                    <a:solidFill>
                      <a:srgbClr val="0064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37" name="Freeform 37"/>
              <p:cNvSpPr>
                <a:spLocks noChangeArrowheads="1"/>
              </p:cNvSpPr>
              <p:nvPr/>
            </p:nvSpPr>
            <p:spPr bwMode="auto">
              <a:xfrm>
                <a:off x="1910" y="1091"/>
                <a:ext cx="882" cy="90"/>
              </a:xfrm>
              <a:custGeom>
                <a:avLst/>
                <a:gdLst>
                  <a:gd name="T0" fmla="*/ 0 w 881"/>
                  <a:gd name="T1" fmla="*/ 23 h 90"/>
                  <a:gd name="T2" fmla="*/ 46 w 881"/>
                  <a:gd name="T3" fmla="*/ 14 h 90"/>
                  <a:gd name="T4" fmla="*/ 139 w 881"/>
                  <a:gd name="T5" fmla="*/ 8 h 90"/>
                  <a:gd name="T6" fmla="*/ 231 w 881"/>
                  <a:gd name="T7" fmla="*/ 6 h 90"/>
                  <a:gd name="T8" fmla="*/ 324 w 881"/>
                  <a:gd name="T9" fmla="*/ 0 h 90"/>
                  <a:gd name="T10" fmla="*/ 417 w 881"/>
                  <a:gd name="T11" fmla="*/ 0 h 90"/>
                  <a:gd name="T12" fmla="*/ 512 w 881"/>
                  <a:gd name="T13" fmla="*/ 2 h 90"/>
                  <a:gd name="T14" fmla="*/ 605 w 881"/>
                  <a:gd name="T15" fmla="*/ 4 h 90"/>
                  <a:gd name="T16" fmla="*/ 697 w 881"/>
                  <a:gd name="T17" fmla="*/ 11 h 90"/>
                  <a:gd name="T18" fmla="*/ 790 w 881"/>
                  <a:gd name="T19" fmla="*/ 24 h 90"/>
                  <a:gd name="T20" fmla="*/ 883 w 881"/>
                  <a:gd name="T21" fmla="*/ 39 h 90"/>
                  <a:gd name="T22" fmla="*/ 883 w 881"/>
                  <a:gd name="T23" fmla="*/ 63 h 90"/>
                  <a:gd name="T24" fmla="*/ 790 w 881"/>
                  <a:gd name="T25" fmla="*/ 54 h 90"/>
                  <a:gd name="T26" fmla="*/ 697 w 881"/>
                  <a:gd name="T27" fmla="*/ 48 h 90"/>
                  <a:gd name="T28" fmla="*/ 605 w 881"/>
                  <a:gd name="T29" fmla="*/ 46 h 90"/>
                  <a:gd name="T30" fmla="*/ 512 w 881"/>
                  <a:gd name="T31" fmla="*/ 46 h 90"/>
                  <a:gd name="T32" fmla="*/ 417 w 881"/>
                  <a:gd name="T33" fmla="*/ 45 h 90"/>
                  <a:gd name="T34" fmla="*/ 324 w 881"/>
                  <a:gd name="T35" fmla="*/ 48 h 90"/>
                  <a:gd name="T36" fmla="*/ 231 w 881"/>
                  <a:gd name="T37" fmla="*/ 58 h 90"/>
                  <a:gd name="T38" fmla="*/ 139 w 881"/>
                  <a:gd name="T39" fmla="*/ 68 h 90"/>
                  <a:gd name="T40" fmla="*/ 46 w 881"/>
                  <a:gd name="T41" fmla="*/ 76 h 90"/>
                  <a:gd name="T42" fmla="*/ 0 w 881"/>
                  <a:gd name="T43" fmla="*/ 90 h 90"/>
                  <a:gd name="T44" fmla="*/ 0 w 881"/>
                  <a:gd name="T45" fmla="*/ 23 h 9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90">
                    <a:moveTo>
                      <a:pt x="0" y="23"/>
                    </a:moveTo>
                    <a:lnTo>
                      <a:pt x="46" y="14"/>
                    </a:lnTo>
                    <a:lnTo>
                      <a:pt x="139" y="8"/>
                    </a:lnTo>
                    <a:lnTo>
                      <a:pt x="231" y="6"/>
                    </a:lnTo>
                    <a:lnTo>
                      <a:pt x="324" y="0"/>
                    </a:lnTo>
                    <a:lnTo>
                      <a:pt x="417" y="0"/>
                    </a:lnTo>
                    <a:lnTo>
                      <a:pt x="510" y="2"/>
                    </a:lnTo>
                    <a:lnTo>
                      <a:pt x="603" y="4"/>
                    </a:lnTo>
                    <a:lnTo>
                      <a:pt x="695" y="11"/>
                    </a:lnTo>
                    <a:lnTo>
                      <a:pt x="788" y="24"/>
                    </a:lnTo>
                    <a:lnTo>
                      <a:pt x="881" y="39"/>
                    </a:lnTo>
                    <a:lnTo>
                      <a:pt x="881" y="63"/>
                    </a:lnTo>
                    <a:lnTo>
                      <a:pt x="788" y="54"/>
                    </a:lnTo>
                    <a:lnTo>
                      <a:pt x="695" y="48"/>
                    </a:lnTo>
                    <a:lnTo>
                      <a:pt x="603" y="46"/>
                    </a:lnTo>
                    <a:lnTo>
                      <a:pt x="510" y="46"/>
                    </a:lnTo>
                    <a:lnTo>
                      <a:pt x="417" y="45"/>
                    </a:lnTo>
                    <a:lnTo>
                      <a:pt x="324" y="48"/>
                    </a:lnTo>
                    <a:lnTo>
                      <a:pt x="231" y="58"/>
                    </a:lnTo>
                    <a:lnTo>
                      <a:pt x="139" y="68"/>
                    </a:lnTo>
                    <a:lnTo>
                      <a:pt x="46" y="76"/>
                    </a:lnTo>
                    <a:lnTo>
                      <a:pt x="0" y="90"/>
                    </a:lnTo>
                    <a:lnTo>
                      <a:pt x="0" y="23"/>
                    </a:lnTo>
                    <a:close/>
                  </a:path>
                </a:pathLst>
              </a:cu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38" name="Freeform 38"/>
              <p:cNvSpPr>
                <a:spLocks/>
              </p:cNvSpPr>
              <p:nvPr/>
            </p:nvSpPr>
            <p:spPr bwMode="auto">
              <a:xfrm>
                <a:off x="1910" y="1091"/>
                <a:ext cx="882" cy="90"/>
              </a:xfrm>
              <a:custGeom>
                <a:avLst/>
                <a:gdLst>
                  <a:gd name="T0" fmla="*/ 0 w 881"/>
                  <a:gd name="T1" fmla="*/ 23 h 90"/>
                  <a:gd name="T2" fmla="*/ 46 w 881"/>
                  <a:gd name="T3" fmla="*/ 14 h 90"/>
                  <a:gd name="T4" fmla="*/ 139 w 881"/>
                  <a:gd name="T5" fmla="*/ 8 h 90"/>
                  <a:gd name="T6" fmla="*/ 231 w 881"/>
                  <a:gd name="T7" fmla="*/ 6 h 90"/>
                  <a:gd name="T8" fmla="*/ 324 w 881"/>
                  <a:gd name="T9" fmla="*/ 0 h 90"/>
                  <a:gd name="T10" fmla="*/ 417 w 881"/>
                  <a:gd name="T11" fmla="*/ 0 h 90"/>
                  <a:gd name="T12" fmla="*/ 512 w 881"/>
                  <a:gd name="T13" fmla="*/ 2 h 90"/>
                  <a:gd name="T14" fmla="*/ 605 w 881"/>
                  <a:gd name="T15" fmla="*/ 4 h 90"/>
                  <a:gd name="T16" fmla="*/ 697 w 881"/>
                  <a:gd name="T17" fmla="*/ 11 h 90"/>
                  <a:gd name="T18" fmla="*/ 790 w 881"/>
                  <a:gd name="T19" fmla="*/ 24 h 90"/>
                  <a:gd name="T20" fmla="*/ 883 w 881"/>
                  <a:gd name="T21" fmla="*/ 39 h 90"/>
                  <a:gd name="T22" fmla="*/ 883 w 881"/>
                  <a:gd name="T23" fmla="*/ 63 h 90"/>
                  <a:gd name="T24" fmla="*/ 790 w 881"/>
                  <a:gd name="T25" fmla="*/ 54 h 90"/>
                  <a:gd name="T26" fmla="*/ 697 w 881"/>
                  <a:gd name="T27" fmla="*/ 48 h 90"/>
                  <a:gd name="T28" fmla="*/ 605 w 881"/>
                  <a:gd name="T29" fmla="*/ 46 h 90"/>
                  <a:gd name="T30" fmla="*/ 512 w 881"/>
                  <a:gd name="T31" fmla="*/ 46 h 90"/>
                  <a:gd name="T32" fmla="*/ 417 w 881"/>
                  <a:gd name="T33" fmla="*/ 45 h 90"/>
                  <a:gd name="T34" fmla="*/ 324 w 881"/>
                  <a:gd name="T35" fmla="*/ 48 h 90"/>
                  <a:gd name="T36" fmla="*/ 231 w 881"/>
                  <a:gd name="T37" fmla="*/ 58 h 90"/>
                  <a:gd name="T38" fmla="*/ 139 w 881"/>
                  <a:gd name="T39" fmla="*/ 68 h 90"/>
                  <a:gd name="T40" fmla="*/ 46 w 881"/>
                  <a:gd name="T41" fmla="*/ 76 h 90"/>
                  <a:gd name="T42" fmla="*/ 0 w 881"/>
                  <a:gd name="T43" fmla="*/ 90 h 90"/>
                  <a:gd name="T44" fmla="*/ 0 w 881"/>
                  <a:gd name="T45" fmla="*/ 23 h 9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90">
                    <a:moveTo>
                      <a:pt x="0" y="23"/>
                    </a:moveTo>
                    <a:lnTo>
                      <a:pt x="46" y="14"/>
                    </a:lnTo>
                    <a:lnTo>
                      <a:pt x="139" y="8"/>
                    </a:lnTo>
                    <a:lnTo>
                      <a:pt x="231" y="6"/>
                    </a:lnTo>
                    <a:lnTo>
                      <a:pt x="324" y="0"/>
                    </a:lnTo>
                    <a:lnTo>
                      <a:pt x="417" y="0"/>
                    </a:lnTo>
                    <a:lnTo>
                      <a:pt x="510" y="2"/>
                    </a:lnTo>
                    <a:lnTo>
                      <a:pt x="603" y="4"/>
                    </a:lnTo>
                    <a:lnTo>
                      <a:pt x="695" y="11"/>
                    </a:lnTo>
                    <a:lnTo>
                      <a:pt x="788" y="24"/>
                    </a:lnTo>
                    <a:lnTo>
                      <a:pt x="881" y="39"/>
                    </a:lnTo>
                    <a:lnTo>
                      <a:pt x="881" y="63"/>
                    </a:lnTo>
                    <a:lnTo>
                      <a:pt x="788" y="54"/>
                    </a:lnTo>
                    <a:lnTo>
                      <a:pt x="695" y="48"/>
                    </a:lnTo>
                    <a:lnTo>
                      <a:pt x="603" y="46"/>
                    </a:lnTo>
                    <a:lnTo>
                      <a:pt x="510" y="46"/>
                    </a:lnTo>
                    <a:lnTo>
                      <a:pt x="417" y="45"/>
                    </a:lnTo>
                    <a:lnTo>
                      <a:pt x="324" y="48"/>
                    </a:lnTo>
                    <a:lnTo>
                      <a:pt x="231" y="58"/>
                    </a:lnTo>
                    <a:lnTo>
                      <a:pt x="139" y="68"/>
                    </a:lnTo>
                    <a:lnTo>
                      <a:pt x="46" y="76"/>
                    </a:lnTo>
                    <a:lnTo>
                      <a:pt x="0" y="90"/>
                    </a:lnTo>
                    <a:lnTo>
                      <a:pt x="0" y="23"/>
                    </a:lnTo>
                    <a:close/>
                  </a:path>
                </a:pathLst>
              </a:custGeom>
              <a:noFill/>
              <a:ln w="3175">
                <a:solidFill>
                  <a:srgbClr val="FF0000"/>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39" name="Freeform 39"/>
              <p:cNvSpPr>
                <a:spLocks noChangeArrowheads="1"/>
              </p:cNvSpPr>
              <p:nvPr/>
            </p:nvSpPr>
            <p:spPr bwMode="auto">
              <a:xfrm>
                <a:off x="1910" y="1137"/>
                <a:ext cx="882" cy="87"/>
              </a:xfrm>
              <a:custGeom>
                <a:avLst/>
                <a:gdLst>
                  <a:gd name="T0" fmla="*/ 0 w 881"/>
                  <a:gd name="T1" fmla="*/ 46 h 86"/>
                  <a:gd name="T2" fmla="*/ 46 w 881"/>
                  <a:gd name="T3" fmla="*/ 30 h 86"/>
                  <a:gd name="T4" fmla="*/ 139 w 881"/>
                  <a:gd name="T5" fmla="*/ 22 h 86"/>
                  <a:gd name="T6" fmla="*/ 231 w 881"/>
                  <a:gd name="T7" fmla="*/ 12 h 86"/>
                  <a:gd name="T8" fmla="*/ 324 w 881"/>
                  <a:gd name="T9" fmla="*/ 2 h 86"/>
                  <a:gd name="T10" fmla="*/ 417 w 881"/>
                  <a:gd name="T11" fmla="*/ 0 h 86"/>
                  <a:gd name="T12" fmla="*/ 512 w 881"/>
                  <a:gd name="T13" fmla="*/ 0 h 86"/>
                  <a:gd name="T14" fmla="*/ 605 w 881"/>
                  <a:gd name="T15" fmla="*/ 0 h 86"/>
                  <a:gd name="T16" fmla="*/ 697 w 881"/>
                  <a:gd name="T17" fmla="*/ 2 h 86"/>
                  <a:gd name="T18" fmla="*/ 790 w 881"/>
                  <a:gd name="T19" fmla="*/ 8 h 86"/>
                  <a:gd name="T20" fmla="*/ 883 w 881"/>
                  <a:gd name="T21" fmla="*/ 17 h 86"/>
                  <a:gd name="T22" fmla="*/ 883 w 881"/>
                  <a:gd name="T23" fmla="*/ 54 h 86"/>
                  <a:gd name="T24" fmla="*/ 790 w 881"/>
                  <a:gd name="T25" fmla="*/ 55 h 86"/>
                  <a:gd name="T26" fmla="*/ 697 w 881"/>
                  <a:gd name="T27" fmla="*/ 56 h 86"/>
                  <a:gd name="T28" fmla="*/ 605 w 881"/>
                  <a:gd name="T29" fmla="*/ 60 h 86"/>
                  <a:gd name="T30" fmla="*/ 512 w 881"/>
                  <a:gd name="T31" fmla="*/ 64 h 86"/>
                  <a:gd name="T32" fmla="*/ 417 w 881"/>
                  <a:gd name="T33" fmla="*/ 66 h 86"/>
                  <a:gd name="T34" fmla="*/ 324 w 881"/>
                  <a:gd name="T35" fmla="*/ 72 h 86"/>
                  <a:gd name="T36" fmla="*/ 231 w 881"/>
                  <a:gd name="T37" fmla="*/ 81 h 86"/>
                  <a:gd name="T38" fmla="*/ 139 w 881"/>
                  <a:gd name="T39" fmla="*/ 88 h 86"/>
                  <a:gd name="T40" fmla="*/ 46 w 881"/>
                  <a:gd name="T41" fmla="*/ 86 h 86"/>
                  <a:gd name="T42" fmla="*/ 0 w 881"/>
                  <a:gd name="T43" fmla="*/ 88 h 86"/>
                  <a:gd name="T44" fmla="*/ 0 w 881"/>
                  <a:gd name="T45" fmla="*/ 46 h 8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86">
                    <a:moveTo>
                      <a:pt x="0" y="44"/>
                    </a:moveTo>
                    <a:lnTo>
                      <a:pt x="46" y="30"/>
                    </a:lnTo>
                    <a:lnTo>
                      <a:pt x="139" y="22"/>
                    </a:lnTo>
                    <a:lnTo>
                      <a:pt x="231" y="12"/>
                    </a:lnTo>
                    <a:lnTo>
                      <a:pt x="324" y="2"/>
                    </a:lnTo>
                    <a:lnTo>
                      <a:pt x="417" y="0"/>
                    </a:lnTo>
                    <a:lnTo>
                      <a:pt x="510" y="0"/>
                    </a:lnTo>
                    <a:lnTo>
                      <a:pt x="603" y="0"/>
                    </a:lnTo>
                    <a:lnTo>
                      <a:pt x="695" y="2"/>
                    </a:lnTo>
                    <a:lnTo>
                      <a:pt x="788" y="8"/>
                    </a:lnTo>
                    <a:lnTo>
                      <a:pt x="881" y="17"/>
                    </a:lnTo>
                    <a:lnTo>
                      <a:pt x="881" y="52"/>
                    </a:lnTo>
                    <a:lnTo>
                      <a:pt x="788" y="53"/>
                    </a:lnTo>
                    <a:lnTo>
                      <a:pt x="695" y="54"/>
                    </a:lnTo>
                    <a:lnTo>
                      <a:pt x="603" y="58"/>
                    </a:lnTo>
                    <a:lnTo>
                      <a:pt x="510" y="62"/>
                    </a:lnTo>
                    <a:lnTo>
                      <a:pt x="417" y="64"/>
                    </a:lnTo>
                    <a:lnTo>
                      <a:pt x="324" y="70"/>
                    </a:lnTo>
                    <a:lnTo>
                      <a:pt x="231" y="79"/>
                    </a:lnTo>
                    <a:lnTo>
                      <a:pt x="139" y="86"/>
                    </a:lnTo>
                    <a:lnTo>
                      <a:pt x="46" y="84"/>
                    </a:lnTo>
                    <a:lnTo>
                      <a:pt x="0" y="86"/>
                    </a:lnTo>
                    <a:lnTo>
                      <a:pt x="0" y="44"/>
                    </a:lnTo>
                    <a:close/>
                  </a:path>
                </a:pathLst>
              </a:custGeom>
              <a:solidFill>
                <a:srgbClr val="20202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40" name="Freeform 40"/>
              <p:cNvSpPr>
                <a:spLocks/>
              </p:cNvSpPr>
              <p:nvPr/>
            </p:nvSpPr>
            <p:spPr bwMode="auto">
              <a:xfrm>
                <a:off x="1910" y="1137"/>
                <a:ext cx="882" cy="87"/>
              </a:xfrm>
              <a:custGeom>
                <a:avLst/>
                <a:gdLst>
                  <a:gd name="T0" fmla="*/ 0 w 881"/>
                  <a:gd name="T1" fmla="*/ 46 h 86"/>
                  <a:gd name="T2" fmla="*/ 46 w 881"/>
                  <a:gd name="T3" fmla="*/ 30 h 86"/>
                  <a:gd name="T4" fmla="*/ 139 w 881"/>
                  <a:gd name="T5" fmla="*/ 22 h 86"/>
                  <a:gd name="T6" fmla="*/ 231 w 881"/>
                  <a:gd name="T7" fmla="*/ 12 h 86"/>
                  <a:gd name="T8" fmla="*/ 324 w 881"/>
                  <a:gd name="T9" fmla="*/ 2 h 86"/>
                  <a:gd name="T10" fmla="*/ 417 w 881"/>
                  <a:gd name="T11" fmla="*/ 0 h 86"/>
                  <a:gd name="T12" fmla="*/ 512 w 881"/>
                  <a:gd name="T13" fmla="*/ 0 h 86"/>
                  <a:gd name="T14" fmla="*/ 605 w 881"/>
                  <a:gd name="T15" fmla="*/ 0 h 86"/>
                  <a:gd name="T16" fmla="*/ 697 w 881"/>
                  <a:gd name="T17" fmla="*/ 2 h 86"/>
                  <a:gd name="T18" fmla="*/ 790 w 881"/>
                  <a:gd name="T19" fmla="*/ 8 h 86"/>
                  <a:gd name="T20" fmla="*/ 883 w 881"/>
                  <a:gd name="T21" fmla="*/ 17 h 86"/>
                  <a:gd name="T22" fmla="*/ 883 w 881"/>
                  <a:gd name="T23" fmla="*/ 54 h 86"/>
                  <a:gd name="T24" fmla="*/ 790 w 881"/>
                  <a:gd name="T25" fmla="*/ 55 h 86"/>
                  <a:gd name="T26" fmla="*/ 697 w 881"/>
                  <a:gd name="T27" fmla="*/ 56 h 86"/>
                  <a:gd name="T28" fmla="*/ 605 w 881"/>
                  <a:gd name="T29" fmla="*/ 60 h 86"/>
                  <a:gd name="T30" fmla="*/ 512 w 881"/>
                  <a:gd name="T31" fmla="*/ 64 h 86"/>
                  <a:gd name="T32" fmla="*/ 417 w 881"/>
                  <a:gd name="T33" fmla="*/ 66 h 86"/>
                  <a:gd name="T34" fmla="*/ 324 w 881"/>
                  <a:gd name="T35" fmla="*/ 72 h 86"/>
                  <a:gd name="T36" fmla="*/ 231 w 881"/>
                  <a:gd name="T37" fmla="*/ 81 h 86"/>
                  <a:gd name="T38" fmla="*/ 139 w 881"/>
                  <a:gd name="T39" fmla="*/ 88 h 86"/>
                  <a:gd name="T40" fmla="*/ 46 w 881"/>
                  <a:gd name="T41" fmla="*/ 86 h 86"/>
                  <a:gd name="T42" fmla="*/ 0 w 881"/>
                  <a:gd name="T43" fmla="*/ 88 h 86"/>
                  <a:gd name="T44" fmla="*/ 0 w 881"/>
                  <a:gd name="T45" fmla="*/ 46 h 8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86">
                    <a:moveTo>
                      <a:pt x="0" y="44"/>
                    </a:moveTo>
                    <a:lnTo>
                      <a:pt x="46" y="30"/>
                    </a:lnTo>
                    <a:lnTo>
                      <a:pt x="139" y="22"/>
                    </a:lnTo>
                    <a:lnTo>
                      <a:pt x="231" y="12"/>
                    </a:lnTo>
                    <a:lnTo>
                      <a:pt x="324" y="2"/>
                    </a:lnTo>
                    <a:lnTo>
                      <a:pt x="417" y="0"/>
                    </a:lnTo>
                    <a:lnTo>
                      <a:pt x="510" y="0"/>
                    </a:lnTo>
                    <a:lnTo>
                      <a:pt x="603" y="0"/>
                    </a:lnTo>
                    <a:lnTo>
                      <a:pt x="695" y="2"/>
                    </a:lnTo>
                    <a:lnTo>
                      <a:pt x="788" y="8"/>
                    </a:lnTo>
                    <a:lnTo>
                      <a:pt x="881" y="17"/>
                    </a:lnTo>
                    <a:lnTo>
                      <a:pt x="881" y="52"/>
                    </a:lnTo>
                    <a:lnTo>
                      <a:pt x="788" y="53"/>
                    </a:lnTo>
                    <a:lnTo>
                      <a:pt x="695" y="54"/>
                    </a:lnTo>
                    <a:lnTo>
                      <a:pt x="603" y="58"/>
                    </a:lnTo>
                    <a:lnTo>
                      <a:pt x="510" y="62"/>
                    </a:lnTo>
                    <a:lnTo>
                      <a:pt x="417" y="64"/>
                    </a:lnTo>
                    <a:lnTo>
                      <a:pt x="324" y="70"/>
                    </a:lnTo>
                    <a:lnTo>
                      <a:pt x="231" y="79"/>
                    </a:lnTo>
                    <a:lnTo>
                      <a:pt x="139" y="86"/>
                    </a:lnTo>
                    <a:lnTo>
                      <a:pt x="46" y="84"/>
                    </a:lnTo>
                    <a:lnTo>
                      <a:pt x="0" y="86"/>
                    </a:lnTo>
                    <a:lnTo>
                      <a:pt x="0" y="44"/>
                    </a:lnTo>
                    <a:close/>
                  </a:path>
                </a:pathLst>
              </a:custGeom>
              <a:noFill/>
              <a:ln w="3175">
                <a:solidFill>
                  <a:srgbClr val="202020"/>
                </a:solidFill>
                <a:round/>
                <a:headEnd/>
                <a:tailEnd/>
              </a:ln>
              <a:effectLst/>
              <a:extLst>
                <a:ext uri="{909E8E84-426E-40DD-AFC4-6F175D3DCCD1}">
                  <a14:hiddenFill xmlns:a14="http://schemas.microsoft.com/office/drawing/2010/main">
                    <a:solidFill>
                      <a:srgbClr val="20202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41" name="Freeform 41"/>
              <p:cNvSpPr>
                <a:spLocks noChangeArrowheads="1"/>
              </p:cNvSpPr>
              <p:nvPr/>
            </p:nvSpPr>
            <p:spPr bwMode="auto">
              <a:xfrm>
                <a:off x="1910" y="1189"/>
                <a:ext cx="882" cy="51"/>
              </a:xfrm>
              <a:custGeom>
                <a:avLst/>
                <a:gdLst>
                  <a:gd name="T0" fmla="*/ 0 w 881"/>
                  <a:gd name="T1" fmla="*/ 36 h 50"/>
                  <a:gd name="T2" fmla="*/ 46 w 881"/>
                  <a:gd name="T3" fmla="*/ 34 h 50"/>
                  <a:gd name="T4" fmla="*/ 139 w 881"/>
                  <a:gd name="T5" fmla="*/ 36 h 50"/>
                  <a:gd name="T6" fmla="*/ 231 w 881"/>
                  <a:gd name="T7" fmla="*/ 29 h 50"/>
                  <a:gd name="T8" fmla="*/ 324 w 881"/>
                  <a:gd name="T9" fmla="*/ 17 h 50"/>
                  <a:gd name="T10" fmla="*/ 417 w 881"/>
                  <a:gd name="T11" fmla="*/ 12 h 50"/>
                  <a:gd name="T12" fmla="*/ 512 w 881"/>
                  <a:gd name="T13" fmla="*/ 9 h 50"/>
                  <a:gd name="T14" fmla="*/ 605 w 881"/>
                  <a:gd name="T15" fmla="*/ 6 h 50"/>
                  <a:gd name="T16" fmla="*/ 697 w 881"/>
                  <a:gd name="T17" fmla="*/ 2 h 50"/>
                  <a:gd name="T18" fmla="*/ 790 w 881"/>
                  <a:gd name="T19" fmla="*/ 1 h 50"/>
                  <a:gd name="T20" fmla="*/ 883 w 881"/>
                  <a:gd name="T21" fmla="*/ 0 h 50"/>
                  <a:gd name="T22" fmla="*/ 883 w 881"/>
                  <a:gd name="T23" fmla="*/ 52 h 50"/>
                  <a:gd name="T24" fmla="*/ 790 w 881"/>
                  <a:gd name="T25" fmla="*/ 52 h 50"/>
                  <a:gd name="T26" fmla="*/ 697 w 881"/>
                  <a:gd name="T27" fmla="*/ 52 h 50"/>
                  <a:gd name="T28" fmla="*/ 605 w 881"/>
                  <a:gd name="T29" fmla="*/ 52 h 50"/>
                  <a:gd name="T30" fmla="*/ 512 w 881"/>
                  <a:gd name="T31" fmla="*/ 52 h 50"/>
                  <a:gd name="T32" fmla="*/ 417 w 881"/>
                  <a:gd name="T33" fmla="*/ 52 h 50"/>
                  <a:gd name="T34" fmla="*/ 324 w 881"/>
                  <a:gd name="T35" fmla="*/ 52 h 50"/>
                  <a:gd name="T36" fmla="*/ 231 w 881"/>
                  <a:gd name="T37" fmla="*/ 52 h 50"/>
                  <a:gd name="T38" fmla="*/ 139 w 881"/>
                  <a:gd name="T39" fmla="*/ 52 h 50"/>
                  <a:gd name="T40" fmla="*/ 46 w 881"/>
                  <a:gd name="T41" fmla="*/ 52 h 50"/>
                  <a:gd name="T42" fmla="*/ 0 w 881"/>
                  <a:gd name="T43" fmla="*/ 52 h 50"/>
                  <a:gd name="T44" fmla="*/ 0 w 881"/>
                  <a:gd name="T45" fmla="*/ 36 h 5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50">
                    <a:moveTo>
                      <a:pt x="0" y="34"/>
                    </a:moveTo>
                    <a:lnTo>
                      <a:pt x="46" y="32"/>
                    </a:lnTo>
                    <a:lnTo>
                      <a:pt x="139" y="34"/>
                    </a:lnTo>
                    <a:lnTo>
                      <a:pt x="231" y="27"/>
                    </a:lnTo>
                    <a:lnTo>
                      <a:pt x="324" y="17"/>
                    </a:lnTo>
                    <a:lnTo>
                      <a:pt x="417" y="12"/>
                    </a:lnTo>
                    <a:lnTo>
                      <a:pt x="510" y="9"/>
                    </a:lnTo>
                    <a:lnTo>
                      <a:pt x="603" y="6"/>
                    </a:lnTo>
                    <a:lnTo>
                      <a:pt x="695" y="2"/>
                    </a:lnTo>
                    <a:lnTo>
                      <a:pt x="788" y="1"/>
                    </a:lnTo>
                    <a:lnTo>
                      <a:pt x="881" y="0"/>
                    </a:lnTo>
                    <a:lnTo>
                      <a:pt x="881" y="50"/>
                    </a:lnTo>
                    <a:lnTo>
                      <a:pt x="788" y="50"/>
                    </a:lnTo>
                    <a:lnTo>
                      <a:pt x="695" y="50"/>
                    </a:lnTo>
                    <a:lnTo>
                      <a:pt x="603" y="50"/>
                    </a:lnTo>
                    <a:lnTo>
                      <a:pt x="510" y="50"/>
                    </a:lnTo>
                    <a:lnTo>
                      <a:pt x="417" y="50"/>
                    </a:lnTo>
                    <a:lnTo>
                      <a:pt x="324" y="50"/>
                    </a:lnTo>
                    <a:lnTo>
                      <a:pt x="231" y="50"/>
                    </a:lnTo>
                    <a:lnTo>
                      <a:pt x="139" y="50"/>
                    </a:lnTo>
                    <a:lnTo>
                      <a:pt x="46" y="50"/>
                    </a:lnTo>
                    <a:lnTo>
                      <a:pt x="0" y="50"/>
                    </a:lnTo>
                    <a:lnTo>
                      <a:pt x="0" y="34"/>
                    </a:lnTo>
                    <a:close/>
                  </a:path>
                </a:pathLst>
              </a:custGeom>
              <a:solidFill>
                <a:srgbClr val="008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42" name="Freeform 42"/>
              <p:cNvSpPr>
                <a:spLocks/>
              </p:cNvSpPr>
              <p:nvPr/>
            </p:nvSpPr>
            <p:spPr bwMode="auto">
              <a:xfrm>
                <a:off x="1910" y="1189"/>
                <a:ext cx="882" cy="51"/>
              </a:xfrm>
              <a:custGeom>
                <a:avLst/>
                <a:gdLst>
                  <a:gd name="T0" fmla="*/ 0 w 881"/>
                  <a:gd name="T1" fmla="*/ 36 h 50"/>
                  <a:gd name="T2" fmla="*/ 46 w 881"/>
                  <a:gd name="T3" fmla="*/ 34 h 50"/>
                  <a:gd name="T4" fmla="*/ 139 w 881"/>
                  <a:gd name="T5" fmla="*/ 36 h 50"/>
                  <a:gd name="T6" fmla="*/ 231 w 881"/>
                  <a:gd name="T7" fmla="*/ 29 h 50"/>
                  <a:gd name="T8" fmla="*/ 324 w 881"/>
                  <a:gd name="T9" fmla="*/ 17 h 50"/>
                  <a:gd name="T10" fmla="*/ 417 w 881"/>
                  <a:gd name="T11" fmla="*/ 12 h 50"/>
                  <a:gd name="T12" fmla="*/ 512 w 881"/>
                  <a:gd name="T13" fmla="*/ 9 h 50"/>
                  <a:gd name="T14" fmla="*/ 605 w 881"/>
                  <a:gd name="T15" fmla="*/ 6 h 50"/>
                  <a:gd name="T16" fmla="*/ 697 w 881"/>
                  <a:gd name="T17" fmla="*/ 2 h 50"/>
                  <a:gd name="T18" fmla="*/ 790 w 881"/>
                  <a:gd name="T19" fmla="*/ 1 h 50"/>
                  <a:gd name="T20" fmla="*/ 883 w 881"/>
                  <a:gd name="T21" fmla="*/ 0 h 50"/>
                  <a:gd name="T22" fmla="*/ 883 w 881"/>
                  <a:gd name="T23" fmla="*/ 52 h 50"/>
                  <a:gd name="T24" fmla="*/ 790 w 881"/>
                  <a:gd name="T25" fmla="*/ 52 h 50"/>
                  <a:gd name="T26" fmla="*/ 697 w 881"/>
                  <a:gd name="T27" fmla="*/ 52 h 50"/>
                  <a:gd name="T28" fmla="*/ 605 w 881"/>
                  <a:gd name="T29" fmla="*/ 52 h 50"/>
                  <a:gd name="T30" fmla="*/ 512 w 881"/>
                  <a:gd name="T31" fmla="*/ 52 h 50"/>
                  <a:gd name="T32" fmla="*/ 417 w 881"/>
                  <a:gd name="T33" fmla="*/ 52 h 50"/>
                  <a:gd name="T34" fmla="*/ 324 w 881"/>
                  <a:gd name="T35" fmla="*/ 52 h 50"/>
                  <a:gd name="T36" fmla="*/ 231 w 881"/>
                  <a:gd name="T37" fmla="*/ 52 h 50"/>
                  <a:gd name="T38" fmla="*/ 139 w 881"/>
                  <a:gd name="T39" fmla="*/ 52 h 50"/>
                  <a:gd name="T40" fmla="*/ 46 w 881"/>
                  <a:gd name="T41" fmla="*/ 52 h 50"/>
                  <a:gd name="T42" fmla="*/ 0 w 881"/>
                  <a:gd name="T43" fmla="*/ 52 h 50"/>
                  <a:gd name="T44" fmla="*/ 0 w 881"/>
                  <a:gd name="T45" fmla="*/ 36 h 5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50">
                    <a:moveTo>
                      <a:pt x="0" y="34"/>
                    </a:moveTo>
                    <a:lnTo>
                      <a:pt x="46" y="32"/>
                    </a:lnTo>
                    <a:lnTo>
                      <a:pt x="139" y="34"/>
                    </a:lnTo>
                    <a:lnTo>
                      <a:pt x="231" y="27"/>
                    </a:lnTo>
                    <a:lnTo>
                      <a:pt x="324" y="17"/>
                    </a:lnTo>
                    <a:lnTo>
                      <a:pt x="417" y="12"/>
                    </a:lnTo>
                    <a:lnTo>
                      <a:pt x="510" y="9"/>
                    </a:lnTo>
                    <a:lnTo>
                      <a:pt x="603" y="6"/>
                    </a:lnTo>
                    <a:lnTo>
                      <a:pt x="695" y="2"/>
                    </a:lnTo>
                    <a:lnTo>
                      <a:pt x="788" y="1"/>
                    </a:lnTo>
                    <a:lnTo>
                      <a:pt x="881" y="0"/>
                    </a:lnTo>
                    <a:lnTo>
                      <a:pt x="881" y="50"/>
                    </a:lnTo>
                    <a:lnTo>
                      <a:pt x="788" y="50"/>
                    </a:lnTo>
                    <a:lnTo>
                      <a:pt x="695" y="50"/>
                    </a:lnTo>
                    <a:lnTo>
                      <a:pt x="603" y="50"/>
                    </a:lnTo>
                    <a:lnTo>
                      <a:pt x="510" y="50"/>
                    </a:lnTo>
                    <a:lnTo>
                      <a:pt x="417" y="50"/>
                    </a:lnTo>
                    <a:lnTo>
                      <a:pt x="324" y="50"/>
                    </a:lnTo>
                    <a:lnTo>
                      <a:pt x="231" y="50"/>
                    </a:lnTo>
                    <a:lnTo>
                      <a:pt x="139" y="50"/>
                    </a:lnTo>
                    <a:lnTo>
                      <a:pt x="46" y="50"/>
                    </a:lnTo>
                    <a:lnTo>
                      <a:pt x="0" y="50"/>
                    </a:lnTo>
                    <a:lnTo>
                      <a:pt x="0" y="34"/>
                    </a:lnTo>
                    <a:close/>
                  </a:path>
                </a:pathLst>
              </a:custGeom>
              <a:noFill/>
              <a:ln w="3175">
                <a:solidFill>
                  <a:srgbClr val="008000"/>
                </a:solidFill>
                <a:round/>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43" name="Freeform 43"/>
              <p:cNvSpPr>
                <a:spLocks noChangeArrowheads="1"/>
              </p:cNvSpPr>
              <p:nvPr/>
            </p:nvSpPr>
            <p:spPr bwMode="auto">
              <a:xfrm>
                <a:off x="472" y="1060"/>
                <a:ext cx="1447" cy="169"/>
              </a:xfrm>
              <a:custGeom>
                <a:avLst/>
                <a:gdLst>
                  <a:gd name="T0" fmla="*/ 37 w 1447"/>
                  <a:gd name="T1" fmla="*/ 168 h 169"/>
                  <a:gd name="T2" fmla="*/ 83 w 1447"/>
                  <a:gd name="T3" fmla="*/ 168 h 169"/>
                  <a:gd name="T4" fmla="*/ 129 w 1447"/>
                  <a:gd name="T5" fmla="*/ 167 h 169"/>
                  <a:gd name="T6" fmla="*/ 176 w 1447"/>
                  <a:gd name="T7" fmla="*/ 167 h 169"/>
                  <a:gd name="T8" fmla="*/ 222 w 1447"/>
                  <a:gd name="T9" fmla="*/ 166 h 169"/>
                  <a:gd name="T10" fmla="*/ 269 w 1447"/>
                  <a:gd name="T11" fmla="*/ 165 h 169"/>
                  <a:gd name="T12" fmla="*/ 315 w 1447"/>
                  <a:gd name="T13" fmla="*/ 164 h 169"/>
                  <a:gd name="T14" fmla="*/ 361 w 1447"/>
                  <a:gd name="T15" fmla="*/ 163 h 169"/>
                  <a:gd name="T16" fmla="*/ 408 w 1447"/>
                  <a:gd name="T17" fmla="*/ 162 h 169"/>
                  <a:gd name="T18" fmla="*/ 454 w 1447"/>
                  <a:gd name="T19" fmla="*/ 161 h 169"/>
                  <a:gd name="T20" fmla="*/ 501 w 1447"/>
                  <a:gd name="T21" fmla="*/ 159 h 169"/>
                  <a:gd name="T22" fmla="*/ 547 w 1447"/>
                  <a:gd name="T23" fmla="*/ 156 h 169"/>
                  <a:gd name="T24" fmla="*/ 593 w 1447"/>
                  <a:gd name="T25" fmla="*/ 155 h 169"/>
                  <a:gd name="T26" fmla="*/ 640 w 1447"/>
                  <a:gd name="T27" fmla="*/ 155 h 169"/>
                  <a:gd name="T28" fmla="*/ 686 w 1447"/>
                  <a:gd name="T29" fmla="*/ 152 h 169"/>
                  <a:gd name="T30" fmla="*/ 733 w 1447"/>
                  <a:gd name="T31" fmla="*/ 148 h 169"/>
                  <a:gd name="T32" fmla="*/ 779 w 1447"/>
                  <a:gd name="T33" fmla="*/ 150 h 169"/>
                  <a:gd name="T34" fmla="*/ 825 w 1447"/>
                  <a:gd name="T35" fmla="*/ 145 h 169"/>
                  <a:gd name="T36" fmla="*/ 872 w 1447"/>
                  <a:gd name="T37" fmla="*/ 142 h 169"/>
                  <a:gd name="T38" fmla="*/ 918 w 1447"/>
                  <a:gd name="T39" fmla="*/ 140 h 169"/>
                  <a:gd name="T40" fmla="*/ 965 w 1447"/>
                  <a:gd name="T41" fmla="*/ 133 h 169"/>
                  <a:gd name="T42" fmla="*/ 1011 w 1447"/>
                  <a:gd name="T43" fmla="*/ 122 h 169"/>
                  <a:gd name="T44" fmla="*/ 1057 w 1447"/>
                  <a:gd name="T45" fmla="*/ 109 h 169"/>
                  <a:gd name="T46" fmla="*/ 1104 w 1447"/>
                  <a:gd name="T47" fmla="*/ 97 h 169"/>
                  <a:gd name="T48" fmla="*/ 1150 w 1447"/>
                  <a:gd name="T49" fmla="*/ 81 h 169"/>
                  <a:gd name="T50" fmla="*/ 1197 w 1447"/>
                  <a:gd name="T51" fmla="*/ 65 h 169"/>
                  <a:gd name="T52" fmla="*/ 1243 w 1447"/>
                  <a:gd name="T53" fmla="*/ 62 h 169"/>
                  <a:gd name="T54" fmla="*/ 1289 w 1447"/>
                  <a:gd name="T55" fmla="*/ 46 h 169"/>
                  <a:gd name="T56" fmla="*/ 1336 w 1447"/>
                  <a:gd name="T57" fmla="*/ 41 h 169"/>
                  <a:gd name="T58" fmla="*/ 1382 w 1447"/>
                  <a:gd name="T59" fmla="*/ 29 h 169"/>
                  <a:gd name="T60" fmla="*/ 1429 w 1447"/>
                  <a:gd name="T61" fmla="*/ 8 h 169"/>
                  <a:gd name="T62" fmla="*/ 1429 w 1447"/>
                  <a:gd name="T63" fmla="*/ 12 h 169"/>
                  <a:gd name="T64" fmla="*/ 1382 w 1447"/>
                  <a:gd name="T65" fmla="*/ 33 h 169"/>
                  <a:gd name="T66" fmla="*/ 1336 w 1447"/>
                  <a:gd name="T67" fmla="*/ 44 h 169"/>
                  <a:gd name="T68" fmla="*/ 1289 w 1447"/>
                  <a:gd name="T69" fmla="*/ 49 h 169"/>
                  <a:gd name="T70" fmla="*/ 1243 w 1447"/>
                  <a:gd name="T71" fmla="*/ 64 h 169"/>
                  <a:gd name="T72" fmla="*/ 1197 w 1447"/>
                  <a:gd name="T73" fmla="*/ 67 h 169"/>
                  <a:gd name="T74" fmla="*/ 1150 w 1447"/>
                  <a:gd name="T75" fmla="*/ 83 h 169"/>
                  <a:gd name="T76" fmla="*/ 1104 w 1447"/>
                  <a:gd name="T77" fmla="*/ 99 h 169"/>
                  <a:gd name="T78" fmla="*/ 1057 w 1447"/>
                  <a:gd name="T79" fmla="*/ 110 h 169"/>
                  <a:gd name="T80" fmla="*/ 1011 w 1447"/>
                  <a:gd name="T81" fmla="*/ 123 h 169"/>
                  <a:gd name="T82" fmla="*/ 965 w 1447"/>
                  <a:gd name="T83" fmla="*/ 134 h 169"/>
                  <a:gd name="T84" fmla="*/ 918 w 1447"/>
                  <a:gd name="T85" fmla="*/ 141 h 169"/>
                  <a:gd name="T86" fmla="*/ 872 w 1447"/>
                  <a:gd name="T87" fmla="*/ 143 h 169"/>
                  <a:gd name="T88" fmla="*/ 825 w 1447"/>
                  <a:gd name="T89" fmla="*/ 146 h 169"/>
                  <a:gd name="T90" fmla="*/ 779 w 1447"/>
                  <a:gd name="T91" fmla="*/ 151 h 169"/>
                  <a:gd name="T92" fmla="*/ 733 w 1447"/>
                  <a:gd name="T93" fmla="*/ 149 h 169"/>
                  <a:gd name="T94" fmla="*/ 686 w 1447"/>
                  <a:gd name="T95" fmla="*/ 152 h 169"/>
                  <a:gd name="T96" fmla="*/ 640 w 1447"/>
                  <a:gd name="T97" fmla="*/ 155 h 169"/>
                  <a:gd name="T98" fmla="*/ 593 w 1447"/>
                  <a:gd name="T99" fmla="*/ 155 h 169"/>
                  <a:gd name="T100" fmla="*/ 547 w 1447"/>
                  <a:gd name="T101" fmla="*/ 156 h 169"/>
                  <a:gd name="T102" fmla="*/ 501 w 1447"/>
                  <a:gd name="T103" fmla="*/ 159 h 169"/>
                  <a:gd name="T104" fmla="*/ 454 w 1447"/>
                  <a:gd name="T105" fmla="*/ 161 h 169"/>
                  <a:gd name="T106" fmla="*/ 408 w 1447"/>
                  <a:gd name="T107" fmla="*/ 162 h 169"/>
                  <a:gd name="T108" fmla="*/ 361 w 1447"/>
                  <a:gd name="T109" fmla="*/ 163 h 169"/>
                  <a:gd name="T110" fmla="*/ 315 w 1447"/>
                  <a:gd name="T111" fmla="*/ 164 h 169"/>
                  <a:gd name="T112" fmla="*/ 269 w 1447"/>
                  <a:gd name="T113" fmla="*/ 165 h 169"/>
                  <a:gd name="T114" fmla="*/ 222 w 1447"/>
                  <a:gd name="T115" fmla="*/ 166 h 169"/>
                  <a:gd name="T116" fmla="*/ 176 w 1447"/>
                  <a:gd name="T117" fmla="*/ 167 h 169"/>
                  <a:gd name="T118" fmla="*/ 129 w 1447"/>
                  <a:gd name="T119" fmla="*/ 167 h 169"/>
                  <a:gd name="T120" fmla="*/ 83 w 1447"/>
                  <a:gd name="T121" fmla="*/ 168 h 169"/>
                  <a:gd name="T122" fmla="*/ 37 w 1447"/>
                  <a:gd name="T123" fmla="*/ 168 h 169"/>
                  <a:gd name="T124" fmla="*/ 0 w 1447"/>
                  <a:gd name="T125" fmla="*/ 168 h 16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9">
                    <a:moveTo>
                      <a:pt x="0" y="168"/>
                    </a:moveTo>
                    <a:lnTo>
                      <a:pt x="9" y="168"/>
                    </a:lnTo>
                    <a:lnTo>
                      <a:pt x="18" y="169"/>
                    </a:lnTo>
                    <a:lnTo>
                      <a:pt x="27" y="168"/>
                    </a:lnTo>
                    <a:lnTo>
                      <a:pt x="37" y="168"/>
                    </a:lnTo>
                    <a:lnTo>
                      <a:pt x="46" y="168"/>
                    </a:lnTo>
                    <a:lnTo>
                      <a:pt x="55" y="168"/>
                    </a:lnTo>
                    <a:lnTo>
                      <a:pt x="64" y="168"/>
                    </a:lnTo>
                    <a:lnTo>
                      <a:pt x="74" y="168"/>
                    </a:lnTo>
                    <a:lnTo>
                      <a:pt x="83" y="168"/>
                    </a:lnTo>
                    <a:lnTo>
                      <a:pt x="92" y="168"/>
                    </a:lnTo>
                    <a:lnTo>
                      <a:pt x="102" y="168"/>
                    </a:lnTo>
                    <a:lnTo>
                      <a:pt x="111" y="167"/>
                    </a:lnTo>
                    <a:lnTo>
                      <a:pt x="120" y="167"/>
                    </a:lnTo>
                    <a:lnTo>
                      <a:pt x="129" y="167"/>
                    </a:lnTo>
                    <a:lnTo>
                      <a:pt x="139" y="167"/>
                    </a:lnTo>
                    <a:lnTo>
                      <a:pt x="148" y="167"/>
                    </a:lnTo>
                    <a:lnTo>
                      <a:pt x="157" y="167"/>
                    </a:lnTo>
                    <a:lnTo>
                      <a:pt x="167" y="167"/>
                    </a:lnTo>
                    <a:lnTo>
                      <a:pt x="176" y="167"/>
                    </a:lnTo>
                    <a:lnTo>
                      <a:pt x="185" y="166"/>
                    </a:lnTo>
                    <a:lnTo>
                      <a:pt x="194" y="166"/>
                    </a:lnTo>
                    <a:lnTo>
                      <a:pt x="204" y="166"/>
                    </a:lnTo>
                    <a:lnTo>
                      <a:pt x="213" y="166"/>
                    </a:lnTo>
                    <a:lnTo>
                      <a:pt x="222" y="166"/>
                    </a:lnTo>
                    <a:lnTo>
                      <a:pt x="232" y="166"/>
                    </a:lnTo>
                    <a:lnTo>
                      <a:pt x="241" y="166"/>
                    </a:lnTo>
                    <a:lnTo>
                      <a:pt x="250" y="165"/>
                    </a:lnTo>
                    <a:lnTo>
                      <a:pt x="259" y="165"/>
                    </a:lnTo>
                    <a:lnTo>
                      <a:pt x="269" y="165"/>
                    </a:lnTo>
                    <a:lnTo>
                      <a:pt x="278" y="165"/>
                    </a:lnTo>
                    <a:lnTo>
                      <a:pt x="287" y="165"/>
                    </a:lnTo>
                    <a:lnTo>
                      <a:pt x="296" y="164"/>
                    </a:lnTo>
                    <a:lnTo>
                      <a:pt x="306" y="164"/>
                    </a:lnTo>
                    <a:lnTo>
                      <a:pt x="315" y="164"/>
                    </a:lnTo>
                    <a:lnTo>
                      <a:pt x="324" y="164"/>
                    </a:lnTo>
                    <a:lnTo>
                      <a:pt x="334" y="164"/>
                    </a:lnTo>
                    <a:lnTo>
                      <a:pt x="343" y="164"/>
                    </a:lnTo>
                    <a:lnTo>
                      <a:pt x="352" y="163"/>
                    </a:lnTo>
                    <a:lnTo>
                      <a:pt x="361" y="163"/>
                    </a:lnTo>
                    <a:lnTo>
                      <a:pt x="371" y="163"/>
                    </a:lnTo>
                    <a:lnTo>
                      <a:pt x="380" y="163"/>
                    </a:lnTo>
                    <a:lnTo>
                      <a:pt x="389" y="163"/>
                    </a:lnTo>
                    <a:lnTo>
                      <a:pt x="399" y="163"/>
                    </a:lnTo>
                    <a:lnTo>
                      <a:pt x="408" y="162"/>
                    </a:lnTo>
                    <a:lnTo>
                      <a:pt x="417" y="162"/>
                    </a:lnTo>
                    <a:lnTo>
                      <a:pt x="426" y="162"/>
                    </a:lnTo>
                    <a:lnTo>
                      <a:pt x="436" y="162"/>
                    </a:lnTo>
                    <a:lnTo>
                      <a:pt x="445" y="161"/>
                    </a:lnTo>
                    <a:lnTo>
                      <a:pt x="454" y="161"/>
                    </a:lnTo>
                    <a:lnTo>
                      <a:pt x="464" y="160"/>
                    </a:lnTo>
                    <a:lnTo>
                      <a:pt x="473" y="160"/>
                    </a:lnTo>
                    <a:lnTo>
                      <a:pt x="482" y="160"/>
                    </a:lnTo>
                    <a:lnTo>
                      <a:pt x="491" y="159"/>
                    </a:lnTo>
                    <a:lnTo>
                      <a:pt x="501" y="159"/>
                    </a:lnTo>
                    <a:lnTo>
                      <a:pt x="510" y="158"/>
                    </a:lnTo>
                    <a:lnTo>
                      <a:pt x="519" y="157"/>
                    </a:lnTo>
                    <a:lnTo>
                      <a:pt x="528" y="156"/>
                    </a:lnTo>
                    <a:lnTo>
                      <a:pt x="538" y="157"/>
                    </a:lnTo>
                    <a:lnTo>
                      <a:pt x="547" y="156"/>
                    </a:lnTo>
                    <a:lnTo>
                      <a:pt x="556" y="156"/>
                    </a:lnTo>
                    <a:lnTo>
                      <a:pt x="566" y="155"/>
                    </a:lnTo>
                    <a:lnTo>
                      <a:pt x="575" y="155"/>
                    </a:lnTo>
                    <a:lnTo>
                      <a:pt x="584" y="154"/>
                    </a:lnTo>
                    <a:lnTo>
                      <a:pt x="593" y="155"/>
                    </a:lnTo>
                    <a:lnTo>
                      <a:pt x="603" y="155"/>
                    </a:lnTo>
                    <a:lnTo>
                      <a:pt x="612" y="154"/>
                    </a:lnTo>
                    <a:lnTo>
                      <a:pt x="621" y="153"/>
                    </a:lnTo>
                    <a:lnTo>
                      <a:pt x="631" y="153"/>
                    </a:lnTo>
                    <a:lnTo>
                      <a:pt x="640" y="155"/>
                    </a:lnTo>
                    <a:lnTo>
                      <a:pt x="649" y="153"/>
                    </a:lnTo>
                    <a:lnTo>
                      <a:pt x="658" y="155"/>
                    </a:lnTo>
                    <a:lnTo>
                      <a:pt x="668" y="154"/>
                    </a:lnTo>
                    <a:lnTo>
                      <a:pt x="677" y="152"/>
                    </a:lnTo>
                    <a:lnTo>
                      <a:pt x="686" y="152"/>
                    </a:lnTo>
                    <a:lnTo>
                      <a:pt x="696" y="151"/>
                    </a:lnTo>
                    <a:lnTo>
                      <a:pt x="705" y="151"/>
                    </a:lnTo>
                    <a:lnTo>
                      <a:pt x="714" y="150"/>
                    </a:lnTo>
                    <a:lnTo>
                      <a:pt x="723" y="149"/>
                    </a:lnTo>
                    <a:lnTo>
                      <a:pt x="733" y="148"/>
                    </a:lnTo>
                    <a:lnTo>
                      <a:pt x="742" y="149"/>
                    </a:lnTo>
                    <a:lnTo>
                      <a:pt x="751" y="150"/>
                    </a:lnTo>
                    <a:lnTo>
                      <a:pt x="760" y="152"/>
                    </a:lnTo>
                    <a:lnTo>
                      <a:pt x="770" y="151"/>
                    </a:lnTo>
                    <a:lnTo>
                      <a:pt x="779" y="150"/>
                    </a:lnTo>
                    <a:lnTo>
                      <a:pt x="788" y="149"/>
                    </a:lnTo>
                    <a:lnTo>
                      <a:pt x="798" y="148"/>
                    </a:lnTo>
                    <a:lnTo>
                      <a:pt x="807" y="147"/>
                    </a:lnTo>
                    <a:lnTo>
                      <a:pt x="816" y="147"/>
                    </a:lnTo>
                    <a:lnTo>
                      <a:pt x="825" y="145"/>
                    </a:lnTo>
                    <a:lnTo>
                      <a:pt x="835" y="145"/>
                    </a:lnTo>
                    <a:lnTo>
                      <a:pt x="844" y="143"/>
                    </a:lnTo>
                    <a:lnTo>
                      <a:pt x="853" y="142"/>
                    </a:lnTo>
                    <a:lnTo>
                      <a:pt x="863" y="142"/>
                    </a:lnTo>
                    <a:lnTo>
                      <a:pt x="872" y="142"/>
                    </a:lnTo>
                    <a:lnTo>
                      <a:pt x="881" y="145"/>
                    </a:lnTo>
                    <a:lnTo>
                      <a:pt x="890" y="143"/>
                    </a:lnTo>
                    <a:lnTo>
                      <a:pt x="900" y="141"/>
                    </a:lnTo>
                    <a:lnTo>
                      <a:pt x="909" y="140"/>
                    </a:lnTo>
                    <a:lnTo>
                      <a:pt x="918" y="140"/>
                    </a:lnTo>
                    <a:lnTo>
                      <a:pt x="928" y="137"/>
                    </a:lnTo>
                    <a:lnTo>
                      <a:pt x="937" y="136"/>
                    </a:lnTo>
                    <a:lnTo>
                      <a:pt x="946" y="135"/>
                    </a:lnTo>
                    <a:lnTo>
                      <a:pt x="955" y="134"/>
                    </a:lnTo>
                    <a:lnTo>
                      <a:pt x="965" y="133"/>
                    </a:lnTo>
                    <a:lnTo>
                      <a:pt x="974" y="131"/>
                    </a:lnTo>
                    <a:lnTo>
                      <a:pt x="983" y="129"/>
                    </a:lnTo>
                    <a:lnTo>
                      <a:pt x="992" y="126"/>
                    </a:lnTo>
                    <a:lnTo>
                      <a:pt x="1002" y="124"/>
                    </a:lnTo>
                    <a:lnTo>
                      <a:pt x="1011" y="122"/>
                    </a:lnTo>
                    <a:lnTo>
                      <a:pt x="1020" y="120"/>
                    </a:lnTo>
                    <a:lnTo>
                      <a:pt x="1030" y="118"/>
                    </a:lnTo>
                    <a:lnTo>
                      <a:pt x="1039" y="115"/>
                    </a:lnTo>
                    <a:lnTo>
                      <a:pt x="1048" y="112"/>
                    </a:lnTo>
                    <a:lnTo>
                      <a:pt x="1057" y="109"/>
                    </a:lnTo>
                    <a:lnTo>
                      <a:pt x="1067" y="109"/>
                    </a:lnTo>
                    <a:lnTo>
                      <a:pt x="1076" y="106"/>
                    </a:lnTo>
                    <a:lnTo>
                      <a:pt x="1085" y="104"/>
                    </a:lnTo>
                    <a:lnTo>
                      <a:pt x="1095" y="101"/>
                    </a:lnTo>
                    <a:lnTo>
                      <a:pt x="1104" y="97"/>
                    </a:lnTo>
                    <a:lnTo>
                      <a:pt x="1113" y="94"/>
                    </a:lnTo>
                    <a:lnTo>
                      <a:pt x="1122" y="91"/>
                    </a:lnTo>
                    <a:lnTo>
                      <a:pt x="1132" y="86"/>
                    </a:lnTo>
                    <a:lnTo>
                      <a:pt x="1141" y="81"/>
                    </a:lnTo>
                    <a:lnTo>
                      <a:pt x="1150" y="81"/>
                    </a:lnTo>
                    <a:lnTo>
                      <a:pt x="1160" y="81"/>
                    </a:lnTo>
                    <a:lnTo>
                      <a:pt x="1169" y="75"/>
                    </a:lnTo>
                    <a:lnTo>
                      <a:pt x="1178" y="72"/>
                    </a:lnTo>
                    <a:lnTo>
                      <a:pt x="1187" y="68"/>
                    </a:lnTo>
                    <a:lnTo>
                      <a:pt x="1197" y="65"/>
                    </a:lnTo>
                    <a:lnTo>
                      <a:pt x="1206" y="65"/>
                    </a:lnTo>
                    <a:lnTo>
                      <a:pt x="1215" y="66"/>
                    </a:lnTo>
                    <a:lnTo>
                      <a:pt x="1224" y="66"/>
                    </a:lnTo>
                    <a:lnTo>
                      <a:pt x="1234" y="66"/>
                    </a:lnTo>
                    <a:lnTo>
                      <a:pt x="1243" y="62"/>
                    </a:lnTo>
                    <a:lnTo>
                      <a:pt x="1252" y="59"/>
                    </a:lnTo>
                    <a:lnTo>
                      <a:pt x="1262" y="57"/>
                    </a:lnTo>
                    <a:lnTo>
                      <a:pt x="1271" y="52"/>
                    </a:lnTo>
                    <a:lnTo>
                      <a:pt x="1280" y="48"/>
                    </a:lnTo>
                    <a:lnTo>
                      <a:pt x="1289" y="46"/>
                    </a:lnTo>
                    <a:lnTo>
                      <a:pt x="1299" y="44"/>
                    </a:lnTo>
                    <a:lnTo>
                      <a:pt x="1308" y="43"/>
                    </a:lnTo>
                    <a:lnTo>
                      <a:pt x="1317" y="43"/>
                    </a:lnTo>
                    <a:lnTo>
                      <a:pt x="1327" y="42"/>
                    </a:lnTo>
                    <a:lnTo>
                      <a:pt x="1336" y="41"/>
                    </a:lnTo>
                    <a:lnTo>
                      <a:pt x="1345" y="38"/>
                    </a:lnTo>
                    <a:lnTo>
                      <a:pt x="1354" y="34"/>
                    </a:lnTo>
                    <a:lnTo>
                      <a:pt x="1364" y="33"/>
                    </a:lnTo>
                    <a:lnTo>
                      <a:pt x="1373" y="32"/>
                    </a:lnTo>
                    <a:lnTo>
                      <a:pt x="1382" y="29"/>
                    </a:lnTo>
                    <a:lnTo>
                      <a:pt x="1392" y="26"/>
                    </a:lnTo>
                    <a:lnTo>
                      <a:pt x="1401" y="26"/>
                    </a:lnTo>
                    <a:lnTo>
                      <a:pt x="1410" y="22"/>
                    </a:lnTo>
                    <a:lnTo>
                      <a:pt x="1419" y="16"/>
                    </a:lnTo>
                    <a:lnTo>
                      <a:pt x="1429" y="8"/>
                    </a:lnTo>
                    <a:lnTo>
                      <a:pt x="1438" y="4"/>
                    </a:lnTo>
                    <a:lnTo>
                      <a:pt x="1447" y="0"/>
                    </a:lnTo>
                    <a:lnTo>
                      <a:pt x="1447" y="4"/>
                    </a:lnTo>
                    <a:lnTo>
                      <a:pt x="1438" y="8"/>
                    </a:lnTo>
                    <a:lnTo>
                      <a:pt x="1429" y="12"/>
                    </a:lnTo>
                    <a:lnTo>
                      <a:pt x="1419" y="20"/>
                    </a:lnTo>
                    <a:lnTo>
                      <a:pt x="1410" y="26"/>
                    </a:lnTo>
                    <a:lnTo>
                      <a:pt x="1401" y="29"/>
                    </a:lnTo>
                    <a:lnTo>
                      <a:pt x="1392" y="30"/>
                    </a:lnTo>
                    <a:lnTo>
                      <a:pt x="1382" y="33"/>
                    </a:lnTo>
                    <a:lnTo>
                      <a:pt x="1373" y="36"/>
                    </a:lnTo>
                    <a:lnTo>
                      <a:pt x="1364" y="36"/>
                    </a:lnTo>
                    <a:lnTo>
                      <a:pt x="1354" y="38"/>
                    </a:lnTo>
                    <a:lnTo>
                      <a:pt x="1345" y="41"/>
                    </a:lnTo>
                    <a:lnTo>
                      <a:pt x="1336" y="44"/>
                    </a:lnTo>
                    <a:lnTo>
                      <a:pt x="1327" y="45"/>
                    </a:lnTo>
                    <a:lnTo>
                      <a:pt x="1317" y="46"/>
                    </a:lnTo>
                    <a:lnTo>
                      <a:pt x="1308" y="46"/>
                    </a:lnTo>
                    <a:lnTo>
                      <a:pt x="1299" y="47"/>
                    </a:lnTo>
                    <a:lnTo>
                      <a:pt x="1289" y="49"/>
                    </a:lnTo>
                    <a:lnTo>
                      <a:pt x="1280" y="51"/>
                    </a:lnTo>
                    <a:lnTo>
                      <a:pt x="1271" y="55"/>
                    </a:lnTo>
                    <a:lnTo>
                      <a:pt x="1262" y="60"/>
                    </a:lnTo>
                    <a:lnTo>
                      <a:pt x="1252" y="62"/>
                    </a:lnTo>
                    <a:lnTo>
                      <a:pt x="1243" y="64"/>
                    </a:lnTo>
                    <a:lnTo>
                      <a:pt x="1234" y="68"/>
                    </a:lnTo>
                    <a:lnTo>
                      <a:pt x="1224" y="69"/>
                    </a:lnTo>
                    <a:lnTo>
                      <a:pt x="1215" y="69"/>
                    </a:lnTo>
                    <a:lnTo>
                      <a:pt x="1206" y="67"/>
                    </a:lnTo>
                    <a:lnTo>
                      <a:pt x="1197" y="67"/>
                    </a:lnTo>
                    <a:lnTo>
                      <a:pt x="1187" y="70"/>
                    </a:lnTo>
                    <a:lnTo>
                      <a:pt x="1178" y="74"/>
                    </a:lnTo>
                    <a:lnTo>
                      <a:pt x="1169" y="77"/>
                    </a:lnTo>
                    <a:lnTo>
                      <a:pt x="1160" y="83"/>
                    </a:lnTo>
                    <a:lnTo>
                      <a:pt x="1150" y="83"/>
                    </a:lnTo>
                    <a:lnTo>
                      <a:pt x="1141" y="83"/>
                    </a:lnTo>
                    <a:lnTo>
                      <a:pt x="1132" y="88"/>
                    </a:lnTo>
                    <a:lnTo>
                      <a:pt x="1122" y="92"/>
                    </a:lnTo>
                    <a:lnTo>
                      <a:pt x="1113" y="95"/>
                    </a:lnTo>
                    <a:lnTo>
                      <a:pt x="1104" y="99"/>
                    </a:lnTo>
                    <a:lnTo>
                      <a:pt x="1095" y="102"/>
                    </a:lnTo>
                    <a:lnTo>
                      <a:pt x="1085" y="106"/>
                    </a:lnTo>
                    <a:lnTo>
                      <a:pt x="1076" y="107"/>
                    </a:lnTo>
                    <a:lnTo>
                      <a:pt x="1067" y="110"/>
                    </a:lnTo>
                    <a:lnTo>
                      <a:pt x="1057" y="110"/>
                    </a:lnTo>
                    <a:lnTo>
                      <a:pt x="1048" y="113"/>
                    </a:lnTo>
                    <a:lnTo>
                      <a:pt x="1039" y="116"/>
                    </a:lnTo>
                    <a:lnTo>
                      <a:pt x="1030" y="119"/>
                    </a:lnTo>
                    <a:lnTo>
                      <a:pt x="1020" y="121"/>
                    </a:lnTo>
                    <a:lnTo>
                      <a:pt x="1011" y="123"/>
                    </a:lnTo>
                    <a:lnTo>
                      <a:pt x="1002" y="125"/>
                    </a:lnTo>
                    <a:lnTo>
                      <a:pt x="992" y="127"/>
                    </a:lnTo>
                    <a:lnTo>
                      <a:pt x="983" y="130"/>
                    </a:lnTo>
                    <a:lnTo>
                      <a:pt x="974" y="132"/>
                    </a:lnTo>
                    <a:lnTo>
                      <a:pt x="965" y="134"/>
                    </a:lnTo>
                    <a:lnTo>
                      <a:pt x="955" y="134"/>
                    </a:lnTo>
                    <a:lnTo>
                      <a:pt x="946" y="136"/>
                    </a:lnTo>
                    <a:lnTo>
                      <a:pt x="937" y="137"/>
                    </a:lnTo>
                    <a:lnTo>
                      <a:pt x="928" y="138"/>
                    </a:lnTo>
                    <a:lnTo>
                      <a:pt x="918" y="141"/>
                    </a:lnTo>
                    <a:lnTo>
                      <a:pt x="909" y="141"/>
                    </a:lnTo>
                    <a:lnTo>
                      <a:pt x="900" y="142"/>
                    </a:lnTo>
                    <a:lnTo>
                      <a:pt x="890" y="144"/>
                    </a:lnTo>
                    <a:lnTo>
                      <a:pt x="881" y="146"/>
                    </a:lnTo>
                    <a:lnTo>
                      <a:pt x="872" y="143"/>
                    </a:lnTo>
                    <a:lnTo>
                      <a:pt x="863" y="142"/>
                    </a:lnTo>
                    <a:lnTo>
                      <a:pt x="853" y="143"/>
                    </a:lnTo>
                    <a:lnTo>
                      <a:pt x="844" y="144"/>
                    </a:lnTo>
                    <a:lnTo>
                      <a:pt x="835" y="146"/>
                    </a:lnTo>
                    <a:lnTo>
                      <a:pt x="825" y="146"/>
                    </a:lnTo>
                    <a:lnTo>
                      <a:pt x="816" y="148"/>
                    </a:lnTo>
                    <a:lnTo>
                      <a:pt x="807" y="147"/>
                    </a:lnTo>
                    <a:lnTo>
                      <a:pt x="798" y="148"/>
                    </a:lnTo>
                    <a:lnTo>
                      <a:pt x="788" y="150"/>
                    </a:lnTo>
                    <a:lnTo>
                      <a:pt x="779" y="151"/>
                    </a:lnTo>
                    <a:lnTo>
                      <a:pt x="770" y="152"/>
                    </a:lnTo>
                    <a:lnTo>
                      <a:pt x="760" y="152"/>
                    </a:lnTo>
                    <a:lnTo>
                      <a:pt x="751" y="151"/>
                    </a:lnTo>
                    <a:lnTo>
                      <a:pt x="742" y="150"/>
                    </a:lnTo>
                    <a:lnTo>
                      <a:pt x="733" y="149"/>
                    </a:lnTo>
                    <a:lnTo>
                      <a:pt x="723" y="149"/>
                    </a:lnTo>
                    <a:lnTo>
                      <a:pt x="714" y="150"/>
                    </a:lnTo>
                    <a:lnTo>
                      <a:pt x="705" y="151"/>
                    </a:lnTo>
                    <a:lnTo>
                      <a:pt x="696" y="151"/>
                    </a:lnTo>
                    <a:lnTo>
                      <a:pt x="686" y="152"/>
                    </a:lnTo>
                    <a:lnTo>
                      <a:pt x="677" y="152"/>
                    </a:lnTo>
                    <a:lnTo>
                      <a:pt x="668" y="154"/>
                    </a:lnTo>
                    <a:lnTo>
                      <a:pt x="658" y="155"/>
                    </a:lnTo>
                    <a:lnTo>
                      <a:pt x="649" y="153"/>
                    </a:lnTo>
                    <a:lnTo>
                      <a:pt x="640" y="155"/>
                    </a:lnTo>
                    <a:lnTo>
                      <a:pt x="631" y="153"/>
                    </a:lnTo>
                    <a:lnTo>
                      <a:pt x="621" y="153"/>
                    </a:lnTo>
                    <a:lnTo>
                      <a:pt x="612" y="154"/>
                    </a:lnTo>
                    <a:lnTo>
                      <a:pt x="603" y="155"/>
                    </a:lnTo>
                    <a:lnTo>
                      <a:pt x="593" y="155"/>
                    </a:lnTo>
                    <a:lnTo>
                      <a:pt x="584" y="154"/>
                    </a:lnTo>
                    <a:lnTo>
                      <a:pt x="575" y="155"/>
                    </a:lnTo>
                    <a:lnTo>
                      <a:pt x="566" y="155"/>
                    </a:lnTo>
                    <a:lnTo>
                      <a:pt x="556" y="156"/>
                    </a:lnTo>
                    <a:lnTo>
                      <a:pt x="547" y="156"/>
                    </a:lnTo>
                    <a:lnTo>
                      <a:pt x="538" y="157"/>
                    </a:lnTo>
                    <a:lnTo>
                      <a:pt x="528" y="156"/>
                    </a:lnTo>
                    <a:lnTo>
                      <a:pt x="519" y="157"/>
                    </a:lnTo>
                    <a:lnTo>
                      <a:pt x="510" y="158"/>
                    </a:lnTo>
                    <a:lnTo>
                      <a:pt x="501" y="159"/>
                    </a:lnTo>
                    <a:lnTo>
                      <a:pt x="491" y="159"/>
                    </a:lnTo>
                    <a:lnTo>
                      <a:pt x="482" y="160"/>
                    </a:lnTo>
                    <a:lnTo>
                      <a:pt x="473" y="160"/>
                    </a:lnTo>
                    <a:lnTo>
                      <a:pt x="464" y="160"/>
                    </a:lnTo>
                    <a:lnTo>
                      <a:pt x="454" y="161"/>
                    </a:lnTo>
                    <a:lnTo>
                      <a:pt x="445" y="161"/>
                    </a:lnTo>
                    <a:lnTo>
                      <a:pt x="436" y="162"/>
                    </a:lnTo>
                    <a:lnTo>
                      <a:pt x="426" y="162"/>
                    </a:lnTo>
                    <a:lnTo>
                      <a:pt x="417" y="162"/>
                    </a:lnTo>
                    <a:lnTo>
                      <a:pt x="408" y="162"/>
                    </a:lnTo>
                    <a:lnTo>
                      <a:pt x="399" y="163"/>
                    </a:lnTo>
                    <a:lnTo>
                      <a:pt x="389" y="163"/>
                    </a:lnTo>
                    <a:lnTo>
                      <a:pt x="380" y="163"/>
                    </a:lnTo>
                    <a:lnTo>
                      <a:pt x="371" y="163"/>
                    </a:lnTo>
                    <a:lnTo>
                      <a:pt x="361" y="163"/>
                    </a:lnTo>
                    <a:lnTo>
                      <a:pt x="352" y="163"/>
                    </a:lnTo>
                    <a:lnTo>
                      <a:pt x="343" y="164"/>
                    </a:lnTo>
                    <a:lnTo>
                      <a:pt x="334" y="164"/>
                    </a:lnTo>
                    <a:lnTo>
                      <a:pt x="324" y="164"/>
                    </a:lnTo>
                    <a:lnTo>
                      <a:pt x="315" y="164"/>
                    </a:lnTo>
                    <a:lnTo>
                      <a:pt x="306" y="164"/>
                    </a:lnTo>
                    <a:lnTo>
                      <a:pt x="296" y="164"/>
                    </a:lnTo>
                    <a:lnTo>
                      <a:pt x="287" y="165"/>
                    </a:lnTo>
                    <a:lnTo>
                      <a:pt x="278" y="165"/>
                    </a:lnTo>
                    <a:lnTo>
                      <a:pt x="269" y="165"/>
                    </a:lnTo>
                    <a:lnTo>
                      <a:pt x="259" y="165"/>
                    </a:lnTo>
                    <a:lnTo>
                      <a:pt x="250" y="165"/>
                    </a:lnTo>
                    <a:lnTo>
                      <a:pt x="241" y="166"/>
                    </a:lnTo>
                    <a:lnTo>
                      <a:pt x="232" y="166"/>
                    </a:lnTo>
                    <a:lnTo>
                      <a:pt x="222" y="166"/>
                    </a:lnTo>
                    <a:lnTo>
                      <a:pt x="213" y="166"/>
                    </a:lnTo>
                    <a:lnTo>
                      <a:pt x="204" y="166"/>
                    </a:lnTo>
                    <a:lnTo>
                      <a:pt x="194" y="166"/>
                    </a:lnTo>
                    <a:lnTo>
                      <a:pt x="185" y="166"/>
                    </a:lnTo>
                    <a:lnTo>
                      <a:pt x="176" y="167"/>
                    </a:lnTo>
                    <a:lnTo>
                      <a:pt x="167" y="167"/>
                    </a:lnTo>
                    <a:lnTo>
                      <a:pt x="157" y="167"/>
                    </a:lnTo>
                    <a:lnTo>
                      <a:pt x="148" y="167"/>
                    </a:lnTo>
                    <a:lnTo>
                      <a:pt x="139" y="167"/>
                    </a:lnTo>
                    <a:lnTo>
                      <a:pt x="129" y="167"/>
                    </a:lnTo>
                    <a:lnTo>
                      <a:pt x="120" y="167"/>
                    </a:lnTo>
                    <a:lnTo>
                      <a:pt x="111" y="167"/>
                    </a:lnTo>
                    <a:lnTo>
                      <a:pt x="102" y="168"/>
                    </a:lnTo>
                    <a:lnTo>
                      <a:pt x="92" y="168"/>
                    </a:lnTo>
                    <a:lnTo>
                      <a:pt x="83" y="168"/>
                    </a:lnTo>
                    <a:lnTo>
                      <a:pt x="74" y="168"/>
                    </a:lnTo>
                    <a:lnTo>
                      <a:pt x="64" y="168"/>
                    </a:lnTo>
                    <a:lnTo>
                      <a:pt x="55" y="168"/>
                    </a:lnTo>
                    <a:lnTo>
                      <a:pt x="46" y="168"/>
                    </a:lnTo>
                    <a:lnTo>
                      <a:pt x="37" y="168"/>
                    </a:lnTo>
                    <a:lnTo>
                      <a:pt x="27" y="168"/>
                    </a:lnTo>
                    <a:lnTo>
                      <a:pt x="18" y="169"/>
                    </a:lnTo>
                    <a:lnTo>
                      <a:pt x="9" y="168"/>
                    </a:lnTo>
                    <a:lnTo>
                      <a:pt x="0" y="168"/>
                    </a:lnTo>
                    <a:close/>
                  </a:path>
                </a:pathLst>
              </a:custGeom>
              <a:solidFill>
                <a:srgbClr val="FFC8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44" name="Freeform 44"/>
              <p:cNvSpPr>
                <a:spLocks/>
              </p:cNvSpPr>
              <p:nvPr/>
            </p:nvSpPr>
            <p:spPr bwMode="auto">
              <a:xfrm>
                <a:off x="472" y="1060"/>
                <a:ext cx="1447" cy="169"/>
              </a:xfrm>
              <a:custGeom>
                <a:avLst/>
                <a:gdLst>
                  <a:gd name="T0" fmla="*/ 37 w 1447"/>
                  <a:gd name="T1" fmla="*/ 168 h 169"/>
                  <a:gd name="T2" fmla="*/ 83 w 1447"/>
                  <a:gd name="T3" fmla="*/ 168 h 169"/>
                  <a:gd name="T4" fmla="*/ 129 w 1447"/>
                  <a:gd name="T5" fmla="*/ 167 h 169"/>
                  <a:gd name="T6" fmla="*/ 176 w 1447"/>
                  <a:gd name="T7" fmla="*/ 167 h 169"/>
                  <a:gd name="T8" fmla="*/ 222 w 1447"/>
                  <a:gd name="T9" fmla="*/ 166 h 169"/>
                  <a:gd name="T10" fmla="*/ 269 w 1447"/>
                  <a:gd name="T11" fmla="*/ 165 h 169"/>
                  <a:gd name="T12" fmla="*/ 315 w 1447"/>
                  <a:gd name="T13" fmla="*/ 164 h 169"/>
                  <a:gd name="T14" fmla="*/ 361 w 1447"/>
                  <a:gd name="T15" fmla="*/ 163 h 169"/>
                  <a:gd name="T16" fmla="*/ 408 w 1447"/>
                  <a:gd name="T17" fmla="*/ 162 h 169"/>
                  <a:gd name="T18" fmla="*/ 454 w 1447"/>
                  <a:gd name="T19" fmla="*/ 161 h 169"/>
                  <a:gd name="T20" fmla="*/ 501 w 1447"/>
                  <a:gd name="T21" fmla="*/ 159 h 169"/>
                  <a:gd name="T22" fmla="*/ 547 w 1447"/>
                  <a:gd name="T23" fmla="*/ 156 h 169"/>
                  <a:gd name="T24" fmla="*/ 593 w 1447"/>
                  <a:gd name="T25" fmla="*/ 155 h 169"/>
                  <a:gd name="T26" fmla="*/ 640 w 1447"/>
                  <a:gd name="T27" fmla="*/ 155 h 169"/>
                  <a:gd name="T28" fmla="*/ 686 w 1447"/>
                  <a:gd name="T29" fmla="*/ 152 h 169"/>
                  <a:gd name="T30" fmla="*/ 733 w 1447"/>
                  <a:gd name="T31" fmla="*/ 148 h 169"/>
                  <a:gd name="T32" fmla="*/ 779 w 1447"/>
                  <a:gd name="T33" fmla="*/ 150 h 169"/>
                  <a:gd name="T34" fmla="*/ 825 w 1447"/>
                  <a:gd name="T35" fmla="*/ 145 h 169"/>
                  <a:gd name="T36" fmla="*/ 872 w 1447"/>
                  <a:gd name="T37" fmla="*/ 142 h 169"/>
                  <a:gd name="T38" fmla="*/ 918 w 1447"/>
                  <a:gd name="T39" fmla="*/ 140 h 169"/>
                  <a:gd name="T40" fmla="*/ 965 w 1447"/>
                  <a:gd name="T41" fmla="*/ 133 h 169"/>
                  <a:gd name="T42" fmla="*/ 1011 w 1447"/>
                  <a:gd name="T43" fmla="*/ 122 h 169"/>
                  <a:gd name="T44" fmla="*/ 1057 w 1447"/>
                  <a:gd name="T45" fmla="*/ 109 h 169"/>
                  <a:gd name="T46" fmla="*/ 1104 w 1447"/>
                  <a:gd name="T47" fmla="*/ 97 h 169"/>
                  <a:gd name="T48" fmla="*/ 1150 w 1447"/>
                  <a:gd name="T49" fmla="*/ 81 h 169"/>
                  <a:gd name="T50" fmla="*/ 1197 w 1447"/>
                  <a:gd name="T51" fmla="*/ 65 h 169"/>
                  <a:gd name="T52" fmla="*/ 1243 w 1447"/>
                  <a:gd name="T53" fmla="*/ 62 h 169"/>
                  <a:gd name="T54" fmla="*/ 1289 w 1447"/>
                  <a:gd name="T55" fmla="*/ 46 h 169"/>
                  <a:gd name="T56" fmla="*/ 1336 w 1447"/>
                  <a:gd name="T57" fmla="*/ 41 h 169"/>
                  <a:gd name="T58" fmla="*/ 1382 w 1447"/>
                  <a:gd name="T59" fmla="*/ 29 h 169"/>
                  <a:gd name="T60" fmla="*/ 1429 w 1447"/>
                  <a:gd name="T61" fmla="*/ 8 h 169"/>
                  <a:gd name="T62" fmla="*/ 1429 w 1447"/>
                  <a:gd name="T63" fmla="*/ 12 h 169"/>
                  <a:gd name="T64" fmla="*/ 1382 w 1447"/>
                  <a:gd name="T65" fmla="*/ 33 h 169"/>
                  <a:gd name="T66" fmla="*/ 1336 w 1447"/>
                  <a:gd name="T67" fmla="*/ 44 h 169"/>
                  <a:gd name="T68" fmla="*/ 1289 w 1447"/>
                  <a:gd name="T69" fmla="*/ 49 h 169"/>
                  <a:gd name="T70" fmla="*/ 1243 w 1447"/>
                  <a:gd name="T71" fmla="*/ 64 h 169"/>
                  <a:gd name="T72" fmla="*/ 1197 w 1447"/>
                  <a:gd name="T73" fmla="*/ 67 h 169"/>
                  <a:gd name="T74" fmla="*/ 1150 w 1447"/>
                  <a:gd name="T75" fmla="*/ 83 h 169"/>
                  <a:gd name="T76" fmla="*/ 1104 w 1447"/>
                  <a:gd name="T77" fmla="*/ 99 h 169"/>
                  <a:gd name="T78" fmla="*/ 1057 w 1447"/>
                  <a:gd name="T79" fmla="*/ 110 h 169"/>
                  <a:gd name="T80" fmla="*/ 1011 w 1447"/>
                  <a:gd name="T81" fmla="*/ 123 h 169"/>
                  <a:gd name="T82" fmla="*/ 965 w 1447"/>
                  <a:gd name="T83" fmla="*/ 134 h 169"/>
                  <a:gd name="T84" fmla="*/ 918 w 1447"/>
                  <a:gd name="T85" fmla="*/ 141 h 169"/>
                  <a:gd name="T86" fmla="*/ 872 w 1447"/>
                  <a:gd name="T87" fmla="*/ 143 h 169"/>
                  <a:gd name="T88" fmla="*/ 825 w 1447"/>
                  <a:gd name="T89" fmla="*/ 146 h 169"/>
                  <a:gd name="T90" fmla="*/ 779 w 1447"/>
                  <a:gd name="T91" fmla="*/ 151 h 169"/>
                  <a:gd name="T92" fmla="*/ 733 w 1447"/>
                  <a:gd name="T93" fmla="*/ 149 h 169"/>
                  <a:gd name="T94" fmla="*/ 686 w 1447"/>
                  <a:gd name="T95" fmla="*/ 152 h 169"/>
                  <a:gd name="T96" fmla="*/ 640 w 1447"/>
                  <a:gd name="T97" fmla="*/ 155 h 169"/>
                  <a:gd name="T98" fmla="*/ 593 w 1447"/>
                  <a:gd name="T99" fmla="*/ 155 h 169"/>
                  <a:gd name="T100" fmla="*/ 547 w 1447"/>
                  <a:gd name="T101" fmla="*/ 156 h 169"/>
                  <a:gd name="T102" fmla="*/ 501 w 1447"/>
                  <a:gd name="T103" fmla="*/ 159 h 169"/>
                  <a:gd name="T104" fmla="*/ 454 w 1447"/>
                  <a:gd name="T105" fmla="*/ 161 h 169"/>
                  <a:gd name="T106" fmla="*/ 408 w 1447"/>
                  <a:gd name="T107" fmla="*/ 162 h 169"/>
                  <a:gd name="T108" fmla="*/ 361 w 1447"/>
                  <a:gd name="T109" fmla="*/ 163 h 169"/>
                  <a:gd name="T110" fmla="*/ 315 w 1447"/>
                  <a:gd name="T111" fmla="*/ 164 h 169"/>
                  <a:gd name="T112" fmla="*/ 269 w 1447"/>
                  <a:gd name="T113" fmla="*/ 165 h 169"/>
                  <a:gd name="T114" fmla="*/ 222 w 1447"/>
                  <a:gd name="T115" fmla="*/ 166 h 169"/>
                  <a:gd name="T116" fmla="*/ 176 w 1447"/>
                  <a:gd name="T117" fmla="*/ 167 h 169"/>
                  <a:gd name="T118" fmla="*/ 129 w 1447"/>
                  <a:gd name="T119" fmla="*/ 167 h 169"/>
                  <a:gd name="T120" fmla="*/ 83 w 1447"/>
                  <a:gd name="T121" fmla="*/ 168 h 169"/>
                  <a:gd name="T122" fmla="*/ 37 w 1447"/>
                  <a:gd name="T123" fmla="*/ 168 h 169"/>
                  <a:gd name="T124" fmla="*/ 0 w 1447"/>
                  <a:gd name="T125" fmla="*/ 168 h 16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9">
                    <a:moveTo>
                      <a:pt x="0" y="168"/>
                    </a:moveTo>
                    <a:lnTo>
                      <a:pt x="9" y="168"/>
                    </a:lnTo>
                    <a:lnTo>
                      <a:pt x="18" y="169"/>
                    </a:lnTo>
                    <a:lnTo>
                      <a:pt x="27" y="168"/>
                    </a:lnTo>
                    <a:lnTo>
                      <a:pt x="37" y="168"/>
                    </a:lnTo>
                    <a:lnTo>
                      <a:pt x="46" y="168"/>
                    </a:lnTo>
                    <a:lnTo>
                      <a:pt x="55" y="168"/>
                    </a:lnTo>
                    <a:lnTo>
                      <a:pt x="64" y="168"/>
                    </a:lnTo>
                    <a:lnTo>
                      <a:pt x="74" y="168"/>
                    </a:lnTo>
                    <a:lnTo>
                      <a:pt x="83" y="168"/>
                    </a:lnTo>
                    <a:lnTo>
                      <a:pt x="92" y="168"/>
                    </a:lnTo>
                    <a:lnTo>
                      <a:pt x="102" y="168"/>
                    </a:lnTo>
                    <a:lnTo>
                      <a:pt x="111" y="167"/>
                    </a:lnTo>
                    <a:lnTo>
                      <a:pt x="120" y="167"/>
                    </a:lnTo>
                    <a:lnTo>
                      <a:pt x="129" y="167"/>
                    </a:lnTo>
                    <a:lnTo>
                      <a:pt x="139" y="167"/>
                    </a:lnTo>
                    <a:lnTo>
                      <a:pt x="148" y="167"/>
                    </a:lnTo>
                    <a:lnTo>
                      <a:pt x="157" y="167"/>
                    </a:lnTo>
                    <a:lnTo>
                      <a:pt x="167" y="167"/>
                    </a:lnTo>
                    <a:lnTo>
                      <a:pt x="176" y="167"/>
                    </a:lnTo>
                    <a:lnTo>
                      <a:pt x="185" y="166"/>
                    </a:lnTo>
                    <a:lnTo>
                      <a:pt x="194" y="166"/>
                    </a:lnTo>
                    <a:lnTo>
                      <a:pt x="204" y="166"/>
                    </a:lnTo>
                    <a:lnTo>
                      <a:pt x="213" y="166"/>
                    </a:lnTo>
                    <a:lnTo>
                      <a:pt x="222" y="166"/>
                    </a:lnTo>
                    <a:lnTo>
                      <a:pt x="232" y="166"/>
                    </a:lnTo>
                    <a:lnTo>
                      <a:pt x="241" y="166"/>
                    </a:lnTo>
                    <a:lnTo>
                      <a:pt x="250" y="165"/>
                    </a:lnTo>
                    <a:lnTo>
                      <a:pt x="259" y="165"/>
                    </a:lnTo>
                    <a:lnTo>
                      <a:pt x="269" y="165"/>
                    </a:lnTo>
                    <a:lnTo>
                      <a:pt x="278" y="165"/>
                    </a:lnTo>
                    <a:lnTo>
                      <a:pt x="287" y="165"/>
                    </a:lnTo>
                    <a:lnTo>
                      <a:pt x="296" y="164"/>
                    </a:lnTo>
                    <a:lnTo>
                      <a:pt x="306" y="164"/>
                    </a:lnTo>
                    <a:lnTo>
                      <a:pt x="315" y="164"/>
                    </a:lnTo>
                    <a:lnTo>
                      <a:pt x="324" y="164"/>
                    </a:lnTo>
                    <a:lnTo>
                      <a:pt x="334" y="164"/>
                    </a:lnTo>
                    <a:lnTo>
                      <a:pt x="343" y="164"/>
                    </a:lnTo>
                    <a:lnTo>
                      <a:pt x="352" y="163"/>
                    </a:lnTo>
                    <a:lnTo>
                      <a:pt x="361" y="163"/>
                    </a:lnTo>
                    <a:lnTo>
                      <a:pt x="371" y="163"/>
                    </a:lnTo>
                    <a:lnTo>
                      <a:pt x="380" y="163"/>
                    </a:lnTo>
                    <a:lnTo>
                      <a:pt x="389" y="163"/>
                    </a:lnTo>
                    <a:lnTo>
                      <a:pt x="399" y="163"/>
                    </a:lnTo>
                    <a:lnTo>
                      <a:pt x="408" y="162"/>
                    </a:lnTo>
                    <a:lnTo>
                      <a:pt x="417" y="162"/>
                    </a:lnTo>
                    <a:lnTo>
                      <a:pt x="426" y="162"/>
                    </a:lnTo>
                    <a:lnTo>
                      <a:pt x="436" y="162"/>
                    </a:lnTo>
                    <a:lnTo>
                      <a:pt x="445" y="161"/>
                    </a:lnTo>
                    <a:lnTo>
                      <a:pt x="454" y="161"/>
                    </a:lnTo>
                    <a:lnTo>
                      <a:pt x="464" y="160"/>
                    </a:lnTo>
                    <a:lnTo>
                      <a:pt x="473" y="160"/>
                    </a:lnTo>
                    <a:lnTo>
                      <a:pt x="482" y="160"/>
                    </a:lnTo>
                    <a:lnTo>
                      <a:pt x="491" y="159"/>
                    </a:lnTo>
                    <a:lnTo>
                      <a:pt x="501" y="159"/>
                    </a:lnTo>
                    <a:lnTo>
                      <a:pt x="510" y="158"/>
                    </a:lnTo>
                    <a:lnTo>
                      <a:pt x="519" y="157"/>
                    </a:lnTo>
                    <a:lnTo>
                      <a:pt x="528" y="156"/>
                    </a:lnTo>
                    <a:lnTo>
                      <a:pt x="538" y="157"/>
                    </a:lnTo>
                    <a:lnTo>
                      <a:pt x="547" y="156"/>
                    </a:lnTo>
                    <a:lnTo>
                      <a:pt x="556" y="156"/>
                    </a:lnTo>
                    <a:lnTo>
                      <a:pt x="566" y="155"/>
                    </a:lnTo>
                    <a:lnTo>
                      <a:pt x="575" y="155"/>
                    </a:lnTo>
                    <a:lnTo>
                      <a:pt x="584" y="154"/>
                    </a:lnTo>
                    <a:lnTo>
                      <a:pt x="593" y="155"/>
                    </a:lnTo>
                    <a:lnTo>
                      <a:pt x="603" y="155"/>
                    </a:lnTo>
                    <a:lnTo>
                      <a:pt x="612" y="154"/>
                    </a:lnTo>
                    <a:lnTo>
                      <a:pt x="621" y="153"/>
                    </a:lnTo>
                    <a:lnTo>
                      <a:pt x="631" y="153"/>
                    </a:lnTo>
                    <a:lnTo>
                      <a:pt x="640" y="155"/>
                    </a:lnTo>
                    <a:lnTo>
                      <a:pt x="649" y="153"/>
                    </a:lnTo>
                    <a:lnTo>
                      <a:pt x="658" y="155"/>
                    </a:lnTo>
                    <a:lnTo>
                      <a:pt x="668" y="154"/>
                    </a:lnTo>
                    <a:lnTo>
                      <a:pt x="677" y="152"/>
                    </a:lnTo>
                    <a:lnTo>
                      <a:pt x="686" y="152"/>
                    </a:lnTo>
                    <a:lnTo>
                      <a:pt x="696" y="151"/>
                    </a:lnTo>
                    <a:lnTo>
                      <a:pt x="705" y="151"/>
                    </a:lnTo>
                    <a:lnTo>
                      <a:pt x="714" y="150"/>
                    </a:lnTo>
                    <a:lnTo>
                      <a:pt x="723" y="149"/>
                    </a:lnTo>
                    <a:lnTo>
                      <a:pt x="733" y="148"/>
                    </a:lnTo>
                    <a:lnTo>
                      <a:pt x="742" y="149"/>
                    </a:lnTo>
                    <a:lnTo>
                      <a:pt x="751" y="150"/>
                    </a:lnTo>
                    <a:lnTo>
                      <a:pt x="760" y="152"/>
                    </a:lnTo>
                    <a:lnTo>
                      <a:pt x="770" y="151"/>
                    </a:lnTo>
                    <a:lnTo>
                      <a:pt x="779" y="150"/>
                    </a:lnTo>
                    <a:lnTo>
                      <a:pt x="788" y="149"/>
                    </a:lnTo>
                    <a:lnTo>
                      <a:pt x="798" y="148"/>
                    </a:lnTo>
                    <a:lnTo>
                      <a:pt x="807" y="147"/>
                    </a:lnTo>
                    <a:lnTo>
                      <a:pt x="816" y="147"/>
                    </a:lnTo>
                    <a:lnTo>
                      <a:pt x="825" y="145"/>
                    </a:lnTo>
                    <a:lnTo>
                      <a:pt x="835" y="145"/>
                    </a:lnTo>
                    <a:lnTo>
                      <a:pt x="844" y="143"/>
                    </a:lnTo>
                    <a:lnTo>
                      <a:pt x="853" y="142"/>
                    </a:lnTo>
                    <a:lnTo>
                      <a:pt x="863" y="142"/>
                    </a:lnTo>
                    <a:lnTo>
                      <a:pt x="872" y="142"/>
                    </a:lnTo>
                    <a:lnTo>
                      <a:pt x="881" y="145"/>
                    </a:lnTo>
                    <a:lnTo>
                      <a:pt x="890" y="143"/>
                    </a:lnTo>
                    <a:lnTo>
                      <a:pt x="900" y="141"/>
                    </a:lnTo>
                    <a:lnTo>
                      <a:pt x="909" y="140"/>
                    </a:lnTo>
                    <a:lnTo>
                      <a:pt x="918" y="140"/>
                    </a:lnTo>
                    <a:lnTo>
                      <a:pt x="928" y="137"/>
                    </a:lnTo>
                    <a:lnTo>
                      <a:pt x="937" y="136"/>
                    </a:lnTo>
                    <a:lnTo>
                      <a:pt x="946" y="135"/>
                    </a:lnTo>
                    <a:lnTo>
                      <a:pt x="955" y="134"/>
                    </a:lnTo>
                    <a:lnTo>
                      <a:pt x="965" y="133"/>
                    </a:lnTo>
                    <a:lnTo>
                      <a:pt x="974" y="131"/>
                    </a:lnTo>
                    <a:lnTo>
                      <a:pt x="983" y="129"/>
                    </a:lnTo>
                    <a:lnTo>
                      <a:pt x="992" y="126"/>
                    </a:lnTo>
                    <a:lnTo>
                      <a:pt x="1002" y="124"/>
                    </a:lnTo>
                    <a:lnTo>
                      <a:pt x="1011" y="122"/>
                    </a:lnTo>
                    <a:lnTo>
                      <a:pt x="1020" y="120"/>
                    </a:lnTo>
                    <a:lnTo>
                      <a:pt x="1030" y="118"/>
                    </a:lnTo>
                    <a:lnTo>
                      <a:pt x="1039" y="115"/>
                    </a:lnTo>
                    <a:lnTo>
                      <a:pt x="1048" y="112"/>
                    </a:lnTo>
                    <a:lnTo>
                      <a:pt x="1057" y="109"/>
                    </a:lnTo>
                    <a:lnTo>
                      <a:pt x="1067" y="109"/>
                    </a:lnTo>
                    <a:lnTo>
                      <a:pt x="1076" y="106"/>
                    </a:lnTo>
                    <a:lnTo>
                      <a:pt x="1085" y="104"/>
                    </a:lnTo>
                    <a:lnTo>
                      <a:pt x="1095" y="101"/>
                    </a:lnTo>
                    <a:lnTo>
                      <a:pt x="1104" y="97"/>
                    </a:lnTo>
                    <a:lnTo>
                      <a:pt x="1113" y="94"/>
                    </a:lnTo>
                    <a:lnTo>
                      <a:pt x="1122" y="91"/>
                    </a:lnTo>
                    <a:lnTo>
                      <a:pt x="1132" y="86"/>
                    </a:lnTo>
                    <a:lnTo>
                      <a:pt x="1141" y="81"/>
                    </a:lnTo>
                    <a:lnTo>
                      <a:pt x="1150" y="81"/>
                    </a:lnTo>
                    <a:lnTo>
                      <a:pt x="1160" y="81"/>
                    </a:lnTo>
                    <a:lnTo>
                      <a:pt x="1169" y="75"/>
                    </a:lnTo>
                    <a:lnTo>
                      <a:pt x="1178" y="72"/>
                    </a:lnTo>
                    <a:lnTo>
                      <a:pt x="1187" y="68"/>
                    </a:lnTo>
                    <a:lnTo>
                      <a:pt x="1197" y="65"/>
                    </a:lnTo>
                    <a:lnTo>
                      <a:pt x="1206" y="65"/>
                    </a:lnTo>
                    <a:lnTo>
                      <a:pt x="1215" y="66"/>
                    </a:lnTo>
                    <a:lnTo>
                      <a:pt x="1224" y="66"/>
                    </a:lnTo>
                    <a:lnTo>
                      <a:pt x="1234" y="66"/>
                    </a:lnTo>
                    <a:lnTo>
                      <a:pt x="1243" y="62"/>
                    </a:lnTo>
                    <a:lnTo>
                      <a:pt x="1252" y="59"/>
                    </a:lnTo>
                    <a:lnTo>
                      <a:pt x="1262" y="57"/>
                    </a:lnTo>
                    <a:lnTo>
                      <a:pt x="1271" y="52"/>
                    </a:lnTo>
                    <a:lnTo>
                      <a:pt x="1280" y="48"/>
                    </a:lnTo>
                    <a:lnTo>
                      <a:pt x="1289" y="46"/>
                    </a:lnTo>
                    <a:lnTo>
                      <a:pt x="1299" y="44"/>
                    </a:lnTo>
                    <a:lnTo>
                      <a:pt x="1308" y="43"/>
                    </a:lnTo>
                    <a:lnTo>
                      <a:pt x="1317" y="43"/>
                    </a:lnTo>
                    <a:lnTo>
                      <a:pt x="1327" y="42"/>
                    </a:lnTo>
                    <a:lnTo>
                      <a:pt x="1336" y="41"/>
                    </a:lnTo>
                    <a:lnTo>
                      <a:pt x="1345" y="38"/>
                    </a:lnTo>
                    <a:lnTo>
                      <a:pt x="1354" y="34"/>
                    </a:lnTo>
                    <a:lnTo>
                      <a:pt x="1364" y="33"/>
                    </a:lnTo>
                    <a:lnTo>
                      <a:pt x="1373" y="32"/>
                    </a:lnTo>
                    <a:lnTo>
                      <a:pt x="1382" y="29"/>
                    </a:lnTo>
                    <a:lnTo>
                      <a:pt x="1392" y="26"/>
                    </a:lnTo>
                    <a:lnTo>
                      <a:pt x="1401" y="26"/>
                    </a:lnTo>
                    <a:lnTo>
                      <a:pt x="1410" y="22"/>
                    </a:lnTo>
                    <a:lnTo>
                      <a:pt x="1419" y="16"/>
                    </a:lnTo>
                    <a:lnTo>
                      <a:pt x="1429" y="8"/>
                    </a:lnTo>
                    <a:lnTo>
                      <a:pt x="1438" y="4"/>
                    </a:lnTo>
                    <a:lnTo>
                      <a:pt x="1447" y="0"/>
                    </a:lnTo>
                    <a:lnTo>
                      <a:pt x="1447" y="4"/>
                    </a:lnTo>
                    <a:lnTo>
                      <a:pt x="1438" y="8"/>
                    </a:lnTo>
                    <a:lnTo>
                      <a:pt x="1429" y="12"/>
                    </a:lnTo>
                    <a:lnTo>
                      <a:pt x="1419" y="20"/>
                    </a:lnTo>
                    <a:lnTo>
                      <a:pt x="1410" y="26"/>
                    </a:lnTo>
                    <a:lnTo>
                      <a:pt x="1401" y="29"/>
                    </a:lnTo>
                    <a:lnTo>
                      <a:pt x="1392" y="30"/>
                    </a:lnTo>
                    <a:lnTo>
                      <a:pt x="1382" y="33"/>
                    </a:lnTo>
                    <a:lnTo>
                      <a:pt x="1373" y="36"/>
                    </a:lnTo>
                    <a:lnTo>
                      <a:pt x="1364" y="36"/>
                    </a:lnTo>
                    <a:lnTo>
                      <a:pt x="1354" y="38"/>
                    </a:lnTo>
                    <a:lnTo>
                      <a:pt x="1345" y="41"/>
                    </a:lnTo>
                    <a:lnTo>
                      <a:pt x="1336" y="44"/>
                    </a:lnTo>
                    <a:lnTo>
                      <a:pt x="1327" y="45"/>
                    </a:lnTo>
                    <a:lnTo>
                      <a:pt x="1317" y="46"/>
                    </a:lnTo>
                    <a:lnTo>
                      <a:pt x="1308" y="46"/>
                    </a:lnTo>
                    <a:lnTo>
                      <a:pt x="1299" y="47"/>
                    </a:lnTo>
                    <a:lnTo>
                      <a:pt x="1289" y="49"/>
                    </a:lnTo>
                    <a:lnTo>
                      <a:pt x="1280" y="51"/>
                    </a:lnTo>
                    <a:lnTo>
                      <a:pt x="1271" y="55"/>
                    </a:lnTo>
                    <a:lnTo>
                      <a:pt x="1262" y="60"/>
                    </a:lnTo>
                    <a:lnTo>
                      <a:pt x="1252" y="62"/>
                    </a:lnTo>
                    <a:lnTo>
                      <a:pt x="1243" y="64"/>
                    </a:lnTo>
                    <a:lnTo>
                      <a:pt x="1234" y="68"/>
                    </a:lnTo>
                    <a:lnTo>
                      <a:pt x="1224" y="69"/>
                    </a:lnTo>
                    <a:lnTo>
                      <a:pt x="1215" y="69"/>
                    </a:lnTo>
                    <a:lnTo>
                      <a:pt x="1206" y="67"/>
                    </a:lnTo>
                    <a:lnTo>
                      <a:pt x="1197" y="67"/>
                    </a:lnTo>
                    <a:lnTo>
                      <a:pt x="1187" y="70"/>
                    </a:lnTo>
                    <a:lnTo>
                      <a:pt x="1178" y="74"/>
                    </a:lnTo>
                    <a:lnTo>
                      <a:pt x="1169" y="77"/>
                    </a:lnTo>
                    <a:lnTo>
                      <a:pt x="1160" y="83"/>
                    </a:lnTo>
                    <a:lnTo>
                      <a:pt x="1150" y="83"/>
                    </a:lnTo>
                    <a:lnTo>
                      <a:pt x="1141" y="83"/>
                    </a:lnTo>
                    <a:lnTo>
                      <a:pt x="1132" y="88"/>
                    </a:lnTo>
                    <a:lnTo>
                      <a:pt x="1122" y="92"/>
                    </a:lnTo>
                    <a:lnTo>
                      <a:pt x="1113" y="95"/>
                    </a:lnTo>
                    <a:lnTo>
                      <a:pt x="1104" y="99"/>
                    </a:lnTo>
                    <a:lnTo>
                      <a:pt x="1095" y="102"/>
                    </a:lnTo>
                    <a:lnTo>
                      <a:pt x="1085" y="106"/>
                    </a:lnTo>
                    <a:lnTo>
                      <a:pt x="1076" y="107"/>
                    </a:lnTo>
                    <a:lnTo>
                      <a:pt x="1067" y="110"/>
                    </a:lnTo>
                    <a:lnTo>
                      <a:pt x="1057" y="110"/>
                    </a:lnTo>
                    <a:lnTo>
                      <a:pt x="1048" y="113"/>
                    </a:lnTo>
                    <a:lnTo>
                      <a:pt x="1039" y="116"/>
                    </a:lnTo>
                    <a:lnTo>
                      <a:pt x="1030" y="119"/>
                    </a:lnTo>
                    <a:lnTo>
                      <a:pt x="1020" y="121"/>
                    </a:lnTo>
                    <a:lnTo>
                      <a:pt x="1011" y="123"/>
                    </a:lnTo>
                    <a:lnTo>
                      <a:pt x="1002" y="125"/>
                    </a:lnTo>
                    <a:lnTo>
                      <a:pt x="992" y="127"/>
                    </a:lnTo>
                    <a:lnTo>
                      <a:pt x="983" y="130"/>
                    </a:lnTo>
                    <a:lnTo>
                      <a:pt x="974" y="132"/>
                    </a:lnTo>
                    <a:lnTo>
                      <a:pt x="965" y="134"/>
                    </a:lnTo>
                    <a:lnTo>
                      <a:pt x="955" y="134"/>
                    </a:lnTo>
                    <a:lnTo>
                      <a:pt x="946" y="136"/>
                    </a:lnTo>
                    <a:lnTo>
                      <a:pt x="937" y="137"/>
                    </a:lnTo>
                    <a:lnTo>
                      <a:pt x="928" y="138"/>
                    </a:lnTo>
                    <a:lnTo>
                      <a:pt x="918" y="141"/>
                    </a:lnTo>
                    <a:lnTo>
                      <a:pt x="909" y="141"/>
                    </a:lnTo>
                    <a:lnTo>
                      <a:pt x="900" y="142"/>
                    </a:lnTo>
                    <a:lnTo>
                      <a:pt x="890" y="144"/>
                    </a:lnTo>
                    <a:lnTo>
                      <a:pt x="881" y="146"/>
                    </a:lnTo>
                    <a:lnTo>
                      <a:pt x="872" y="143"/>
                    </a:lnTo>
                    <a:lnTo>
                      <a:pt x="863" y="142"/>
                    </a:lnTo>
                    <a:lnTo>
                      <a:pt x="853" y="143"/>
                    </a:lnTo>
                    <a:lnTo>
                      <a:pt x="844" y="144"/>
                    </a:lnTo>
                    <a:lnTo>
                      <a:pt x="835" y="146"/>
                    </a:lnTo>
                    <a:lnTo>
                      <a:pt x="825" y="146"/>
                    </a:lnTo>
                    <a:lnTo>
                      <a:pt x="816" y="148"/>
                    </a:lnTo>
                    <a:lnTo>
                      <a:pt x="807" y="147"/>
                    </a:lnTo>
                    <a:lnTo>
                      <a:pt x="798" y="148"/>
                    </a:lnTo>
                    <a:lnTo>
                      <a:pt x="788" y="150"/>
                    </a:lnTo>
                    <a:lnTo>
                      <a:pt x="779" y="151"/>
                    </a:lnTo>
                    <a:lnTo>
                      <a:pt x="770" y="152"/>
                    </a:lnTo>
                    <a:lnTo>
                      <a:pt x="760" y="152"/>
                    </a:lnTo>
                    <a:lnTo>
                      <a:pt x="751" y="151"/>
                    </a:lnTo>
                    <a:lnTo>
                      <a:pt x="742" y="150"/>
                    </a:lnTo>
                    <a:lnTo>
                      <a:pt x="733" y="149"/>
                    </a:lnTo>
                    <a:lnTo>
                      <a:pt x="723" y="149"/>
                    </a:lnTo>
                    <a:lnTo>
                      <a:pt x="714" y="150"/>
                    </a:lnTo>
                    <a:lnTo>
                      <a:pt x="705" y="151"/>
                    </a:lnTo>
                    <a:lnTo>
                      <a:pt x="696" y="151"/>
                    </a:lnTo>
                    <a:lnTo>
                      <a:pt x="686" y="152"/>
                    </a:lnTo>
                    <a:lnTo>
                      <a:pt x="677" y="152"/>
                    </a:lnTo>
                    <a:lnTo>
                      <a:pt x="668" y="154"/>
                    </a:lnTo>
                    <a:lnTo>
                      <a:pt x="658" y="155"/>
                    </a:lnTo>
                    <a:lnTo>
                      <a:pt x="649" y="153"/>
                    </a:lnTo>
                    <a:lnTo>
                      <a:pt x="640" y="155"/>
                    </a:lnTo>
                    <a:lnTo>
                      <a:pt x="631" y="153"/>
                    </a:lnTo>
                    <a:lnTo>
                      <a:pt x="621" y="153"/>
                    </a:lnTo>
                    <a:lnTo>
                      <a:pt x="612" y="154"/>
                    </a:lnTo>
                    <a:lnTo>
                      <a:pt x="603" y="155"/>
                    </a:lnTo>
                    <a:lnTo>
                      <a:pt x="593" y="155"/>
                    </a:lnTo>
                    <a:lnTo>
                      <a:pt x="584" y="154"/>
                    </a:lnTo>
                    <a:lnTo>
                      <a:pt x="575" y="155"/>
                    </a:lnTo>
                    <a:lnTo>
                      <a:pt x="566" y="155"/>
                    </a:lnTo>
                    <a:lnTo>
                      <a:pt x="556" y="156"/>
                    </a:lnTo>
                    <a:lnTo>
                      <a:pt x="547" y="156"/>
                    </a:lnTo>
                    <a:lnTo>
                      <a:pt x="538" y="157"/>
                    </a:lnTo>
                    <a:lnTo>
                      <a:pt x="528" y="156"/>
                    </a:lnTo>
                    <a:lnTo>
                      <a:pt x="519" y="157"/>
                    </a:lnTo>
                    <a:lnTo>
                      <a:pt x="510" y="158"/>
                    </a:lnTo>
                    <a:lnTo>
                      <a:pt x="501" y="159"/>
                    </a:lnTo>
                    <a:lnTo>
                      <a:pt x="491" y="159"/>
                    </a:lnTo>
                    <a:lnTo>
                      <a:pt x="482" y="160"/>
                    </a:lnTo>
                    <a:lnTo>
                      <a:pt x="473" y="160"/>
                    </a:lnTo>
                    <a:lnTo>
                      <a:pt x="464" y="160"/>
                    </a:lnTo>
                    <a:lnTo>
                      <a:pt x="454" y="161"/>
                    </a:lnTo>
                    <a:lnTo>
                      <a:pt x="445" y="161"/>
                    </a:lnTo>
                    <a:lnTo>
                      <a:pt x="436" y="162"/>
                    </a:lnTo>
                    <a:lnTo>
                      <a:pt x="426" y="162"/>
                    </a:lnTo>
                    <a:lnTo>
                      <a:pt x="417" y="162"/>
                    </a:lnTo>
                    <a:lnTo>
                      <a:pt x="408" y="162"/>
                    </a:lnTo>
                    <a:lnTo>
                      <a:pt x="399" y="163"/>
                    </a:lnTo>
                    <a:lnTo>
                      <a:pt x="389" y="163"/>
                    </a:lnTo>
                    <a:lnTo>
                      <a:pt x="380" y="163"/>
                    </a:lnTo>
                    <a:lnTo>
                      <a:pt x="371" y="163"/>
                    </a:lnTo>
                    <a:lnTo>
                      <a:pt x="361" y="163"/>
                    </a:lnTo>
                    <a:lnTo>
                      <a:pt x="352" y="163"/>
                    </a:lnTo>
                    <a:lnTo>
                      <a:pt x="343" y="164"/>
                    </a:lnTo>
                    <a:lnTo>
                      <a:pt x="334" y="164"/>
                    </a:lnTo>
                    <a:lnTo>
                      <a:pt x="324" y="164"/>
                    </a:lnTo>
                    <a:lnTo>
                      <a:pt x="315" y="164"/>
                    </a:lnTo>
                    <a:lnTo>
                      <a:pt x="306" y="164"/>
                    </a:lnTo>
                    <a:lnTo>
                      <a:pt x="296" y="164"/>
                    </a:lnTo>
                    <a:lnTo>
                      <a:pt x="287" y="165"/>
                    </a:lnTo>
                    <a:lnTo>
                      <a:pt x="278" y="165"/>
                    </a:lnTo>
                    <a:lnTo>
                      <a:pt x="269" y="165"/>
                    </a:lnTo>
                    <a:lnTo>
                      <a:pt x="259" y="165"/>
                    </a:lnTo>
                    <a:lnTo>
                      <a:pt x="250" y="165"/>
                    </a:lnTo>
                    <a:lnTo>
                      <a:pt x="241" y="166"/>
                    </a:lnTo>
                    <a:lnTo>
                      <a:pt x="232" y="166"/>
                    </a:lnTo>
                    <a:lnTo>
                      <a:pt x="222" y="166"/>
                    </a:lnTo>
                    <a:lnTo>
                      <a:pt x="213" y="166"/>
                    </a:lnTo>
                    <a:lnTo>
                      <a:pt x="204" y="166"/>
                    </a:lnTo>
                    <a:lnTo>
                      <a:pt x="194" y="166"/>
                    </a:lnTo>
                    <a:lnTo>
                      <a:pt x="185" y="166"/>
                    </a:lnTo>
                    <a:lnTo>
                      <a:pt x="176" y="167"/>
                    </a:lnTo>
                    <a:lnTo>
                      <a:pt x="167" y="167"/>
                    </a:lnTo>
                    <a:lnTo>
                      <a:pt x="157" y="167"/>
                    </a:lnTo>
                    <a:lnTo>
                      <a:pt x="148" y="167"/>
                    </a:lnTo>
                    <a:lnTo>
                      <a:pt x="139" y="167"/>
                    </a:lnTo>
                    <a:lnTo>
                      <a:pt x="129" y="167"/>
                    </a:lnTo>
                    <a:lnTo>
                      <a:pt x="120" y="167"/>
                    </a:lnTo>
                    <a:lnTo>
                      <a:pt x="111" y="167"/>
                    </a:lnTo>
                    <a:lnTo>
                      <a:pt x="102" y="168"/>
                    </a:lnTo>
                    <a:lnTo>
                      <a:pt x="92" y="168"/>
                    </a:lnTo>
                    <a:lnTo>
                      <a:pt x="83" y="168"/>
                    </a:lnTo>
                    <a:lnTo>
                      <a:pt x="74" y="168"/>
                    </a:lnTo>
                    <a:lnTo>
                      <a:pt x="64" y="168"/>
                    </a:lnTo>
                    <a:lnTo>
                      <a:pt x="55" y="168"/>
                    </a:lnTo>
                    <a:lnTo>
                      <a:pt x="46" y="168"/>
                    </a:lnTo>
                    <a:lnTo>
                      <a:pt x="37" y="168"/>
                    </a:lnTo>
                    <a:lnTo>
                      <a:pt x="27" y="168"/>
                    </a:lnTo>
                    <a:lnTo>
                      <a:pt x="18" y="169"/>
                    </a:lnTo>
                    <a:lnTo>
                      <a:pt x="9" y="168"/>
                    </a:lnTo>
                    <a:lnTo>
                      <a:pt x="0" y="168"/>
                    </a:lnTo>
                    <a:close/>
                  </a:path>
                </a:pathLst>
              </a:custGeom>
              <a:noFill/>
              <a:ln w="3175">
                <a:solidFill>
                  <a:srgbClr val="FFC800"/>
                </a:solidFill>
                <a:round/>
                <a:headEnd/>
                <a:tailEnd/>
              </a:ln>
              <a:effectLst/>
              <a:extLst>
                <a:ext uri="{909E8E84-426E-40DD-AFC4-6F175D3DCCD1}">
                  <a14:hiddenFill xmlns:a14="http://schemas.microsoft.com/office/drawing/2010/main">
                    <a:solidFill>
                      <a:srgbClr val="FFC8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45" name="Freeform 45"/>
              <p:cNvSpPr>
                <a:spLocks noChangeArrowheads="1"/>
              </p:cNvSpPr>
              <p:nvPr/>
            </p:nvSpPr>
            <p:spPr bwMode="auto">
              <a:xfrm>
                <a:off x="472" y="1064"/>
                <a:ext cx="1447" cy="165"/>
              </a:xfrm>
              <a:custGeom>
                <a:avLst/>
                <a:gdLst>
                  <a:gd name="T0" fmla="*/ 37 w 1447"/>
                  <a:gd name="T1" fmla="*/ 166 h 164"/>
                  <a:gd name="T2" fmla="*/ 83 w 1447"/>
                  <a:gd name="T3" fmla="*/ 166 h 164"/>
                  <a:gd name="T4" fmla="*/ 129 w 1447"/>
                  <a:gd name="T5" fmla="*/ 165 h 164"/>
                  <a:gd name="T6" fmla="*/ 176 w 1447"/>
                  <a:gd name="T7" fmla="*/ 164 h 164"/>
                  <a:gd name="T8" fmla="*/ 222 w 1447"/>
                  <a:gd name="T9" fmla="*/ 164 h 164"/>
                  <a:gd name="T10" fmla="*/ 269 w 1447"/>
                  <a:gd name="T11" fmla="*/ 163 h 164"/>
                  <a:gd name="T12" fmla="*/ 315 w 1447"/>
                  <a:gd name="T13" fmla="*/ 162 h 164"/>
                  <a:gd name="T14" fmla="*/ 361 w 1447"/>
                  <a:gd name="T15" fmla="*/ 161 h 164"/>
                  <a:gd name="T16" fmla="*/ 408 w 1447"/>
                  <a:gd name="T17" fmla="*/ 160 h 164"/>
                  <a:gd name="T18" fmla="*/ 454 w 1447"/>
                  <a:gd name="T19" fmla="*/ 158 h 164"/>
                  <a:gd name="T20" fmla="*/ 501 w 1447"/>
                  <a:gd name="T21" fmla="*/ 157 h 164"/>
                  <a:gd name="T22" fmla="*/ 547 w 1447"/>
                  <a:gd name="T23" fmla="*/ 154 h 164"/>
                  <a:gd name="T24" fmla="*/ 593 w 1447"/>
                  <a:gd name="T25" fmla="*/ 153 h 164"/>
                  <a:gd name="T26" fmla="*/ 640 w 1447"/>
                  <a:gd name="T27" fmla="*/ 153 h 164"/>
                  <a:gd name="T28" fmla="*/ 686 w 1447"/>
                  <a:gd name="T29" fmla="*/ 150 h 164"/>
                  <a:gd name="T30" fmla="*/ 733 w 1447"/>
                  <a:gd name="T31" fmla="*/ 147 h 164"/>
                  <a:gd name="T32" fmla="*/ 779 w 1447"/>
                  <a:gd name="T33" fmla="*/ 148 h 164"/>
                  <a:gd name="T34" fmla="*/ 825 w 1447"/>
                  <a:gd name="T35" fmla="*/ 144 h 164"/>
                  <a:gd name="T36" fmla="*/ 872 w 1447"/>
                  <a:gd name="T37" fmla="*/ 141 h 164"/>
                  <a:gd name="T38" fmla="*/ 918 w 1447"/>
                  <a:gd name="T39" fmla="*/ 138 h 164"/>
                  <a:gd name="T40" fmla="*/ 965 w 1447"/>
                  <a:gd name="T41" fmla="*/ 131 h 164"/>
                  <a:gd name="T42" fmla="*/ 1011 w 1447"/>
                  <a:gd name="T43" fmla="*/ 121 h 164"/>
                  <a:gd name="T44" fmla="*/ 1057 w 1447"/>
                  <a:gd name="T45" fmla="*/ 108 h 164"/>
                  <a:gd name="T46" fmla="*/ 1104 w 1447"/>
                  <a:gd name="T47" fmla="*/ 97 h 164"/>
                  <a:gd name="T48" fmla="*/ 1150 w 1447"/>
                  <a:gd name="T49" fmla="*/ 79 h 164"/>
                  <a:gd name="T50" fmla="*/ 1197 w 1447"/>
                  <a:gd name="T51" fmla="*/ 63 h 164"/>
                  <a:gd name="T52" fmla="*/ 1243 w 1447"/>
                  <a:gd name="T53" fmla="*/ 60 h 164"/>
                  <a:gd name="T54" fmla="*/ 1289 w 1447"/>
                  <a:gd name="T55" fmla="*/ 45 h 164"/>
                  <a:gd name="T56" fmla="*/ 1336 w 1447"/>
                  <a:gd name="T57" fmla="*/ 40 h 164"/>
                  <a:gd name="T58" fmla="*/ 1382 w 1447"/>
                  <a:gd name="T59" fmla="*/ 29 h 164"/>
                  <a:gd name="T60" fmla="*/ 1429 w 1447"/>
                  <a:gd name="T61" fmla="*/ 8 h 164"/>
                  <a:gd name="T62" fmla="*/ 1429 w 1447"/>
                  <a:gd name="T63" fmla="*/ 12 h 164"/>
                  <a:gd name="T64" fmla="*/ 1382 w 1447"/>
                  <a:gd name="T65" fmla="*/ 32 h 164"/>
                  <a:gd name="T66" fmla="*/ 1336 w 1447"/>
                  <a:gd name="T67" fmla="*/ 43 h 164"/>
                  <a:gd name="T68" fmla="*/ 1289 w 1447"/>
                  <a:gd name="T69" fmla="*/ 48 h 164"/>
                  <a:gd name="T70" fmla="*/ 1243 w 1447"/>
                  <a:gd name="T71" fmla="*/ 62 h 164"/>
                  <a:gd name="T72" fmla="*/ 1197 w 1447"/>
                  <a:gd name="T73" fmla="*/ 64 h 164"/>
                  <a:gd name="T74" fmla="*/ 1150 w 1447"/>
                  <a:gd name="T75" fmla="*/ 79 h 164"/>
                  <a:gd name="T76" fmla="*/ 1104 w 1447"/>
                  <a:gd name="T77" fmla="*/ 97 h 164"/>
                  <a:gd name="T78" fmla="*/ 1057 w 1447"/>
                  <a:gd name="T79" fmla="*/ 108 h 164"/>
                  <a:gd name="T80" fmla="*/ 1011 w 1447"/>
                  <a:gd name="T81" fmla="*/ 121 h 164"/>
                  <a:gd name="T82" fmla="*/ 965 w 1447"/>
                  <a:gd name="T83" fmla="*/ 131 h 164"/>
                  <a:gd name="T84" fmla="*/ 918 w 1447"/>
                  <a:gd name="T85" fmla="*/ 138 h 164"/>
                  <a:gd name="T86" fmla="*/ 872 w 1447"/>
                  <a:gd name="T87" fmla="*/ 141 h 164"/>
                  <a:gd name="T88" fmla="*/ 825 w 1447"/>
                  <a:gd name="T89" fmla="*/ 144 h 164"/>
                  <a:gd name="T90" fmla="*/ 779 w 1447"/>
                  <a:gd name="T91" fmla="*/ 148 h 164"/>
                  <a:gd name="T92" fmla="*/ 733 w 1447"/>
                  <a:gd name="T93" fmla="*/ 147 h 164"/>
                  <a:gd name="T94" fmla="*/ 686 w 1447"/>
                  <a:gd name="T95" fmla="*/ 150 h 164"/>
                  <a:gd name="T96" fmla="*/ 640 w 1447"/>
                  <a:gd name="T97" fmla="*/ 153 h 164"/>
                  <a:gd name="T98" fmla="*/ 593 w 1447"/>
                  <a:gd name="T99" fmla="*/ 153 h 164"/>
                  <a:gd name="T100" fmla="*/ 547 w 1447"/>
                  <a:gd name="T101" fmla="*/ 154 h 164"/>
                  <a:gd name="T102" fmla="*/ 501 w 1447"/>
                  <a:gd name="T103" fmla="*/ 157 h 164"/>
                  <a:gd name="T104" fmla="*/ 454 w 1447"/>
                  <a:gd name="T105" fmla="*/ 158 h 164"/>
                  <a:gd name="T106" fmla="*/ 408 w 1447"/>
                  <a:gd name="T107" fmla="*/ 160 h 164"/>
                  <a:gd name="T108" fmla="*/ 361 w 1447"/>
                  <a:gd name="T109" fmla="*/ 161 h 164"/>
                  <a:gd name="T110" fmla="*/ 315 w 1447"/>
                  <a:gd name="T111" fmla="*/ 162 h 164"/>
                  <a:gd name="T112" fmla="*/ 269 w 1447"/>
                  <a:gd name="T113" fmla="*/ 163 h 164"/>
                  <a:gd name="T114" fmla="*/ 222 w 1447"/>
                  <a:gd name="T115" fmla="*/ 164 h 164"/>
                  <a:gd name="T116" fmla="*/ 176 w 1447"/>
                  <a:gd name="T117" fmla="*/ 164 h 164"/>
                  <a:gd name="T118" fmla="*/ 129 w 1447"/>
                  <a:gd name="T119" fmla="*/ 165 h 164"/>
                  <a:gd name="T120" fmla="*/ 83 w 1447"/>
                  <a:gd name="T121" fmla="*/ 166 h 164"/>
                  <a:gd name="T122" fmla="*/ 37 w 1447"/>
                  <a:gd name="T123" fmla="*/ 166 h 164"/>
                  <a:gd name="T124" fmla="*/ 0 w 1447"/>
                  <a:gd name="T125" fmla="*/ 166 h 1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4">
                    <a:moveTo>
                      <a:pt x="0" y="164"/>
                    </a:moveTo>
                    <a:lnTo>
                      <a:pt x="9" y="164"/>
                    </a:lnTo>
                    <a:lnTo>
                      <a:pt x="18" y="164"/>
                    </a:lnTo>
                    <a:lnTo>
                      <a:pt x="27" y="164"/>
                    </a:lnTo>
                    <a:lnTo>
                      <a:pt x="37" y="164"/>
                    </a:lnTo>
                    <a:lnTo>
                      <a:pt x="46" y="164"/>
                    </a:lnTo>
                    <a:lnTo>
                      <a:pt x="55" y="164"/>
                    </a:lnTo>
                    <a:lnTo>
                      <a:pt x="64" y="164"/>
                    </a:lnTo>
                    <a:lnTo>
                      <a:pt x="74" y="164"/>
                    </a:lnTo>
                    <a:lnTo>
                      <a:pt x="83" y="164"/>
                    </a:lnTo>
                    <a:lnTo>
                      <a:pt x="92" y="163"/>
                    </a:lnTo>
                    <a:lnTo>
                      <a:pt x="102" y="163"/>
                    </a:lnTo>
                    <a:lnTo>
                      <a:pt x="111" y="163"/>
                    </a:lnTo>
                    <a:lnTo>
                      <a:pt x="120" y="163"/>
                    </a:lnTo>
                    <a:lnTo>
                      <a:pt x="129" y="163"/>
                    </a:lnTo>
                    <a:lnTo>
                      <a:pt x="139" y="163"/>
                    </a:lnTo>
                    <a:lnTo>
                      <a:pt x="148" y="163"/>
                    </a:lnTo>
                    <a:lnTo>
                      <a:pt x="157" y="163"/>
                    </a:lnTo>
                    <a:lnTo>
                      <a:pt x="167" y="162"/>
                    </a:lnTo>
                    <a:lnTo>
                      <a:pt x="176" y="162"/>
                    </a:lnTo>
                    <a:lnTo>
                      <a:pt x="185" y="162"/>
                    </a:lnTo>
                    <a:lnTo>
                      <a:pt x="194" y="162"/>
                    </a:lnTo>
                    <a:lnTo>
                      <a:pt x="204" y="162"/>
                    </a:lnTo>
                    <a:lnTo>
                      <a:pt x="213" y="162"/>
                    </a:lnTo>
                    <a:lnTo>
                      <a:pt x="222" y="162"/>
                    </a:lnTo>
                    <a:lnTo>
                      <a:pt x="232" y="161"/>
                    </a:lnTo>
                    <a:lnTo>
                      <a:pt x="241" y="161"/>
                    </a:lnTo>
                    <a:lnTo>
                      <a:pt x="250" y="161"/>
                    </a:lnTo>
                    <a:lnTo>
                      <a:pt x="259" y="161"/>
                    </a:lnTo>
                    <a:lnTo>
                      <a:pt x="269" y="161"/>
                    </a:lnTo>
                    <a:lnTo>
                      <a:pt x="278" y="161"/>
                    </a:lnTo>
                    <a:lnTo>
                      <a:pt x="287" y="160"/>
                    </a:lnTo>
                    <a:lnTo>
                      <a:pt x="296" y="160"/>
                    </a:lnTo>
                    <a:lnTo>
                      <a:pt x="306" y="160"/>
                    </a:lnTo>
                    <a:lnTo>
                      <a:pt x="315" y="160"/>
                    </a:lnTo>
                    <a:lnTo>
                      <a:pt x="324" y="160"/>
                    </a:lnTo>
                    <a:lnTo>
                      <a:pt x="334" y="160"/>
                    </a:lnTo>
                    <a:lnTo>
                      <a:pt x="343" y="160"/>
                    </a:lnTo>
                    <a:lnTo>
                      <a:pt x="352" y="159"/>
                    </a:lnTo>
                    <a:lnTo>
                      <a:pt x="361" y="159"/>
                    </a:lnTo>
                    <a:lnTo>
                      <a:pt x="371" y="159"/>
                    </a:lnTo>
                    <a:lnTo>
                      <a:pt x="380" y="158"/>
                    </a:lnTo>
                    <a:lnTo>
                      <a:pt x="389" y="158"/>
                    </a:lnTo>
                    <a:lnTo>
                      <a:pt x="399" y="158"/>
                    </a:lnTo>
                    <a:lnTo>
                      <a:pt x="408" y="158"/>
                    </a:lnTo>
                    <a:lnTo>
                      <a:pt x="417" y="158"/>
                    </a:lnTo>
                    <a:lnTo>
                      <a:pt x="426" y="158"/>
                    </a:lnTo>
                    <a:lnTo>
                      <a:pt x="436" y="157"/>
                    </a:lnTo>
                    <a:lnTo>
                      <a:pt x="445" y="157"/>
                    </a:lnTo>
                    <a:lnTo>
                      <a:pt x="454" y="156"/>
                    </a:lnTo>
                    <a:lnTo>
                      <a:pt x="464" y="156"/>
                    </a:lnTo>
                    <a:lnTo>
                      <a:pt x="473" y="156"/>
                    </a:lnTo>
                    <a:lnTo>
                      <a:pt x="482" y="156"/>
                    </a:lnTo>
                    <a:lnTo>
                      <a:pt x="491" y="155"/>
                    </a:lnTo>
                    <a:lnTo>
                      <a:pt x="501" y="155"/>
                    </a:lnTo>
                    <a:lnTo>
                      <a:pt x="510" y="154"/>
                    </a:lnTo>
                    <a:lnTo>
                      <a:pt x="519" y="153"/>
                    </a:lnTo>
                    <a:lnTo>
                      <a:pt x="528" y="152"/>
                    </a:lnTo>
                    <a:lnTo>
                      <a:pt x="538" y="153"/>
                    </a:lnTo>
                    <a:lnTo>
                      <a:pt x="547" y="152"/>
                    </a:lnTo>
                    <a:lnTo>
                      <a:pt x="556" y="152"/>
                    </a:lnTo>
                    <a:lnTo>
                      <a:pt x="566" y="151"/>
                    </a:lnTo>
                    <a:lnTo>
                      <a:pt x="575" y="151"/>
                    </a:lnTo>
                    <a:lnTo>
                      <a:pt x="584" y="150"/>
                    </a:lnTo>
                    <a:lnTo>
                      <a:pt x="593" y="151"/>
                    </a:lnTo>
                    <a:lnTo>
                      <a:pt x="603" y="151"/>
                    </a:lnTo>
                    <a:lnTo>
                      <a:pt x="612" y="150"/>
                    </a:lnTo>
                    <a:lnTo>
                      <a:pt x="621" y="149"/>
                    </a:lnTo>
                    <a:lnTo>
                      <a:pt x="631" y="149"/>
                    </a:lnTo>
                    <a:lnTo>
                      <a:pt x="640" y="151"/>
                    </a:lnTo>
                    <a:lnTo>
                      <a:pt x="649" y="149"/>
                    </a:lnTo>
                    <a:lnTo>
                      <a:pt x="658" y="151"/>
                    </a:lnTo>
                    <a:lnTo>
                      <a:pt x="668" y="150"/>
                    </a:lnTo>
                    <a:lnTo>
                      <a:pt x="677" y="148"/>
                    </a:lnTo>
                    <a:lnTo>
                      <a:pt x="686" y="148"/>
                    </a:lnTo>
                    <a:lnTo>
                      <a:pt x="696" y="147"/>
                    </a:lnTo>
                    <a:lnTo>
                      <a:pt x="705" y="147"/>
                    </a:lnTo>
                    <a:lnTo>
                      <a:pt x="714" y="146"/>
                    </a:lnTo>
                    <a:lnTo>
                      <a:pt x="723" y="145"/>
                    </a:lnTo>
                    <a:lnTo>
                      <a:pt x="733" y="145"/>
                    </a:lnTo>
                    <a:lnTo>
                      <a:pt x="742" y="145"/>
                    </a:lnTo>
                    <a:lnTo>
                      <a:pt x="751" y="147"/>
                    </a:lnTo>
                    <a:lnTo>
                      <a:pt x="760" y="148"/>
                    </a:lnTo>
                    <a:lnTo>
                      <a:pt x="770" y="147"/>
                    </a:lnTo>
                    <a:lnTo>
                      <a:pt x="779" y="146"/>
                    </a:lnTo>
                    <a:lnTo>
                      <a:pt x="788" y="146"/>
                    </a:lnTo>
                    <a:lnTo>
                      <a:pt x="798" y="144"/>
                    </a:lnTo>
                    <a:lnTo>
                      <a:pt x="807" y="143"/>
                    </a:lnTo>
                    <a:lnTo>
                      <a:pt x="816" y="143"/>
                    </a:lnTo>
                    <a:lnTo>
                      <a:pt x="825" y="142"/>
                    </a:lnTo>
                    <a:lnTo>
                      <a:pt x="835" y="142"/>
                    </a:lnTo>
                    <a:lnTo>
                      <a:pt x="844" y="139"/>
                    </a:lnTo>
                    <a:lnTo>
                      <a:pt x="853" y="139"/>
                    </a:lnTo>
                    <a:lnTo>
                      <a:pt x="863" y="138"/>
                    </a:lnTo>
                    <a:lnTo>
                      <a:pt x="872" y="139"/>
                    </a:lnTo>
                    <a:lnTo>
                      <a:pt x="881" y="141"/>
                    </a:lnTo>
                    <a:lnTo>
                      <a:pt x="890" y="140"/>
                    </a:lnTo>
                    <a:lnTo>
                      <a:pt x="900" y="138"/>
                    </a:lnTo>
                    <a:lnTo>
                      <a:pt x="909" y="137"/>
                    </a:lnTo>
                    <a:lnTo>
                      <a:pt x="918" y="136"/>
                    </a:lnTo>
                    <a:lnTo>
                      <a:pt x="928" y="134"/>
                    </a:lnTo>
                    <a:lnTo>
                      <a:pt x="937" y="132"/>
                    </a:lnTo>
                    <a:lnTo>
                      <a:pt x="946" y="131"/>
                    </a:lnTo>
                    <a:lnTo>
                      <a:pt x="955" y="130"/>
                    </a:lnTo>
                    <a:lnTo>
                      <a:pt x="965" y="129"/>
                    </a:lnTo>
                    <a:lnTo>
                      <a:pt x="974" y="127"/>
                    </a:lnTo>
                    <a:lnTo>
                      <a:pt x="983" y="126"/>
                    </a:lnTo>
                    <a:lnTo>
                      <a:pt x="992" y="123"/>
                    </a:lnTo>
                    <a:lnTo>
                      <a:pt x="1002" y="121"/>
                    </a:lnTo>
                    <a:lnTo>
                      <a:pt x="1011" y="119"/>
                    </a:lnTo>
                    <a:lnTo>
                      <a:pt x="1020" y="116"/>
                    </a:lnTo>
                    <a:lnTo>
                      <a:pt x="1030" y="115"/>
                    </a:lnTo>
                    <a:lnTo>
                      <a:pt x="1039" y="112"/>
                    </a:lnTo>
                    <a:lnTo>
                      <a:pt x="1048" y="109"/>
                    </a:lnTo>
                    <a:lnTo>
                      <a:pt x="1057" y="106"/>
                    </a:lnTo>
                    <a:lnTo>
                      <a:pt x="1067" y="106"/>
                    </a:lnTo>
                    <a:lnTo>
                      <a:pt x="1076" y="103"/>
                    </a:lnTo>
                    <a:lnTo>
                      <a:pt x="1085" y="102"/>
                    </a:lnTo>
                    <a:lnTo>
                      <a:pt x="1095" y="98"/>
                    </a:lnTo>
                    <a:lnTo>
                      <a:pt x="1104" y="95"/>
                    </a:lnTo>
                    <a:lnTo>
                      <a:pt x="1113" y="91"/>
                    </a:lnTo>
                    <a:lnTo>
                      <a:pt x="1122" y="88"/>
                    </a:lnTo>
                    <a:lnTo>
                      <a:pt x="1132" y="84"/>
                    </a:lnTo>
                    <a:lnTo>
                      <a:pt x="1141" y="79"/>
                    </a:lnTo>
                    <a:lnTo>
                      <a:pt x="1150" y="79"/>
                    </a:lnTo>
                    <a:lnTo>
                      <a:pt x="1160" y="78"/>
                    </a:lnTo>
                    <a:lnTo>
                      <a:pt x="1169" y="73"/>
                    </a:lnTo>
                    <a:lnTo>
                      <a:pt x="1178" y="70"/>
                    </a:lnTo>
                    <a:lnTo>
                      <a:pt x="1187" y="66"/>
                    </a:lnTo>
                    <a:lnTo>
                      <a:pt x="1197" y="63"/>
                    </a:lnTo>
                    <a:lnTo>
                      <a:pt x="1206" y="63"/>
                    </a:lnTo>
                    <a:lnTo>
                      <a:pt x="1215" y="65"/>
                    </a:lnTo>
                    <a:lnTo>
                      <a:pt x="1224" y="65"/>
                    </a:lnTo>
                    <a:lnTo>
                      <a:pt x="1234" y="64"/>
                    </a:lnTo>
                    <a:lnTo>
                      <a:pt x="1243" y="60"/>
                    </a:lnTo>
                    <a:lnTo>
                      <a:pt x="1252" y="58"/>
                    </a:lnTo>
                    <a:lnTo>
                      <a:pt x="1262" y="55"/>
                    </a:lnTo>
                    <a:lnTo>
                      <a:pt x="1271" y="51"/>
                    </a:lnTo>
                    <a:lnTo>
                      <a:pt x="1280" y="47"/>
                    </a:lnTo>
                    <a:lnTo>
                      <a:pt x="1289" y="45"/>
                    </a:lnTo>
                    <a:lnTo>
                      <a:pt x="1299" y="43"/>
                    </a:lnTo>
                    <a:lnTo>
                      <a:pt x="1308" y="42"/>
                    </a:lnTo>
                    <a:lnTo>
                      <a:pt x="1317" y="42"/>
                    </a:lnTo>
                    <a:lnTo>
                      <a:pt x="1327" y="41"/>
                    </a:lnTo>
                    <a:lnTo>
                      <a:pt x="1336" y="40"/>
                    </a:lnTo>
                    <a:lnTo>
                      <a:pt x="1345" y="37"/>
                    </a:lnTo>
                    <a:lnTo>
                      <a:pt x="1354" y="33"/>
                    </a:lnTo>
                    <a:lnTo>
                      <a:pt x="1364" y="32"/>
                    </a:lnTo>
                    <a:lnTo>
                      <a:pt x="1373" y="31"/>
                    </a:lnTo>
                    <a:lnTo>
                      <a:pt x="1382" y="29"/>
                    </a:lnTo>
                    <a:lnTo>
                      <a:pt x="1392" y="26"/>
                    </a:lnTo>
                    <a:lnTo>
                      <a:pt x="1401" y="25"/>
                    </a:lnTo>
                    <a:lnTo>
                      <a:pt x="1410" y="22"/>
                    </a:lnTo>
                    <a:lnTo>
                      <a:pt x="1419" y="16"/>
                    </a:lnTo>
                    <a:lnTo>
                      <a:pt x="1429" y="8"/>
                    </a:lnTo>
                    <a:lnTo>
                      <a:pt x="1438" y="4"/>
                    </a:lnTo>
                    <a:lnTo>
                      <a:pt x="1447" y="0"/>
                    </a:lnTo>
                    <a:lnTo>
                      <a:pt x="1447" y="3"/>
                    </a:lnTo>
                    <a:lnTo>
                      <a:pt x="1438" y="8"/>
                    </a:lnTo>
                    <a:lnTo>
                      <a:pt x="1429" y="12"/>
                    </a:lnTo>
                    <a:lnTo>
                      <a:pt x="1419" y="19"/>
                    </a:lnTo>
                    <a:lnTo>
                      <a:pt x="1410" y="25"/>
                    </a:lnTo>
                    <a:lnTo>
                      <a:pt x="1401" y="29"/>
                    </a:lnTo>
                    <a:lnTo>
                      <a:pt x="1392" y="29"/>
                    </a:lnTo>
                    <a:lnTo>
                      <a:pt x="1382" y="32"/>
                    </a:lnTo>
                    <a:lnTo>
                      <a:pt x="1373" y="35"/>
                    </a:lnTo>
                    <a:lnTo>
                      <a:pt x="1364" y="35"/>
                    </a:lnTo>
                    <a:lnTo>
                      <a:pt x="1354" y="37"/>
                    </a:lnTo>
                    <a:lnTo>
                      <a:pt x="1345" y="40"/>
                    </a:lnTo>
                    <a:lnTo>
                      <a:pt x="1336" y="43"/>
                    </a:lnTo>
                    <a:lnTo>
                      <a:pt x="1327" y="44"/>
                    </a:lnTo>
                    <a:lnTo>
                      <a:pt x="1317" y="45"/>
                    </a:lnTo>
                    <a:lnTo>
                      <a:pt x="1308" y="45"/>
                    </a:lnTo>
                    <a:lnTo>
                      <a:pt x="1299" y="46"/>
                    </a:lnTo>
                    <a:lnTo>
                      <a:pt x="1289" y="48"/>
                    </a:lnTo>
                    <a:lnTo>
                      <a:pt x="1280" y="50"/>
                    </a:lnTo>
                    <a:lnTo>
                      <a:pt x="1271" y="53"/>
                    </a:lnTo>
                    <a:lnTo>
                      <a:pt x="1262" y="58"/>
                    </a:lnTo>
                    <a:lnTo>
                      <a:pt x="1252" y="60"/>
                    </a:lnTo>
                    <a:lnTo>
                      <a:pt x="1243" y="62"/>
                    </a:lnTo>
                    <a:lnTo>
                      <a:pt x="1234" y="65"/>
                    </a:lnTo>
                    <a:lnTo>
                      <a:pt x="1224" y="66"/>
                    </a:lnTo>
                    <a:lnTo>
                      <a:pt x="1215" y="66"/>
                    </a:lnTo>
                    <a:lnTo>
                      <a:pt x="1206" y="64"/>
                    </a:lnTo>
                    <a:lnTo>
                      <a:pt x="1197" y="64"/>
                    </a:lnTo>
                    <a:lnTo>
                      <a:pt x="1187" y="67"/>
                    </a:lnTo>
                    <a:lnTo>
                      <a:pt x="1178" y="71"/>
                    </a:lnTo>
                    <a:lnTo>
                      <a:pt x="1169" y="74"/>
                    </a:lnTo>
                    <a:lnTo>
                      <a:pt x="1160" y="79"/>
                    </a:lnTo>
                    <a:lnTo>
                      <a:pt x="1150" y="79"/>
                    </a:lnTo>
                    <a:lnTo>
                      <a:pt x="1141" y="79"/>
                    </a:lnTo>
                    <a:lnTo>
                      <a:pt x="1132" y="84"/>
                    </a:lnTo>
                    <a:lnTo>
                      <a:pt x="1122" y="88"/>
                    </a:lnTo>
                    <a:lnTo>
                      <a:pt x="1113" y="91"/>
                    </a:lnTo>
                    <a:lnTo>
                      <a:pt x="1104" y="95"/>
                    </a:lnTo>
                    <a:lnTo>
                      <a:pt x="1095" y="98"/>
                    </a:lnTo>
                    <a:lnTo>
                      <a:pt x="1085" y="102"/>
                    </a:lnTo>
                    <a:lnTo>
                      <a:pt x="1076" y="103"/>
                    </a:lnTo>
                    <a:lnTo>
                      <a:pt x="1067" y="106"/>
                    </a:lnTo>
                    <a:lnTo>
                      <a:pt x="1057" y="106"/>
                    </a:lnTo>
                    <a:lnTo>
                      <a:pt x="1048" y="109"/>
                    </a:lnTo>
                    <a:lnTo>
                      <a:pt x="1039" y="112"/>
                    </a:lnTo>
                    <a:lnTo>
                      <a:pt x="1030" y="115"/>
                    </a:lnTo>
                    <a:lnTo>
                      <a:pt x="1020" y="116"/>
                    </a:lnTo>
                    <a:lnTo>
                      <a:pt x="1011" y="119"/>
                    </a:lnTo>
                    <a:lnTo>
                      <a:pt x="1002" y="121"/>
                    </a:lnTo>
                    <a:lnTo>
                      <a:pt x="992" y="123"/>
                    </a:lnTo>
                    <a:lnTo>
                      <a:pt x="983" y="126"/>
                    </a:lnTo>
                    <a:lnTo>
                      <a:pt x="974" y="127"/>
                    </a:lnTo>
                    <a:lnTo>
                      <a:pt x="965" y="129"/>
                    </a:lnTo>
                    <a:lnTo>
                      <a:pt x="955" y="130"/>
                    </a:lnTo>
                    <a:lnTo>
                      <a:pt x="946" y="131"/>
                    </a:lnTo>
                    <a:lnTo>
                      <a:pt x="937" y="132"/>
                    </a:lnTo>
                    <a:lnTo>
                      <a:pt x="928" y="134"/>
                    </a:lnTo>
                    <a:lnTo>
                      <a:pt x="918" y="136"/>
                    </a:lnTo>
                    <a:lnTo>
                      <a:pt x="909" y="137"/>
                    </a:lnTo>
                    <a:lnTo>
                      <a:pt x="900" y="138"/>
                    </a:lnTo>
                    <a:lnTo>
                      <a:pt x="890" y="140"/>
                    </a:lnTo>
                    <a:lnTo>
                      <a:pt x="881" y="141"/>
                    </a:lnTo>
                    <a:lnTo>
                      <a:pt x="872" y="139"/>
                    </a:lnTo>
                    <a:lnTo>
                      <a:pt x="863" y="138"/>
                    </a:lnTo>
                    <a:lnTo>
                      <a:pt x="853" y="139"/>
                    </a:lnTo>
                    <a:lnTo>
                      <a:pt x="844" y="139"/>
                    </a:lnTo>
                    <a:lnTo>
                      <a:pt x="835" y="142"/>
                    </a:lnTo>
                    <a:lnTo>
                      <a:pt x="825" y="142"/>
                    </a:lnTo>
                    <a:lnTo>
                      <a:pt x="816" y="143"/>
                    </a:lnTo>
                    <a:lnTo>
                      <a:pt x="807" y="143"/>
                    </a:lnTo>
                    <a:lnTo>
                      <a:pt x="798" y="144"/>
                    </a:lnTo>
                    <a:lnTo>
                      <a:pt x="788" y="146"/>
                    </a:lnTo>
                    <a:lnTo>
                      <a:pt x="779" y="146"/>
                    </a:lnTo>
                    <a:lnTo>
                      <a:pt x="770" y="147"/>
                    </a:lnTo>
                    <a:lnTo>
                      <a:pt x="760" y="148"/>
                    </a:lnTo>
                    <a:lnTo>
                      <a:pt x="751" y="147"/>
                    </a:lnTo>
                    <a:lnTo>
                      <a:pt x="742" y="145"/>
                    </a:lnTo>
                    <a:lnTo>
                      <a:pt x="733" y="145"/>
                    </a:lnTo>
                    <a:lnTo>
                      <a:pt x="723" y="145"/>
                    </a:lnTo>
                    <a:lnTo>
                      <a:pt x="714" y="146"/>
                    </a:lnTo>
                    <a:lnTo>
                      <a:pt x="705" y="147"/>
                    </a:lnTo>
                    <a:lnTo>
                      <a:pt x="696" y="147"/>
                    </a:lnTo>
                    <a:lnTo>
                      <a:pt x="686" y="148"/>
                    </a:lnTo>
                    <a:lnTo>
                      <a:pt x="677" y="148"/>
                    </a:lnTo>
                    <a:lnTo>
                      <a:pt x="668" y="150"/>
                    </a:lnTo>
                    <a:lnTo>
                      <a:pt x="658" y="151"/>
                    </a:lnTo>
                    <a:lnTo>
                      <a:pt x="649" y="149"/>
                    </a:lnTo>
                    <a:lnTo>
                      <a:pt x="640" y="151"/>
                    </a:lnTo>
                    <a:lnTo>
                      <a:pt x="631" y="149"/>
                    </a:lnTo>
                    <a:lnTo>
                      <a:pt x="621" y="149"/>
                    </a:lnTo>
                    <a:lnTo>
                      <a:pt x="612" y="150"/>
                    </a:lnTo>
                    <a:lnTo>
                      <a:pt x="603" y="151"/>
                    </a:lnTo>
                    <a:lnTo>
                      <a:pt x="593" y="151"/>
                    </a:lnTo>
                    <a:lnTo>
                      <a:pt x="584" y="150"/>
                    </a:lnTo>
                    <a:lnTo>
                      <a:pt x="575" y="151"/>
                    </a:lnTo>
                    <a:lnTo>
                      <a:pt x="566" y="151"/>
                    </a:lnTo>
                    <a:lnTo>
                      <a:pt x="556" y="152"/>
                    </a:lnTo>
                    <a:lnTo>
                      <a:pt x="547" y="152"/>
                    </a:lnTo>
                    <a:lnTo>
                      <a:pt x="538" y="153"/>
                    </a:lnTo>
                    <a:lnTo>
                      <a:pt x="528" y="152"/>
                    </a:lnTo>
                    <a:lnTo>
                      <a:pt x="519" y="153"/>
                    </a:lnTo>
                    <a:lnTo>
                      <a:pt x="510" y="154"/>
                    </a:lnTo>
                    <a:lnTo>
                      <a:pt x="501" y="155"/>
                    </a:lnTo>
                    <a:lnTo>
                      <a:pt x="491" y="155"/>
                    </a:lnTo>
                    <a:lnTo>
                      <a:pt x="482" y="156"/>
                    </a:lnTo>
                    <a:lnTo>
                      <a:pt x="473" y="156"/>
                    </a:lnTo>
                    <a:lnTo>
                      <a:pt x="464" y="156"/>
                    </a:lnTo>
                    <a:lnTo>
                      <a:pt x="454" y="156"/>
                    </a:lnTo>
                    <a:lnTo>
                      <a:pt x="445" y="157"/>
                    </a:lnTo>
                    <a:lnTo>
                      <a:pt x="436" y="157"/>
                    </a:lnTo>
                    <a:lnTo>
                      <a:pt x="426" y="158"/>
                    </a:lnTo>
                    <a:lnTo>
                      <a:pt x="417" y="158"/>
                    </a:lnTo>
                    <a:lnTo>
                      <a:pt x="408" y="158"/>
                    </a:lnTo>
                    <a:lnTo>
                      <a:pt x="399" y="158"/>
                    </a:lnTo>
                    <a:lnTo>
                      <a:pt x="389" y="158"/>
                    </a:lnTo>
                    <a:lnTo>
                      <a:pt x="380" y="158"/>
                    </a:lnTo>
                    <a:lnTo>
                      <a:pt x="371" y="159"/>
                    </a:lnTo>
                    <a:lnTo>
                      <a:pt x="361" y="159"/>
                    </a:lnTo>
                    <a:lnTo>
                      <a:pt x="352" y="159"/>
                    </a:lnTo>
                    <a:lnTo>
                      <a:pt x="343" y="160"/>
                    </a:lnTo>
                    <a:lnTo>
                      <a:pt x="334" y="160"/>
                    </a:lnTo>
                    <a:lnTo>
                      <a:pt x="324" y="160"/>
                    </a:lnTo>
                    <a:lnTo>
                      <a:pt x="315" y="160"/>
                    </a:lnTo>
                    <a:lnTo>
                      <a:pt x="306" y="160"/>
                    </a:lnTo>
                    <a:lnTo>
                      <a:pt x="296" y="160"/>
                    </a:lnTo>
                    <a:lnTo>
                      <a:pt x="287" y="160"/>
                    </a:lnTo>
                    <a:lnTo>
                      <a:pt x="278" y="161"/>
                    </a:lnTo>
                    <a:lnTo>
                      <a:pt x="269" y="161"/>
                    </a:lnTo>
                    <a:lnTo>
                      <a:pt x="259" y="161"/>
                    </a:lnTo>
                    <a:lnTo>
                      <a:pt x="250" y="161"/>
                    </a:lnTo>
                    <a:lnTo>
                      <a:pt x="241" y="161"/>
                    </a:lnTo>
                    <a:lnTo>
                      <a:pt x="232" y="161"/>
                    </a:lnTo>
                    <a:lnTo>
                      <a:pt x="222" y="162"/>
                    </a:lnTo>
                    <a:lnTo>
                      <a:pt x="213" y="162"/>
                    </a:lnTo>
                    <a:lnTo>
                      <a:pt x="204" y="162"/>
                    </a:lnTo>
                    <a:lnTo>
                      <a:pt x="194" y="162"/>
                    </a:lnTo>
                    <a:lnTo>
                      <a:pt x="185" y="162"/>
                    </a:lnTo>
                    <a:lnTo>
                      <a:pt x="176" y="162"/>
                    </a:lnTo>
                    <a:lnTo>
                      <a:pt x="167" y="162"/>
                    </a:lnTo>
                    <a:lnTo>
                      <a:pt x="157" y="163"/>
                    </a:lnTo>
                    <a:lnTo>
                      <a:pt x="148" y="163"/>
                    </a:lnTo>
                    <a:lnTo>
                      <a:pt x="139" y="163"/>
                    </a:lnTo>
                    <a:lnTo>
                      <a:pt x="129" y="163"/>
                    </a:lnTo>
                    <a:lnTo>
                      <a:pt x="120" y="163"/>
                    </a:lnTo>
                    <a:lnTo>
                      <a:pt x="111" y="163"/>
                    </a:lnTo>
                    <a:lnTo>
                      <a:pt x="102" y="163"/>
                    </a:lnTo>
                    <a:lnTo>
                      <a:pt x="92" y="163"/>
                    </a:lnTo>
                    <a:lnTo>
                      <a:pt x="83" y="164"/>
                    </a:lnTo>
                    <a:lnTo>
                      <a:pt x="74" y="164"/>
                    </a:lnTo>
                    <a:lnTo>
                      <a:pt x="64" y="164"/>
                    </a:lnTo>
                    <a:lnTo>
                      <a:pt x="55" y="164"/>
                    </a:lnTo>
                    <a:lnTo>
                      <a:pt x="46" y="164"/>
                    </a:lnTo>
                    <a:lnTo>
                      <a:pt x="37" y="164"/>
                    </a:lnTo>
                    <a:lnTo>
                      <a:pt x="27" y="164"/>
                    </a:lnTo>
                    <a:lnTo>
                      <a:pt x="18" y="164"/>
                    </a:lnTo>
                    <a:lnTo>
                      <a:pt x="9" y="164"/>
                    </a:lnTo>
                    <a:lnTo>
                      <a:pt x="0" y="164"/>
                    </a:lnTo>
                    <a:close/>
                  </a:path>
                </a:pathLst>
              </a:cu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46" name="Freeform 46"/>
              <p:cNvSpPr>
                <a:spLocks/>
              </p:cNvSpPr>
              <p:nvPr/>
            </p:nvSpPr>
            <p:spPr bwMode="auto">
              <a:xfrm>
                <a:off x="472" y="1064"/>
                <a:ext cx="1447" cy="165"/>
              </a:xfrm>
              <a:custGeom>
                <a:avLst/>
                <a:gdLst>
                  <a:gd name="T0" fmla="*/ 37 w 1447"/>
                  <a:gd name="T1" fmla="*/ 166 h 164"/>
                  <a:gd name="T2" fmla="*/ 83 w 1447"/>
                  <a:gd name="T3" fmla="*/ 166 h 164"/>
                  <a:gd name="T4" fmla="*/ 129 w 1447"/>
                  <a:gd name="T5" fmla="*/ 165 h 164"/>
                  <a:gd name="T6" fmla="*/ 176 w 1447"/>
                  <a:gd name="T7" fmla="*/ 164 h 164"/>
                  <a:gd name="T8" fmla="*/ 222 w 1447"/>
                  <a:gd name="T9" fmla="*/ 164 h 164"/>
                  <a:gd name="T10" fmla="*/ 269 w 1447"/>
                  <a:gd name="T11" fmla="*/ 163 h 164"/>
                  <a:gd name="T12" fmla="*/ 315 w 1447"/>
                  <a:gd name="T13" fmla="*/ 162 h 164"/>
                  <a:gd name="T14" fmla="*/ 361 w 1447"/>
                  <a:gd name="T15" fmla="*/ 161 h 164"/>
                  <a:gd name="T16" fmla="*/ 408 w 1447"/>
                  <a:gd name="T17" fmla="*/ 160 h 164"/>
                  <a:gd name="T18" fmla="*/ 454 w 1447"/>
                  <a:gd name="T19" fmla="*/ 158 h 164"/>
                  <a:gd name="T20" fmla="*/ 501 w 1447"/>
                  <a:gd name="T21" fmla="*/ 157 h 164"/>
                  <a:gd name="T22" fmla="*/ 547 w 1447"/>
                  <a:gd name="T23" fmla="*/ 154 h 164"/>
                  <a:gd name="T24" fmla="*/ 593 w 1447"/>
                  <a:gd name="T25" fmla="*/ 153 h 164"/>
                  <a:gd name="T26" fmla="*/ 640 w 1447"/>
                  <a:gd name="T27" fmla="*/ 153 h 164"/>
                  <a:gd name="T28" fmla="*/ 686 w 1447"/>
                  <a:gd name="T29" fmla="*/ 150 h 164"/>
                  <a:gd name="T30" fmla="*/ 733 w 1447"/>
                  <a:gd name="T31" fmla="*/ 147 h 164"/>
                  <a:gd name="T32" fmla="*/ 779 w 1447"/>
                  <a:gd name="T33" fmla="*/ 148 h 164"/>
                  <a:gd name="T34" fmla="*/ 825 w 1447"/>
                  <a:gd name="T35" fmla="*/ 144 h 164"/>
                  <a:gd name="T36" fmla="*/ 872 w 1447"/>
                  <a:gd name="T37" fmla="*/ 141 h 164"/>
                  <a:gd name="T38" fmla="*/ 918 w 1447"/>
                  <a:gd name="T39" fmla="*/ 138 h 164"/>
                  <a:gd name="T40" fmla="*/ 965 w 1447"/>
                  <a:gd name="T41" fmla="*/ 131 h 164"/>
                  <a:gd name="T42" fmla="*/ 1011 w 1447"/>
                  <a:gd name="T43" fmla="*/ 121 h 164"/>
                  <a:gd name="T44" fmla="*/ 1057 w 1447"/>
                  <a:gd name="T45" fmla="*/ 108 h 164"/>
                  <a:gd name="T46" fmla="*/ 1104 w 1447"/>
                  <a:gd name="T47" fmla="*/ 97 h 164"/>
                  <a:gd name="T48" fmla="*/ 1150 w 1447"/>
                  <a:gd name="T49" fmla="*/ 79 h 164"/>
                  <a:gd name="T50" fmla="*/ 1197 w 1447"/>
                  <a:gd name="T51" fmla="*/ 63 h 164"/>
                  <a:gd name="T52" fmla="*/ 1243 w 1447"/>
                  <a:gd name="T53" fmla="*/ 60 h 164"/>
                  <a:gd name="T54" fmla="*/ 1289 w 1447"/>
                  <a:gd name="T55" fmla="*/ 45 h 164"/>
                  <a:gd name="T56" fmla="*/ 1336 w 1447"/>
                  <a:gd name="T57" fmla="*/ 40 h 164"/>
                  <a:gd name="T58" fmla="*/ 1382 w 1447"/>
                  <a:gd name="T59" fmla="*/ 29 h 164"/>
                  <a:gd name="T60" fmla="*/ 1429 w 1447"/>
                  <a:gd name="T61" fmla="*/ 8 h 164"/>
                  <a:gd name="T62" fmla="*/ 1429 w 1447"/>
                  <a:gd name="T63" fmla="*/ 12 h 164"/>
                  <a:gd name="T64" fmla="*/ 1382 w 1447"/>
                  <a:gd name="T65" fmla="*/ 32 h 164"/>
                  <a:gd name="T66" fmla="*/ 1336 w 1447"/>
                  <a:gd name="T67" fmla="*/ 43 h 164"/>
                  <a:gd name="T68" fmla="*/ 1289 w 1447"/>
                  <a:gd name="T69" fmla="*/ 48 h 164"/>
                  <a:gd name="T70" fmla="*/ 1243 w 1447"/>
                  <a:gd name="T71" fmla="*/ 62 h 164"/>
                  <a:gd name="T72" fmla="*/ 1197 w 1447"/>
                  <a:gd name="T73" fmla="*/ 64 h 164"/>
                  <a:gd name="T74" fmla="*/ 1150 w 1447"/>
                  <a:gd name="T75" fmla="*/ 79 h 164"/>
                  <a:gd name="T76" fmla="*/ 1104 w 1447"/>
                  <a:gd name="T77" fmla="*/ 97 h 164"/>
                  <a:gd name="T78" fmla="*/ 1057 w 1447"/>
                  <a:gd name="T79" fmla="*/ 108 h 164"/>
                  <a:gd name="T80" fmla="*/ 1011 w 1447"/>
                  <a:gd name="T81" fmla="*/ 121 h 164"/>
                  <a:gd name="T82" fmla="*/ 965 w 1447"/>
                  <a:gd name="T83" fmla="*/ 131 h 164"/>
                  <a:gd name="T84" fmla="*/ 918 w 1447"/>
                  <a:gd name="T85" fmla="*/ 138 h 164"/>
                  <a:gd name="T86" fmla="*/ 872 w 1447"/>
                  <a:gd name="T87" fmla="*/ 141 h 164"/>
                  <a:gd name="T88" fmla="*/ 825 w 1447"/>
                  <a:gd name="T89" fmla="*/ 144 h 164"/>
                  <a:gd name="T90" fmla="*/ 779 w 1447"/>
                  <a:gd name="T91" fmla="*/ 148 h 164"/>
                  <a:gd name="T92" fmla="*/ 733 w 1447"/>
                  <a:gd name="T93" fmla="*/ 147 h 164"/>
                  <a:gd name="T94" fmla="*/ 686 w 1447"/>
                  <a:gd name="T95" fmla="*/ 150 h 164"/>
                  <a:gd name="T96" fmla="*/ 640 w 1447"/>
                  <a:gd name="T97" fmla="*/ 153 h 164"/>
                  <a:gd name="T98" fmla="*/ 593 w 1447"/>
                  <a:gd name="T99" fmla="*/ 153 h 164"/>
                  <a:gd name="T100" fmla="*/ 547 w 1447"/>
                  <a:gd name="T101" fmla="*/ 154 h 164"/>
                  <a:gd name="T102" fmla="*/ 501 w 1447"/>
                  <a:gd name="T103" fmla="*/ 157 h 164"/>
                  <a:gd name="T104" fmla="*/ 454 w 1447"/>
                  <a:gd name="T105" fmla="*/ 158 h 164"/>
                  <a:gd name="T106" fmla="*/ 408 w 1447"/>
                  <a:gd name="T107" fmla="*/ 160 h 164"/>
                  <a:gd name="T108" fmla="*/ 361 w 1447"/>
                  <a:gd name="T109" fmla="*/ 161 h 164"/>
                  <a:gd name="T110" fmla="*/ 315 w 1447"/>
                  <a:gd name="T111" fmla="*/ 162 h 164"/>
                  <a:gd name="T112" fmla="*/ 269 w 1447"/>
                  <a:gd name="T113" fmla="*/ 163 h 164"/>
                  <a:gd name="T114" fmla="*/ 222 w 1447"/>
                  <a:gd name="T115" fmla="*/ 164 h 164"/>
                  <a:gd name="T116" fmla="*/ 176 w 1447"/>
                  <a:gd name="T117" fmla="*/ 164 h 164"/>
                  <a:gd name="T118" fmla="*/ 129 w 1447"/>
                  <a:gd name="T119" fmla="*/ 165 h 164"/>
                  <a:gd name="T120" fmla="*/ 83 w 1447"/>
                  <a:gd name="T121" fmla="*/ 166 h 164"/>
                  <a:gd name="T122" fmla="*/ 37 w 1447"/>
                  <a:gd name="T123" fmla="*/ 166 h 164"/>
                  <a:gd name="T124" fmla="*/ 0 w 1447"/>
                  <a:gd name="T125" fmla="*/ 166 h 1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4">
                    <a:moveTo>
                      <a:pt x="0" y="164"/>
                    </a:moveTo>
                    <a:lnTo>
                      <a:pt x="9" y="164"/>
                    </a:lnTo>
                    <a:lnTo>
                      <a:pt x="18" y="164"/>
                    </a:lnTo>
                    <a:lnTo>
                      <a:pt x="27" y="164"/>
                    </a:lnTo>
                    <a:lnTo>
                      <a:pt x="37" y="164"/>
                    </a:lnTo>
                    <a:lnTo>
                      <a:pt x="46" y="164"/>
                    </a:lnTo>
                    <a:lnTo>
                      <a:pt x="55" y="164"/>
                    </a:lnTo>
                    <a:lnTo>
                      <a:pt x="64" y="164"/>
                    </a:lnTo>
                    <a:lnTo>
                      <a:pt x="74" y="164"/>
                    </a:lnTo>
                    <a:lnTo>
                      <a:pt x="83" y="164"/>
                    </a:lnTo>
                    <a:lnTo>
                      <a:pt x="92" y="163"/>
                    </a:lnTo>
                    <a:lnTo>
                      <a:pt x="102" y="163"/>
                    </a:lnTo>
                    <a:lnTo>
                      <a:pt x="111" y="163"/>
                    </a:lnTo>
                    <a:lnTo>
                      <a:pt x="120" y="163"/>
                    </a:lnTo>
                    <a:lnTo>
                      <a:pt x="129" y="163"/>
                    </a:lnTo>
                    <a:lnTo>
                      <a:pt x="139" y="163"/>
                    </a:lnTo>
                    <a:lnTo>
                      <a:pt x="148" y="163"/>
                    </a:lnTo>
                    <a:lnTo>
                      <a:pt x="157" y="163"/>
                    </a:lnTo>
                    <a:lnTo>
                      <a:pt x="167" y="162"/>
                    </a:lnTo>
                    <a:lnTo>
                      <a:pt x="176" y="162"/>
                    </a:lnTo>
                    <a:lnTo>
                      <a:pt x="185" y="162"/>
                    </a:lnTo>
                    <a:lnTo>
                      <a:pt x="194" y="162"/>
                    </a:lnTo>
                    <a:lnTo>
                      <a:pt x="204" y="162"/>
                    </a:lnTo>
                    <a:lnTo>
                      <a:pt x="213" y="162"/>
                    </a:lnTo>
                    <a:lnTo>
                      <a:pt x="222" y="162"/>
                    </a:lnTo>
                    <a:lnTo>
                      <a:pt x="232" y="161"/>
                    </a:lnTo>
                    <a:lnTo>
                      <a:pt x="241" y="161"/>
                    </a:lnTo>
                    <a:lnTo>
                      <a:pt x="250" y="161"/>
                    </a:lnTo>
                    <a:lnTo>
                      <a:pt x="259" y="161"/>
                    </a:lnTo>
                    <a:lnTo>
                      <a:pt x="269" y="161"/>
                    </a:lnTo>
                    <a:lnTo>
                      <a:pt x="278" y="161"/>
                    </a:lnTo>
                    <a:lnTo>
                      <a:pt x="287" y="160"/>
                    </a:lnTo>
                    <a:lnTo>
                      <a:pt x="296" y="160"/>
                    </a:lnTo>
                    <a:lnTo>
                      <a:pt x="306" y="160"/>
                    </a:lnTo>
                    <a:lnTo>
                      <a:pt x="315" y="160"/>
                    </a:lnTo>
                    <a:lnTo>
                      <a:pt x="324" y="160"/>
                    </a:lnTo>
                    <a:lnTo>
                      <a:pt x="334" y="160"/>
                    </a:lnTo>
                    <a:lnTo>
                      <a:pt x="343" y="160"/>
                    </a:lnTo>
                    <a:lnTo>
                      <a:pt x="352" y="159"/>
                    </a:lnTo>
                    <a:lnTo>
                      <a:pt x="361" y="159"/>
                    </a:lnTo>
                    <a:lnTo>
                      <a:pt x="371" y="159"/>
                    </a:lnTo>
                    <a:lnTo>
                      <a:pt x="380" y="158"/>
                    </a:lnTo>
                    <a:lnTo>
                      <a:pt x="389" y="158"/>
                    </a:lnTo>
                    <a:lnTo>
                      <a:pt x="399" y="158"/>
                    </a:lnTo>
                    <a:lnTo>
                      <a:pt x="408" y="158"/>
                    </a:lnTo>
                    <a:lnTo>
                      <a:pt x="417" y="158"/>
                    </a:lnTo>
                    <a:lnTo>
                      <a:pt x="426" y="158"/>
                    </a:lnTo>
                    <a:lnTo>
                      <a:pt x="436" y="157"/>
                    </a:lnTo>
                    <a:lnTo>
                      <a:pt x="445" y="157"/>
                    </a:lnTo>
                    <a:lnTo>
                      <a:pt x="454" y="156"/>
                    </a:lnTo>
                    <a:lnTo>
                      <a:pt x="464" y="156"/>
                    </a:lnTo>
                    <a:lnTo>
                      <a:pt x="473" y="156"/>
                    </a:lnTo>
                    <a:lnTo>
                      <a:pt x="482" y="156"/>
                    </a:lnTo>
                    <a:lnTo>
                      <a:pt x="491" y="155"/>
                    </a:lnTo>
                    <a:lnTo>
                      <a:pt x="501" y="155"/>
                    </a:lnTo>
                    <a:lnTo>
                      <a:pt x="510" y="154"/>
                    </a:lnTo>
                    <a:lnTo>
                      <a:pt x="519" y="153"/>
                    </a:lnTo>
                    <a:lnTo>
                      <a:pt x="528" y="152"/>
                    </a:lnTo>
                    <a:lnTo>
                      <a:pt x="538" y="153"/>
                    </a:lnTo>
                    <a:lnTo>
                      <a:pt x="547" y="152"/>
                    </a:lnTo>
                    <a:lnTo>
                      <a:pt x="556" y="152"/>
                    </a:lnTo>
                    <a:lnTo>
                      <a:pt x="566" y="151"/>
                    </a:lnTo>
                    <a:lnTo>
                      <a:pt x="575" y="151"/>
                    </a:lnTo>
                    <a:lnTo>
                      <a:pt x="584" y="150"/>
                    </a:lnTo>
                    <a:lnTo>
                      <a:pt x="593" y="151"/>
                    </a:lnTo>
                    <a:lnTo>
                      <a:pt x="603" y="151"/>
                    </a:lnTo>
                    <a:lnTo>
                      <a:pt x="612" y="150"/>
                    </a:lnTo>
                    <a:lnTo>
                      <a:pt x="621" y="149"/>
                    </a:lnTo>
                    <a:lnTo>
                      <a:pt x="631" y="149"/>
                    </a:lnTo>
                    <a:lnTo>
                      <a:pt x="640" y="151"/>
                    </a:lnTo>
                    <a:lnTo>
                      <a:pt x="649" y="149"/>
                    </a:lnTo>
                    <a:lnTo>
                      <a:pt x="658" y="151"/>
                    </a:lnTo>
                    <a:lnTo>
                      <a:pt x="668" y="150"/>
                    </a:lnTo>
                    <a:lnTo>
                      <a:pt x="677" y="148"/>
                    </a:lnTo>
                    <a:lnTo>
                      <a:pt x="686" y="148"/>
                    </a:lnTo>
                    <a:lnTo>
                      <a:pt x="696" y="147"/>
                    </a:lnTo>
                    <a:lnTo>
                      <a:pt x="705" y="147"/>
                    </a:lnTo>
                    <a:lnTo>
                      <a:pt x="714" y="146"/>
                    </a:lnTo>
                    <a:lnTo>
                      <a:pt x="723" y="145"/>
                    </a:lnTo>
                    <a:lnTo>
                      <a:pt x="733" y="145"/>
                    </a:lnTo>
                    <a:lnTo>
                      <a:pt x="742" y="145"/>
                    </a:lnTo>
                    <a:lnTo>
                      <a:pt x="751" y="147"/>
                    </a:lnTo>
                    <a:lnTo>
                      <a:pt x="760" y="148"/>
                    </a:lnTo>
                    <a:lnTo>
                      <a:pt x="770" y="147"/>
                    </a:lnTo>
                    <a:lnTo>
                      <a:pt x="779" y="146"/>
                    </a:lnTo>
                    <a:lnTo>
                      <a:pt x="788" y="146"/>
                    </a:lnTo>
                    <a:lnTo>
                      <a:pt x="798" y="144"/>
                    </a:lnTo>
                    <a:lnTo>
                      <a:pt x="807" y="143"/>
                    </a:lnTo>
                    <a:lnTo>
                      <a:pt x="816" y="143"/>
                    </a:lnTo>
                    <a:lnTo>
                      <a:pt x="825" y="142"/>
                    </a:lnTo>
                    <a:lnTo>
                      <a:pt x="835" y="142"/>
                    </a:lnTo>
                    <a:lnTo>
                      <a:pt x="844" y="139"/>
                    </a:lnTo>
                    <a:lnTo>
                      <a:pt x="853" y="139"/>
                    </a:lnTo>
                    <a:lnTo>
                      <a:pt x="863" y="138"/>
                    </a:lnTo>
                    <a:lnTo>
                      <a:pt x="872" y="139"/>
                    </a:lnTo>
                    <a:lnTo>
                      <a:pt x="881" y="141"/>
                    </a:lnTo>
                    <a:lnTo>
                      <a:pt x="890" y="140"/>
                    </a:lnTo>
                    <a:lnTo>
                      <a:pt x="900" y="138"/>
                    </a:lnTo>
                    <a:lnTo>
                      <a:pt x="909" y="137"/>
                    </a:lnTo>
                    <a:lnTo>
                      <a:pt x="918" y="136"/>
                    </a:lnTo>
                    <a:lnTo>
                      <a:pt x="928" y="134"/>
                    </a:lnTo>
                    <a:lnTo>
                      <a:pt x="937" y="132"/>
                    </a:lnTo>
                    <a:lnTo>
                      <a:pt x="946" y="131"/>
                    </a:lnTo>
                    <a:lnTo>
                      <a:pt x="955" y="130"/>
                    </a:lnTo>
                    <a:lnTo>
                      <a:pt x="965" y="129"/>
                    </a:lnTo>
                    <a:lnTo>
                      <a:pt x="974" y="127"/>
                    </a:lnTo>
                    <a:lnTo>
                      <a:pt x="983" y="126"/>
                    </a:lnTo>
                    <a:lnTo>
                      <a:pt x="992" y="123"/>
                    </a:lnTo>
                    <a:lnTo>
                      <a:pt x="1002" y="121"/>
                    </a:lnTo>
                    <a:lnTo>
                      <a:pt x="1011" y="119"/>
                    </a:lnTo>
                    <a:lnTo>
                      <a:pt x="1020" y="116"/>
                    </a:lnTo>
                    <a:lnTo>
                      <a:pt x="1030" y="115"/>
                    </a:lnTo>
                    <a:lnTo>
                      <a:pt x="1039" y="112"/>
                    </a:lnTo>
                    <a:lnTo>
                      <a:pt x="1048" y="109"/>
                    </a:lnTo>
                    <a:lnTo>
                      <a:pt x="1057" y="106"/>
                    </a:lnTo>
                    <a:lnTo>
                      <a:pt x="1067" y="106"/>
                    </a:lnTo>
                    <a:lnTo>
                      <a:pt x="1076" y="103"/>
                    </a:lnTo>
                    <a:lnTo>
                      <a:pt x="1085" y="102"/>
                    </a:lnTo>
                    <a:lnTo>
                      <a:pt x="1095" y="98"/>
                    </a:lnTo>
                    <a:lnTo>
                      <a:pt x="1104" y="95"/>
                    </a:lnTo>
                    <a:lnTo>
                      <a:pt x="1113" y="91"/>
                    </a:lnTo>
                    <a:lnTo>
                      <a:pt x="1122" y="88"/>
                    </a:lnTo>
                    <a:lnTo>
                      <a:pt x="1132" y="84"/>
                    </a:lnTo>
                    <a:lnTo>
                      <a:pt x="1141" y="79"/>
                    </a:lnTo>
                    <a:lnTo>
                      <a:pt x="1150" y="79"/>
                    </a:lnTo>
                    <a:lnTo>
                      <a:pt x="1160" y="78"/>
                    </a:lnTo>
                    <a:lnTo>
                      <a:pt x="1169" y="73"/>
                    </a:lnTo>
                    <a:lnTo>
                      <a:pt x="1178" y="70"/>
                    </a:lnTo>
                    <a:lnTo>
                      <a:pt x="1187" y="66"/>
                    </a:lnTo>
                    <a:lnTo>
                      <a:pt x="1197" y="63"/>
                    </a:lnTo>
                    <a:lnTo>
                      <a:pt x="1206" y="63"/>
                    </a:lnTo>
                    <a:lnTo>
                      <a:pt x="1215" y="65"/>
                    </a:lnTo>
                    <a:lnTo>
                      <a:pt x="1224" y="65"/>
                    </a:lnTo>
                    <a:lnTo>
                      <a:pt x="1234" y="64"/>
                    </a:lnTo>
                    <a:lnTo>
                      <a:pt x="1243" y="60"/>
                    </a:lnTo>
                    <a:lnTo>
                      <a:pt x="1252" y="58"/>
                    </a:lnTo>
                    <a:lnTo>
                      <a:pt x="1262" y="55"/>
                    </a:lnTo>
                    <a:lnTo>
                      <a:pt x="1271" y="51"/>
                    </a:lnTo>
                    <a:lnTo>
                      <a:pt x="1280" y="47"/>
                    </a:lnTo>
                    <a:lnTo>
                      <a:pt x="1289" y="45"/>
                    </a:lnTo>
                    <a:lnTo>
                      <a:pt x="1299" y="43"/>
                    </a:lnTo>
                    <a:lnTo>
                      <a:pt x="1308" y="42"/>
                    </a:lnTo>
                    <a:lnTo>
                      <a:pt x="1317" y="42"/>
                    </a:lnTo>
                    <a:lnTo>
                      <a:pt x="1327" y="41"/>
                    </a:lnTo>
                    <a:lnTo>
                      <a:pt x="1336" y="40"/>
                    </a:lnTo>
                    <a:lnTo>
                      <a:pt x="1345" y="37"/>
                    </a:lnTo>
                    <a:lnTo>
                      <a:pt x="1354" y="33"/>
                    </a:lnTo>
                    <a:lnTo>
                      <a:pt x="1364" y="32"/>
                    </a:lnTo>
                    <a:lnTo>
                      <a:pt x="1373" y="31"/>
                    </a:lnTo>
                    <a:lnTo>
                      <a:pt x="1382" y="29"/>
                    </a:lnTo>
                    <a:lnTo>
                      <a:pt x="1392" y="26"/>
                    </a:lnTo>
                    <a:lnTo>
                      <a:pt x="1401" y="25"/>
                    </a:lnTo>
                    <a:lnTo>
                      <a:pt x="1410" y="22"/>
                    </a:lnTo>
                    <a:lnTo>
                      <a:pt x="1419" y="16"/>
                    </a:lnTo>
                    <a:lnTo>
                      <a:pt x="1429" y="8"/>
                    </a:lnTo>
                    <a:lnTo>
                      <a:pt x="1438" y="4"/>
                    </a:lnTo>
                    <a:lnTo>
                      <a:pt x="1447" y="0"/>
                    </a:lnTo>
                    <a:lnTo>
                      <a:pt x="1447" y="3"/>
                    </a:lnTo>
                    <a:lnTo>
                      <a:pt x="1438" y="8"/>
                    </a:lnTo>
                    <a:lnTo>
                      <a:pt x="1429" y="12"/>
                    </a:lnTo>
                    <a:lnTo>
                      <a:pt x="1419" y="19"/>
                    </a:lnTo>
                    <a:lnTo>
                      <a:pt x="1410" y="25"/>
                    </a:lnTo>
                    <a:lnTo>
                      <a:pt x="1401" y="29"/>
                    </a:lnTo>
                    <a:lnTo>
                      <a:pt x="1392" y="29"/>
                    </a:lnTo>
                    <a:lnTo>
                      <a:pt x="1382" y="32"/>
                    </a:lnTo>
                    <a:lnTo>
                      <a:pt x="1373" y="35"/>
                    </a:lnTo>
                    <a:lnTo>
                      <a:pt x="1364" y="35"/>
                    </a:lnTo>
                    <a:lnTo>
                      <a:pt x="1354" y="37"/>
                    </a:lnTo>
                    <a:lnTo>
                      <a:pt x="1345" y="40"/>
                    </a:lnTo>
                    <a:lnTo>
                      <a:pt x="1336" y="43"/>
                    </a:lnTo>
                    <a:lnTo>
                      <a:pt x="1327" y="44"/>
                    </a:lnTo>
                    <a:lnTo>
                      <a:pt x="1317" y="45"/>
                    </a:lnTo>
                    <a:lnTo>
                      <a:pt x="1308" y="45"/>
                    </a:lnTo>
                    <a:lnTo>
                      <a:pt x="1299" y="46"/>
                    </a:lnTo>
                    <a:lnTo>
                      <a:pt x="1289" y="48"/>
                    </a:lnTo>
                    <a:lnTo>
                      <a:pt x="1280" y="50"/>
                    </a:lnTo>
                    <a:lnTo>
                      <a:pt x="1271" y="53"/>
                    </a:lnTo>
                    <a:lnTo>
                      <a:pt x="1262" y="58"/>
                    </a:lnTo>
                    <a:lnTo>
                      <a:pt x="1252" y="60"/>
                    </a:lnTo>
                    <a:lnTo>
                      <a:pt x="1243" y="62"/>
                    </a:lnTo>
                    <a:lnTo>
                      <a:pt x="1234" y="65"/>
                    </a:lnTo>
                    <a:lnTo>
                      <a:pt x="1224" y="66"/>
                    </a:lnTo>
                    <a:lnTo>
                      <a:pt x="1215" y="66"/>
                    </a:lnTo>
                    <a:lnTo>
                      <a:pt x="1206" y="64"/>
                    </a:lnTo>
                    <a:lnTo>
                      <a:pt x="1197" y="64"/>
                    </a:lnTo>
                    <a:lnTo>
                      <a:pt x="1187" y="67"/>
                    </a:lnTo>
                    <a:lnTo>
                      <a:pt x="1178" y="71"/>
                    </a:lnTo>
                    <a:lnTo>
                      <a:pt x="1169" y="74"/>
                    </a:lnTo>
                    <a:lnTo>
                      <a:pt x="1160" y="79"/>
                    </a:lnTo>
                    <a:lnTo>
                      <a:pt x="1150" y="79"/>
                    </a:lnTo>
                    <a:lnTo>
                      <a:pt x="1141" y="79"/>
                    </a:lnTo>
                    <a:lnTo>
                      <a:pt x="1132" y="84"/>
                    </a:lnTo>
                    <a:lnTo>
                      <a:pt x="1122" y="88"/>
                    </a:lnTo>
                    <a:lnTo>
                      <a:pt x="1113" y="91"/>
                    </a:lnTo>
                    <a:lnTo>
                      <a:pt x="1104" y="95"/>
                    </a:lnTo>
                    <a:lnTo>
                      <a:pt x="1095" y="98"/>
                    </a:lnTo>
                    <a:lnTo>
                      <a:pt x="1085" y="102"/>
                    </a:lnTo>
                    <a:lnTo>
                      <a:pt x="1076" y="103"/>
                    </a:lnTo>
                    <a:lnTo>
                      <a:pt x="1067" y="106"/>
                    </a:lnTo>
                    <a:lnTo>
                      <a:pt x="1057" y="106"/>
                    </a:lnTo>
                    <a:lnTo>
                      <a:pt x="1048" y="109"/>
                    </a:lnTo>
                    <a:lnTo>
                      <a:pt x="1039" y="112"/>
                    </a:lnTo>
                    <a:lnTo>
                      <a:pt x="1030" y="115"/>
                    </a:lnTo>
                    <a:lnTo>
                      <a:pt x="1020" y="116"/>
                    </a:lnTo>
                    <a:lnTo>
                      <a:pt x="1011" y="119"/>
                    </a:lnTo>
                    <a:lnTo>
                      <a:pt x="1002" y="121"/>
                    </a:lnTo>
                    <a:lnTo>
                      <a:pt x="992" y="123"/>
                    </a:lnTo>
                    <a:lnTo>
                      <a:pt x="983" y="126"/>
                    </a:lnTo>
                    <a:lnTo>
                      <a:pt x="974" y="127"/>
                    </a:lnTo>
                    <a:lnTo>
                      <a:pt x="965" y="129"/>
                    </a:lnTo>
                    <a:lnTo>
                      <a:pt x="955" y="130"/>
                    </a:lnTo>
                    <a:lnTo>
                      <a:pt x="946" y="131"/>
                    </a:lnTo>
                    <a:lnTo>
                      <a:pt x="937" y="132"/>
                    </a:lnTo>
                    <a:lnTo>
                      <a:pt x="928" y="134"/>
                    </a:lnTo>
                    <a:lnTo>
                      <a:pt x="918" y="136"/>
                    </a:lnTo>
                    <a:lnTo>
                      <a:pt x="909" y="137"/>
                    </a:lnTo>
                    <a:lnTo>
                      <a:pt x="900" y="138"/>
                    </a:lnTo>
                    <a:lnTo>
                      <a:pt x="890" y="140"/>
                    </a:lnTo>
                    <a:lnTo>
                      <a:pt x="881" y="141"/>
                    </a:lnTo>
                    <a:lnTo>
                      <a:pt x="872" y="139"/>
                    </a:lnTo>
                    <a:lnTo>
                      <a:pt x="863" y="138"/>
                    </a:lnTo>
                    <a:lnTo>
                      <a:pt x="853" y="139"/>
                    </a:lnTo>
                    <a:lnTo>
                      <a:pt x="844" y="139"/>
                    </a:lnTo>
                    <a:lnTo>
                      <a:pt x="835" y="142"/>
                    </a:lnTo>
                    <a:lnTo>
                      <a:pt x="825" y="142"/>
                    </a:lnTo>
                    <a:lnTo>
                      <a:pt x="816" y="143"/>
                    </a:lnTo>
                    <a:lnTo>
                      <a:pt x="807" y="143"/>
                    </a:lnTo>
                    <a:lnTo>
                      <a:pt x="798" y="144"/>
                    </a:lnTo>
                    <a:lnTo>
                      <a:pt x="788" y="146"/>
                    </a:lnTo>
                    <a:lnTo>
                      <a:pt x="779" y="146"/>
                    </a:lnTo>
                    <a:lnTo>
                      <a:pt x="770" y="147"/>
                    </a:lnTo>
                    <a:lnTo>
                      <a:pt x="760" y="148"/>
                    </a:lnTo>
                    <a:lnTo>
                      <a:pt x="751" y="147"/>
                    </a:lnTo>
                    <a:lnTo>
                      <a:pt x="742" y="145"/>
                    </a:lnTo>
                    <a:lnTo>
                      <a:pt x="733" y="145"/>
                    </a:lnTo>
                    <a:lnTo>
                      <a:pt x="723" y="145"/>
                    </a:lnTo>
                    <a:lnTo>
                      <a:pt x="714" y="146"/>
                    </a:lnTo>
                    <a:lnTo>
                      <a:pt x="705" y="147"/>
                    </a:lnTo>
                    <a:lnTo>
                      <a:pt x="696" y="147"/>
                    </a:lnTo>
                    <a:lnTo>
                      <a:pt x="686" y="148"/>
                    </a:lnTo>
                    <a:lnTo>
                      <a:pt x="677" y="148"/>
                    </a:lnTo>
                    <a:lnTo>
                      <a:pt x="668" y="150"/>
                    </a:lnTo>
                    <a:lnTo>
                      <a:pt x="658" y="151"/>
                    </a:lnTo>
                    <a:lnTo>
                      <a:pt x="649" y="149"/>
                    </a:lnTo>
                    <a:lnTo>
                      <a:pt x="640" y="151"/>
                    </a:lnTo>
                    <a:lnTo>
                      <a:pt x="631" y="149"/>
                    </a:lnTo>
                    <a:lnTo>
                      <a:pt x="621" y="149"/>
                    </a:lnTo>
                    <a:lnTo>
                      <a:pt x="612" y="150"/>
                    </a:lnTo>
                    <a:lnTo>
                      <a:pt x="603" y="151"/>
                    </a:lnTo>
                    <a:lnTo>
                      <a:pt x="593" y="151"/>
                    </a:lnTo>
                    <a:lnTo>
                      <a:pt x="584" y="150"/>
                    </a:lnTo>
                    <a:lnTo>
                      <a:pt x="575" y="151"/>
                    </a:lnTo>
                    <a:lnTo>
                      <a:pt x="566" y="151"/>
                    </a:lnTo>
                    <a:lnTo>
                      <a:pt x="556" y="152"/>
                    </a:lnTo>
                    <a:lnTo>
                      <a:pt x="547" y="152"/>
                    </a:lnTo>
                    <a:lnTo>
                      <a:pt x="538" y="153"/>
                    </a:lnTo>
                    <a:lnTo>
                      <a:pt x="528" y="152"/>
                    </a:lnTo>
                    <a:lnTo>
                      <a:pt x="519" y="153"/>
                    </a:lnTo>
                    <a:lnTo>
                      <a:pt x="510" y="154"/>
                    </a:lnTo>
                    <a:lnTo>
                      <a:pt x="501" y="155"/>
                    </a:lnTo>
                    <a:lnTo>
                      <a:pt x="491" y="155"/>
                    </a:lnTo>
                    <a:lnTo>
                      <a:pt x="482" y="156"/>
                    </a:lnTo>
                    <a:lnTo>
                      <a:pt x="473" y="156"/>
                    </a:lnTo>
                    <a:lnTo>
                      <a:pt x="464" y="156"/>
                    </a:lnTo>
                    <a:lnTo>
                      <a:pt x="454" y="156"/>
                    </a:lnTo>
                    <a:lnTo>
                      <a:pt x="445" y="157"/>
                    </a:lnTo>
                    <a:lnTo>
                      <a:pt x="436" y="157"/>
                    </a:lnTo>
                    <a:lnTo>
                      <a:pt x="426" y="158"/>
                    </a:lnTo>
                    <a:lnTo>
                      <a:pt x="417" y="158"/>
                    </a:lnTo>
                    <a:lnTo>
                      <a:pt x="408" y="158"/>
                    </a:lnTo>
                    <a:lnTo>
                      <a:pt x="399" y="158"/>
                    </a:lnTo>
                    <a:lnTo>
                      <a:pt x="389" y="158"/>
                    </a:lnTo>
                    <a:lnTo>
                      <a:pt x="380" y="158"/>
                    </a:lnTo>
                    <a:lnTo>
                      <a:pt x="371" y="159"/>
                    </a:lnTo>
                    <a:lnTo>
                      <a:pt x="361" y="159"/>
                    </a:lnTo>
                    <a:lnTo>
                      <a:pt x="352" y="159"/>
                    </a:lnTo>
                    <a:lnTo>
                      <a:pt x="343" y="160"/>
                    </a:lnTo>
                    <a:lnTo>
                      <a:pt x="334" y="160"/>
                    </a:lnTo>
                    <a:lnTo>
                      <a:pt x="324" y="160"/>
                    </a:lnTo>
                    <a:lnTo>
                      <a:pt x="315" y="160"/>
                    </a:lnTo>
                    <a:lnTo>
                      <a:pt x="306" y="160"/>
                    </a:lnTo>
                    <a:lnTo>
                      <a:pt x="296" y="160"/>
                    </a:lnTo>
                    <a:lnTo>
                      <a:pt x="287" y="160"/>
                    </a:lnTo>
                    <a:lnTo>
                      <a:pt x="278" y="161"/>
                    </a:lnTo>
                    <a:lnTo>
                      <a:pt x="269" y="161"/>
                    </a:lnTo>
                    <a:lnTo>
                      <a:pt x="259" y="161"/>
                    </a:lnTo>
                    <a:lnTo>
                      <a:pt x="250" y="161"/>
                    </a:lnTo>
                    <a:lnTo>
                      <a:pt x="241" y="161"/>
                    </a:lnTo>
                    <a:lnTo>
                      <a:pt x="232" y="161"/>
                    </a:lnTo>
                    <a:lnTo>
                      <a:pt x="222" y="162"/>
                    </a:lnTo>
                    <a:lnTo>
                      <a:pt x="213" y="162"/>
                    </a:lnTo>
                    <a:lnTo>
                      <a:pt x="204" y="162"/>
                    </a:lnTo>
                    <a:lnTo>
                      <a:pt x="194" y="162"/>
                    </a:lnTo>
                    <a:lnTo>
                      <a:pt x="185" y="162"/>
                    </a:lnTo>
                    <a:lnTo>
                      <a:pt x="176" y="162"/>
                    </a:lnTo>
                    <a:lnTo>
                      <a:pt x="167" y="162"/>
                    </a:lnTo>
                    <a:lnTo>
                      <a:pt x="157" y="163"/>
                    </a:lnTo>
                    <a:lnTo>
                      <a:pt x="148" y="163"/>
                    </a:lnTo>
                    <a:lnTo>
                      <a:pt x="139" y="163"/>
                    </a:lnTo>
                    <a:lnTo>
                      <a:pt x="129" y="163"/>
                    </a:lnTo>
                    <a:lnTo>
                      <a:pt x="120" y="163"/>
                    </a:lnTo>
                    <a:lnTo>
                      <a:pt x="111" y="163"/>
                    </a:lnTo>
                    <a:lnTo>
                      <a:pt x="102" y="163"/>
                    </a:lnTo>
                    <a:lnTo>
                      <a:pt x="92" y="163"/>
                    </a:lnTo>
                    <a:lnTo>
                      <a:pt x="83" y="164"/>
                    </a:lnTo>
                    <a:lnTo>
                      <a:pt x="74" y="164"/>
                    </a:lnTo>
                    <a:lnTo>
                      <a:pt x="64" y="164"/>
                    </a:lnTo>
                    <a:lnTo>
                      <a:pt x="55" y="164"/>
                    </a:lnTo>
                    <a:lnTo>
                      <a:pt x="46" y="164"/>
                    </a:lnTo>
                    <a:lnTo>
                      <a:pt x="37" y="164"/>
                    </a:lnTo>
                    <a:lnTo>
                      <a:pt x="27" y="164"/>
                    </a:lnTo>
                    <a:lnTo>
                      <a:pt x="18" y="164"/>
                    </a:lnTo>
                    <a:lnTo>
                      <a:pt x="9" y="164"/>
                    </a:lnTo>
                    <a:lnTo>
                      <a:pt x="0" y="164"/>
                    </a:lnTo>
                    <a:close/>
                  </a:path>
                </a:pathLst>
              </a:custGeom>
              <a:noFill/>
              <a:ln w="3175">
                <a:solidFill>
                  <a:srgbClr val="FFFF00"/>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47" name="Freeform 47"/>
              <p:cNvSpPr>
                <a:spLocks noChangeArrowheads="1"/>
              </p:cNvSpPr>
              <p:nvPr/>
            </p:nvSpPr>
            <p:spPr bwMode="auto">
              <a:xfrm>
                <a:off x="472" y="1068"/>
                <a:ext cx="1447" cy="161"/>
              </a:xfrm>
              <a:custGeom>
                <a:avLst/>
                <a:gdLst>
                  <a:gd name="T0" fmla="*/ 37 w 1447"/>
                  <a:gd name="T1" fmla="*/ 162 h 160"/>
                  <a:gd name="T2" fmla="*/ 83 w 1447"/>
                  <a:gd name="T3" fmla="*/ 162 h 160"/>
                  <a:gd name="T4" fmla="*/ 129 w 1447"/>
                  <a:gd name="T5" fmla="*/ 161 h 160"/>
                  <a:gd name="T6" fmla="*/ 176 w 1447"/>
                  <a:gd name="T7" fmla="*/ 160 h 160"/>
                  <a:gd name="T8" fmla="*/ 222 w 1447"/>
                  <a:gd name="T9" fmla="*/ 160 h 160"/>
                  <a:gd name="T10" fmla="*/ 269 w 1447"/>
                  <a:gd name="T11" fmla="*/ 159 h 160"/>
                  <a:gd name="T12" fmla="*/ 315 w 1447"/>
                  <a:gd name="T13" fmla="*/ 158 h 160"/>
                  <a:gd name="T14" fmla="*/ 361 w 1447"/>
                  <a:gd name="T15" fmla="*/ 157 h 160"/>
                  <a:gd name="T16" fmla="*/ 408 w 1447"/>
                  <a:gd name="T17" fmla="*/ 156 h 160"/>
                  <a:gd name="T18" fmla="*/ 454 w 1447"/>
                  <a:gd name="T19" fmla="*/ 155 h 160"/>
                  <a:gd name="T20" fmla="*/ 501 w 1447"/>
                  <a:gd name="T21" fmla="*/ 153 h 160"/>
                  <a:gd name="T22" fmla="*/ 547 w 1447"/>
                  <a:gd name="T23" fmla="*/ 150 h 160"/>
                  <a:gd name="T24" fmla="*/ 593 w 1447"/>
                  <a:gd name="T25" fmla="*/ 149 h 160"/>
                  <a:gd name="T26" fmla="*/ 640 w 1447"/>
                  <a:gd name="T27" fmla="*/ 149 h 160"/>
                  <a:gd name="T28" fmla="*/ 686 w 1447"/>
                  <a:gd name="T29" fmla="*/ 146 h 160"/>
                  <a:gd name="T30" fmla="*/ 733 w 1447"/>
                  <a:gd name="T31" fmla="*/ 143 h 160"/>
                  <a:gd name="T32" fmla="*/ 779 w 1447"/>
                  <a:gd name="T33" fmla="*/ 145 h 160"/>
                  <a:gd name="T34" fmla="*/ 825 w 1447"/>
                  <a:gd name="T35" fmla="*/ 140 h 160"/>
                  <a:gd name="T36" fmla="*/ 872 w 1447"/>
                  <a:gd name="T37" fmla="*/ 137 h 160"/>
                  <a:gd name="T38" fmla="*/ 918 w 1447"/>
                  <a:gd name="T39" fmla="*/ 135 h 160"/>
                  <a:gd name="T40" fmla="*/ 965 w 1447"/>
                  <a:gd name="T41" fmla="*/ 128 h 160"/>
                  <a:gd name="T42" fmla="*/ 1011 w 1447"/>
                  <a:gd name="T43" fmla="*/ 117 h 160"/>
                  <a:gd name="T44" fmla="*/ 1057 w 1447"/>
                  <a:gd name="T45" fmla="*/ 104 h 160"/>
                  <a:gd name="T46" fmla="*/ 1104 w 1447"/>
                  <a:gd name="T47" fmla="*/ 93 h 160"/>
                  <a:gd name="T48" fmla="*/ 1150 w 1447"/>
                  <a:gd name="T49" fmla="*/ 75 h 160"/>
                  <a:gd name="T50" fmla="*/ 1197 w 1447"/>
                  <a:gd name="T51" fmla="*/ 60 h 160"/>
                  <a:gd name="T52" fmla="*/ 1243 w 1447"/>
                  <a:gd name="T53" fmla="*/ 58 h 160"/>
                  <a:gd name="T54" fmla="*/ 1289 w 1447"/>
                  <a:gd name="T55" fmla="*/ 44 h 160"/>
                  <a:gd name="T56" fmla="*/ 1336 w 1447"/>
                  <a:gd name="T57" fmla="*/ 39 h 160"/>
                  <a:gd name="T58" fmla="*/ 1382 w 1447"/>
                  <a:gd name="T59" fmla="*/ 28 h 160"/>
                  <a:gd name="T60" fmla="*/ 1429 w 1447"/>
                  <a:gd name="T61" fmla="*/ 8 h 160"/>
                  <a:gd name="T62" fmla="*/ 1429 w 1447"/>
                  <a:gd name="T63" fmla="*/ 45 h 160"/>
                  <a:gd name="T64" fmla="*/ 1382 w 1447"/>
                  <a:gd name="T65" fmla="*/ 61 h 160"/>
                  <a:gd name="T66" fmla="*/ 1336 w 1447"/>
                  <a:gd name="T67" fmla="*/ 68 h 160"/>
                  <a:gd name="T68" fmla="*/ 1289 w 1447"/>
                  <a:gd name="T69" fmla="*/ 70 h 160"/>
                  <a:gd name="T70" fmla="*/ 1243 w 1447"/>
                  <a:gd name="T71" fmla="*/ 82 h 160"/>
                  <a:gd name="T72" fmla="*/ 1197 w 1447"/>
                  <a:gd name="T73" fmla="*/ 79 h 160"/>
                  <a:gd name="T74" fmla="*/ 1150 w 1447"/>
                  <a:gd name="T75" fmla="*/ 94 h 160"/>
                  <a:gd name="T76" fmla="*/ 1104 w 1447"/>
                  <a:gd name="T77" fmla="*/ 105 h 160"/>
                  <a:gd name="T78" fmla="*/ 1057 w 1447"/>
                  <a:gd name="T79" fmla="*/ 113 h 160"/>
                  <a:gd name="T80" fmla="*/ 1011 w 1447"/>
                  <a:gd name="T81" fmla="*/ 123 h 160"/>
                  <a:gd name="T82" fmla="*/ 965 w 1447"/>
                  <a:gd name="T83" fmla="*/ 131 h 160"/>
                  <a:gd name="T84" fmla="*/ 918 w 1447"/>
                  <a:gd name="T85" fmla="*/ 137 h 160"/>
                  <a:gd name="T86" fmla="*/ 872 w 1447"/>
                  <a:gd name="T87" fmla="*/ 138 h 160"/>
                  <a:gd name="T88" fmla="*/ 825 w 1447"/>
                  <a:gd name="T89" fmla="*/ 141 h 160"/>
                  <a:gd name="T90" fmla="*/ 779 w 1447"/>
                  <a:gd name="T91" fmla="*/ 145 h 160"/>
                  <a:gd name="T92" fmla="*/ 733 w 1447"/>
                  <a:gd name="T93" fmla="*/ 143 h 160"/>
                  <a:gd name="T94" fmla="*/ 686 w 1447"/>
                  <a:gd name="T95" fmla="*/ 146 h 160"/>
                  <a:gd name="T96" fmla="*/ 640 w 1447"/>
                  <a:gd name="T97" fmla="*/ 149 h 160"/>
                  <a:gd name="T98" fmla="*/ 593 w 1447"/>
                  <a:gd name="T99" fmla="*/ 149 h 160"/>
                  <a:gd name="T100" fmla="*/ 547 w 1447"/>
                  <a:gd name="T101" fmla="*/ 150 h 160"/>
                  <a:gd name="T102" fmla="*/ 501 w 1447"/>
                  <a:gd name="T103" fmla="*/ 153 h 160"/>
                  <a:gd name="T104" fmla="*/ 454 w 1447"/>
                  <a:gd name="T105" fmla="*/ 155 h 160"/>
                  <a:gd name="T106" fmla="*/ 408 w 1447"/>
                  <a:gd name="T107" fmla="*/ 156 h 160"/>
                  <a:gd name="T108" fmla="*/ 361 w 1447"/>
                  <a:gd name="T109" fmla="*/ 157 h 160"/>
                  <a:gd name="T110" fmla="*/ 315 w 1447"/>
                  <a:gd name="T111" fmla="*/ 158 h 160"/>
                  <a:gd name="T112" fmla="*/ 269 w 1447"/>
                  <a:gd name="T113" fmla="*/ 159 h 160"/>
                  <a:gd name="T114" fmla="*/ 222 w 1447"/>
                  <a:gd name="T115" fmla="*/ 160 h 160"/>
                  <a:gd name="T116" fmla="*/ 176 w 1447"/>
                  <a:gd name="T117" fmla="*/ 160 h 160"/>
                  <a:gd name="T118" fmla="*/ 129 w 1447"/>
                  <a:gd name="T119" fmla="*/ 161 h 160"/>
                  <a:gd name="T120" fmla="*/ 83 w 1447"/>
                  <a:gd name="T121" fmla="*/ 162 h 160"/>
                  <a:gd name="T122" fmla="*/ 37 w 1447"/>
                  <a:gd name="T123" fmla="*/ 162 h 160"/>
                  <a:gd name="T124" fmla="*/ 0 w 1447"/>
                  <a:gd name="T125" fmla="*/ 162 h 16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0">
                    <a:moveTo>
                      <a:pt x="0" y="160"/>
                    </a:moveTo>
                    <a:lnTo>
                      <a:pt x="9" y="160"/>
                    </a:lnTo>
                    <a:lnTo>
                      <a:pt x="18" y="160"/>
                    </a:lnTo>
                    <a:lnTo>
                      <a:pt x="27" y="160"/>
                    </a:lnTo>
                    <a:lnTo>
                      <a:pt x="37" y="160"/>
                    </a:lnTo>
                    <a:lnTo>
                      <a:pt x="46" y="160"/>
                    </a:lnTo>
                    <a:lnTo>
                      <a:pt x="55" y="160"/>
                    </a:lnTo>
                    <a:lnTo>
                      <a:pt x="64" y="160"/>
                    </a:lnTo>
                    <a:lnTo>
                      <a:pt x="74" y="160"/>
                    </a:lnTo>
                    <a:lnTo>
                      <a:pt x="83" y="160"/>
                    </a:lnTo>
                    <a:lnTo>
                      <a:pt x="92" y="160"/>
                    </a:lnTo>
                    <a:lnTo>
                      <a:pt x="102" y="159"/>
                    </a:lnTo>
                    <a:lnTo>
                      <a:pt x="111" y="159"/>
                    </a:lnTo>
                    <a:lnTo>
                      <a:pt x="120" y="159"/>
                    </a:lnTo>
                    <a:lnTo>
                      <a:pt x="129" y="159"/>
                    </a:lnTo>
                    <a:lnTo>
                      <a:pt x="139" y="159"/>
                    </a:lnTo>
                    <a:lnTo>
                      <a:pt x="148" y="159"/>
                    </a:lnTo>
                    <a:lnTo>
                      <a:pt x="157" y="159"/>
                    </a:lnTo>
                    <a:lnTo>
                      <a:pt x="167" y="159"/>
                    </a:lnTo>
                    <a:lnTo>
                      <a:pt x="176" y="158"/>
                    </a:lnTo>
                    <a:lnTo>
                      <a:pt x="185" y="158"/>
                    </a:lnTo>
                    <a:lnTo>
                      <a:pt x="194" y="158"/>
                    </a:lnTo>
                    <a:lnTo>
                      <a:pt x="204" y="158"/>
                    </a:lnTo>
                    <a:lnTo>
                      <a:pt x="213" y="158"/>
                    </a:lnTo>
                    <a:lnTo>
                      <a:pt x="222" y="158"/>
                    </a:lnTo>
                    <a:lnTo>
                      <a:pt x="232" y="158"/>
                    </a:lnTo>
                    <a:lnTo>
                      <a:pt x="241" y="157"/>
                    </a:lnTo>
                    <a:lnTo>
                      <a:pt x="250" y="157"/>
                    </a:lnTo>
                    <a:lnTo>
                      <a:pt x="259" y="157"/>
                    </a:lnTo>
                    <a:lnTo>
                      <a:pt x="269" y="157"/>
                    </a:lnTo>
                    <a:lnTo>
                      <a:pt x="278" y="157"/>
                    </a:lnTo>
                    <a:lnTo>
                      <a:pt x="287" y="157"/>
                    </a:lnTo>
                    <a:lnTo>
                      <a:pt x="296" y="156"/>
                    </a:lnTo>
                    <a:lnTo>
                      <a:pt x="306" y="156"/>
                    </a:lnTo>
                    <a:lnTo>
                      <a:pt x="315" y="156"/>
                    </a:lnTo>
                    <a:lnTo>
                      <a:pt x="324" y="156"/>
                    </a:lnTo>
                    <a:lnTo>
                      <a:pt x="334" y="156"/>
                    </a:lnTo>
                    <a:lnTo>
                      <a:pt x="343" y="156"/>
                    </a:lnTo>
                    <a:lnTo>
                      <a:pt x="352" y="155"/>
                    </a:lnTo>
                    <a:lnTo>
                      <a:pt x="361" y="155"/>
                    </a:lnTo>
                    <a:lnTo>
                      <a:pt x="371" y="155"/>
                    </a:lnTo>
                    <a:lnTo>
                      <a:pt x="380" y="155"/>
                    </a:lnTo>
                    <a:lnTo>
                      <a:pt x="389" y="155"/>
                    </a:lnTo>
                    <a:lnTo>
                      <a:pt x="399" y="155"/>
                    </a:lnTo>
                    <a:lnTo>
                      <a:pt x="408" y="154"/>
                    </a:lnTo>
                    <a:lnTo>
                      <a:pt x="417" y="154"/>
                    </a:lnTo>
                    <a:lnTo>
                      <a:pt x="426" y="154"/>
                    </a:lnTo>
                    <a:lnTo>
                      <a:pt x="436" y="154"/>
                    </a:lnTo>
                    <a:lnTo>
                      <a:pt x="445" y="153"/>
                    </a:lnTo>
                    <a:lnTo>
                      <a:pt x="454" y="153"/>
                    </a:lnTo>
                    <a:lnTo>
                      <a:pt x="464" y="152"/>
                    </a:lnTo>
                    <a:lnTo>
                      <a:pt x="473" y="152"/>
                    </a:lnTo>
                    <a:lnTo>
                      <a:pt x="482" y="152"/>
                    </a:lnTo>
                    <a:lnTo>
                      <a:pt x="491" y="151"/>
                    </a:lnTo>
                    <a:lnTo>
                      <a:pt x="501" y="151"/>
                    </a:lnTo>
                    <a:lnTo>
                      <a:pt x="510" y="150"/>
                    </a:lnTo>
                    <a:lnTo>
                      <a:pt x="519" y="149"/>
                    </a:lnTo>
                    <a:lnTo>
                      <a:pt x="528" y="148"/>
                    </a:lnTo>
                    <a:lnTo>
                      <a:pt x="538" y="149"/>
                    </a:lnTo>
                    <a:lnTo>
                      <a:pt x="547" y="148"/>
                    </a:lnTo>
                    <a:lnTo>
                      <a:pt x="556" y="148"/>
                    </a:lnTo>
                    <a:lnTo>
                      <a:pt x="566" y="147"/>
                    </a:lnTo>
                    <a:lnTo>
                      <a:pt x="575" y="147"/>
                    </a:lnTo>
                    <a:lnTo>
                      <a:pt x="584" y="146"/>
                    </a:lnTo>
                    <a:lnTo>
                      <a:pt x="593" y="147"/>
                    </a:lnTo>
                    <a:lnTo>
                      <a:pt x="603" y="147"/>
                    </a:lnTo>
                    <a:lnTo>
                      <a:pt x="612" y="146"/>
                    </a:lnTo>
                    <a:lnTo>
                      <a:pt x="621" y="145"/>
                    </a:lnTo>
                    <a:lnTo>
                      <a:pt x="631" y="145"/>
                    </a:lnTo>
                    <a:lnTo>
                      <a:pt x="640" y="147"/>
                    </a:lnTo>
                    <a:lnTo>
                      <a:pt x="649" y="145"/>
                    </a:lnTo>
                    <a:lnTo>
                      <a:pt x="658" y="147"/>
                    </a:lnTo>
                    <a:lnTo>
                      <a:pt x="668" y="146"/>
                    </a:lnTo>
                    <a:lnTo>
                      <a:pt x="677" y="144"/>
                    </a:lnTo>
                    <a:lnTo>
                      <a:pt x="686" y="144"/>
                    </a:lnTo>
                    <a:lnTo>
                      <a:pt x="696" y="143"/>
                    </a:lnTo>
                    <a:lnTo>
                      <a:pt x="705" y="143"/>
                    </a:lnTo>
                    <a:lnTo>
                      <a:pt x="714" y="142"/>
                    </a:lnTo>
                    <a:lnTo>
                      <a:pt x="723" y="141"/>
                    </a:lnTo>
                    <a:lnTo>
                      <a:pt x="733" y="141"/>
                    </a:lnTo>
                    <a:lnTo>
                      <a:pt x="742" y="142"/>
                    </a:lnTo>
                    <a:lnTo>
                      <a:pt x="751" y="143"/>
                    </a:lnTo>
                    <a:lnTo>
                      <a:pt x="760" y="144"/>
                    </a:lnTo>
                    <a:lnTo>
                      <a:pt x="770" y="144"/>
                    </a:lnTo>
                    <a:lnTo>
                      <a:pt x="779" y="143"/>
                    </a:lnTo>
                    <a:lnTo>
                      <a:pt x="788" y="142"/>
                    </a:lnTo>
                    <a:lnTo>
                      <a:pt x="798" y="140"/>
                    </a:lnTo>
                    <a:lnTo>
                      <a:pt x="807" y="139"/>
                    </a:lnTo>
                    <a:lnTo>
                      <a:pt x="816" y="140"/>
                    </a:lnTo>
                    <a:lnTo>
                      <a:pt x="825" y="138"/>
                    </a:lnTo>
                    <a:lnTo>
                      <a:pt x="835" y="138"/>
                    </a:lnTo>
                    <a:lnTo>
                      <a:pt x="844" y="135"/>
                    </a:lnTo>
                    <a:lnTo>
                      <a:pt x="853" y="135"/>
                    </a:lnTo>
                    <a:lnTo>
                      <a:pt x="863" y="134"/>
                    </a:lnTo>
                    <a:lnTo>
                      <a:pt x="872" y="135"/>
                    </a:lnTo>
                    <a:lnTo>
                      <a:pt x="881" y="138"/>
                    </a:lnTo>
                    <a:lnTo>
                      <a:pt x="890" y="136"/>
                    </a:lnTo>
                    <a:lnTo>
                      <a:pt x="900" y="134"/>
                    </a:lnTo>
                    <a:lnTo>
                      <a:pt x="909" y="133"/>
                    </a:lnTo>
                    <a:lnTo>
                      <a:pt x="918" y="133"/>
                    </a:lnTo>
                    <a:lnTo>
                      <a:pt x="928" y="130"/>
                    </a:lnTo>
                    <a:lnTo>
                      <a:pt x="937" y="128"/>
                    </a:lnTo>
                    <a:lnTo>
                      <a:pt x="946" y="128"/>
                    </a:lnTo>
                    <a:lnTo>
                      <a:pt x="955" y="126"/>
                    </a:lnTo>
                    <a:lnTo>
                      <a:pt x="965" y="126"/>
                    </a:lnTo>
                    <a:lnTo>
                      <a:pt x="974" y="124"/>
                    </a:lnTo>
                    <a:lnTo>
                      <a:pt x="983" y="122"/>
                    </a:lnTo>
                    <a:lnTo>
                      <a:pt x="992" y="119"/>
                    </a:lnTo>
                    <a:lnTo>
                      <a:pt x="1002" y="117"/>
                    </a:lnTo>
                    <a:lnTo>
                      <a:pt x="1011" y="115"/>
                    </a:lnTo>
                    <a:lnTo>
                      <a:pt x="1020" y="113"/>
                    </a:lnTo>
                    <a:lnTo>
                      <a:pt x="1030" y="111"/>
                    </a:lnTo>
                    <a:lnTo>
                      <a:pt x="1039" y="108"/>
                    </a:lnTo>
                    <a:lnTo>
                      <a:pt x="1048" y="105"/>
                    </a:lnTo>
                    <a:lnTo>
                      <a:pt x="1057" y="102"/>
                    </a:lnTo>
                    <a:lnTo>
                      <a:pt x="1067" y="102"/>
                    </a:lnTo>
                    <a:lnTo>
                      <a:pt x="1076" y="99"/>
                    </a:lnTo>
                    <a:lnTo>
                      <a:pt x="1085" y="98"/>
                    </a:lnTo>
                    <a:lnTo>
                      <a:pt x="1095" y="94"/>
                    </a:lnTo>
                    <a:lnTo>
                      <a:pt x="1104" y="91"/>
                    </a:lnTo>
                    <a:lnTo>
                      <a:pt x="1113" y="88"/>
                    </a:lnTo>
                    <a:lnTo>
                      <a:pt x="1122" y="84"/>
                    </a:lnTo>
                    <a:lnTo>
                      <a:pt x="1132" y="80"/>
                    </a:lnTo>
                    <a:lnTo>
                      <a:pt x="1141" y="75"/>
                    </a:lnTo>
                    <a:lnTo>
                      <a:pt x="1150" y="75"/>
                    </a:lnTo>
                    <a:lnTo>
                      <a:pt x="1160" y="75"/>
                    </a:lnTo>
                    <a:lnTo>
                      <a:pt x="1169" y="70"/>
                    </a:lnTo>
                    <a:lnTo>
                      <a:pt x="1178" y="67"/>
                    </a:lnTo>
                    <a:lnTo>
                      <a:pt x="1187" y="63"/>
                    </a:lnTo>
                    <a:lnTo>
                      <a:pt x="1197" y="60"/>
                    </a:lnTo>
                    <a:lnTo>
                      <a:pt x="1206" y="60"/>
                    </a:lnTo>
                    <a:lnTo>
                      <a:pt x="1215" y="62"/>
                    </a:lnTo>
                    <a:lnTo>
                      <a:pt x="1224" y="62"/>
                    </a:lnTo>
                    <a:lnTo>
                      <a:pt x="1234" y="61"/>
                    </a:lnTo>
                    <a:lnTo>
                      <a:pt x="1243" y="58"/>
                    </a:lnTo>
                    <a:lnTo>
                      <a:pt x="1252" y="56"/>
                    </a:lnTo>
                    <a:lnTo>
                      <a:pt x="1262" y="54"/>
                    </a:lnTo>
                    <a:lnTo>
                      <a:pt x="1271" y="50"/>
                    </a:lnTo>
                    <a:lnTo>
                      <a:pt x="1280" y="46"/>
                    </a:lnTo>
                    <a:lnTo>
                      <a:pt x="1289" y="44"/>
                    </a:lnTo>
                    <a:lnTo>
                      <a:pt x="1299" y="42"/>
                    </a:lnTo>
                    <a:lnTo>
                      <a:pt x="1308" y="41"/>
                    </a:lnTo>
                    <a:lnTo>
                      <a:pt x="1317" y="41"/>
                    </a:lnTo>
                    <a:lnTo>
                      <a:pt x="1327" y="40"/>
                    </a:lnTo>
                    <a:lnTo>
                      <a:pt x="1336" y="39"/>
                    </a:lnTo>
                    <a:lnTo>
                      <a:pt x="1345" y="36"/>
                    </a:lnTo>
                    <a:lnTo>
                      <a:pt x="1354" y="33"/>
                    </a:lnTo>
                    <a:lnTo>
                      <a:pt x="1364" y="32"/>
                    </a:lnTo>
                    <a:lnTo>
                      <a:pt x="1373" y="31"/>
                    </a:lnTo>
                    <a:lnTo>
                      <a:pt x="1382" y="28"/>
                    </a:lnTo>
                    <a:lnTo>
                      <a:pt x="1392" y="25"/>
                    </a:lnTo>
                    <a:lnTo>
                      <a:pt x="1401" y="25"/>
                    </a:lnTo>
                    <a:lnTo>
                      <a:pt x="1410" y="22"/>
                    </a:lnTo>
                    <a:lnTo>
                      <a:pt x="1419" y="16"/>
                    </a:lnTo>
                    <a:lnTo>
                      <a:pt x="1429" y="8"/>
                    </a:lnTo>
                    <a:lnTo>
                      <a:pt x="1438" y="4"/>
                    </a:lnTo>
                    <a:lnTo>
                      <a:pt x="1447" y="0"/>
                    </a:lnTo>
                    <a:lnTo>
                      <a:pt x="1447" y="38"/>
                    </a:lnTo>
                    <a:lnTo>
                      <a:pt x="1438" y="42"/>
                    </a:lnTo>
                    <a:lnTo>
                      <a:pt x="1429" y="45"/>
                    </a:lnTo>
                    <a:lnTo>
                      <a:pt x="1419" y="51"/>
                    </a:lnTo>
                    <a:lnTo>
                      <a:pt x="1410" y="56"/>
                    </a:lnTo>
                    <a:lnTo>
                      <a:pt x="1401" y="58"/>
                    </a:lnTo>
                    <a:lnTo>
                      <a:pt x="1392" y="59"/>
                    </a:lnTo>
                    <a:lnTo>
                      <a:pt x="1382" y="61"/>
                    </a:lnTo>
                    <a:lnTo>
                      <a:pt x="1373" y="62"/>
                    </a:lnTo>
                    <a:lnTo>
                      <a:pt x="1364" y="62"/>
                    </a:lnTo>
                    <a:lnTo>
                      <a:pt x="1354" y="63"/>
                    </a:lnTo>
                    <a:lnTo>
                      <a:pt x="1345" y="66"/>
                    </a:lnTo>
                    <a:lnTo>
                      <a:pt x="1336" y="68"/>
                    </a:lnTo>
                    <a:lnTo>
                      <a:pt x="1327" y="69"/>
                    </a:lnTo>
                    <a:lnTo>
                      <a:pt x="1317" y="69"/>
                    </a:lnTo>
                    <a:lnTo>
                      <a:pt x="1308" y="69"/>
                    </a:lnTo>
                    <a:lnTo>
                      <a:pt x="1299" y="69"/>
                    </a:lnTo>
                    <a:lnTo>
                      <a:pt x="1289" y="70"/>
                    </a:lnTo>
                    <a:lnTo>
                      <a:pt x="1280" y="71"/>
                    </a:lnTo>
                    <a:lnTo>
                      <a:pt x="1271" y="74"/>
                    </a:lnTo>
                    <a:lnTo>
                      <a:pt x="1262" y="77"/>
                    </a:lnTo>
                    <a:lnTo>
                      <a:pt x="1252" y="78"/>
                    </a:lnTo>
                    <a:lnTo>
                      <a:pt x="1243" y="80"/>
                    </a:lnTo>
                    <a:lnTo>
                      <a:pt x="1234" y="82"/>
                    </a:lnTo>
                    <a:lnTo>
                      <a:pt x="1224" y="82"/>
                    </a:lnTo>
                    <a:lnTo>
                      <a:pt x="1215" y="82"/>
                    </a:lnTo>
                    <a:lnTo>
                      <a:pt x="1206" y="80"/>
                    </a:lnTo>
                    <a:lnTo>
                      <a:pt x="1197" y="79"/>
                    </a:lnTo>
                    <a:lnTo>
                      <a:pt x="1187" y="81"/>
                    </a:lnTo>
                    <a:lnTo>
                      <a:pt x="1178" y="84"/>
                    </a:lnTo>
                    <a:lnTo>
                      <a:pt x="1169" y="87"/>
                    </a:lnTo>
                    <a:lnTo>
                      <a:pt x="1160" y="91"/>
                    </a:lnTo>
                    <a:lnTo>
                      <a:pt x="1150" y="92"/>
                    </a:lnTo>
                    <a:lnTo>
                      <a:pt x="1141" y="91"/>
                    </a:lnTo>
                    <a:lnTo>
                      <a:pt x="1132" y="95"/>
                    </a:lnTo>
                    <a:lnTo>
                      <a:pt x="1122" y="99"/>
                    </a:lnTo>
                    <a:lnTo>
                      <a:pt x="1113" y="101"/>
                    </a:lnTo>
                    <a:lnTo>
                      <a:pt x="1104" y="103"/>
                    </a:lnTo>
                    <a:lnTo>
                      <a:pt x="1095" y="106"/>
                    </a:lnTo>
                    <a:lnTo>
                      <a:pt x="1085" y="108"/>
                    </a:lnTo>
                    <a:lnTo>
                      <a:pt x="1076" y="109"/>
                    </a:lnTo>
                    <a:lnTo>
                      <a:pt x="1067" y="111"/>
                    </a:lnTo>
                    <a:lnTo>
                      <a:pt x="1057" y="111"/>
                    </a:lnTo>
                    <a:lnTo>
                      <a:pt x="1048" y="113"/>
                    </a:lnTo>
                    <a:lnTo>
                      <a:pt x="1039" y="115"/>
                    </a:lnTo>
                    <a:lnTo>
                      <a:pt x="1030" y="118"/>
                    </a:lnTo>
                    <a:lnTo>
                      <a:pt x="1020" y="119"/>
                    </a:lnTo>
                    <a:lnTo>
                      <a:pt x="1011" y="121"/>
                    </a:lnTo>
                    <a:lnTo>
                      <a:pt x="1002" y="122"/>
                    </a:lnTo>
                    <a:lnTo>
                      <a:pt x="992" y="124"/>
                    </a:lnTo>
                    <a:lnTo>
                      <a:pt x="983" y="126"/>
                    </a:lnTo>
                    <a:lnTo>
                      <a:pt x="974" y="127"/>
                    </a:lnTo>
                    <a:lnTo>
                      <a:pt x="965" y="129"/>
                    </a:lnTo>
                    <a:lnTo>
                      <a:pt x="955" y="130"/>
                    </a:lnTo>
                    <a:lnTo>
                      <a:pt x="946" y="131"/>
                    </a:lnTo>
                    <a:lnTo>
                      <a:pt x="937" y="132"/>
                    </a:lnTo>
                    <a:lnTo>
                      <a:pt x="928" y="132"/>
                    </a:lnTo>
                    <a:lnTo>
                      <a:pt x="918" y="135"/>
                    </a:lnTo>
                    <a:lnTo>
                      <a:pt x="909" y="135"/>
                    </a:lnTo>
                    <a:lnTo>
                      <a:pt x="900" y="136"/>
                    </a:lnTo>
                    <a:lnTo>
                      <a:pt x="890" y="138"/>
                    </a:lnTo>
                    <a:lnTo>
                      <a:pt x="881" y="139"/>
                    </a:lnTo>
                    <a:lnTo>
                      <a:pt x="872" y="136"/>
                    </a:lnTo>
                    <a:lnTo>
                      <a:pt x="863" y="136"/>
                    </a:lnTo>
                    <a:lnTo>
                      <a:pt x="853" y="136"/>
                    </a:lnTo>
                    <a:lnTo>
                      <a:pt x="844" y="137"/>
                    </a:lnTo>
                    <a:lnTo>
                      <a:pt x="835" y="139"/>
                    </a:lnTo>
                    <a:lnTo>
                      <a:pt x="825" y="139"/>
                    </a:lnTo>
                    <a:lnTo>
                      <a:pt x="816" y="141"/>
                    </a:lnTo>
                    <a:lnTo>
                      <a:pt x="807" y="140"/>
                    </a:lnTo>
                    <a:lnTo>
                      <a:pt x="798" y="141"/>
                    </a:lnTo>
                    <a:lnTo>
                      <a:pt x="788" y="143"/>
                    </a:lnTo>
                    <a:lnTo>
                      <a:pt x="779" y="143"/>
                    </a:lnTo>
                    <a:lnTo>
                      <a:pt x="770" y="144"/>
                    </a:lnTo>
                    <a:lnTo>
                      <a:pt x="760" y="145"/>
                    </a:lnTo>
                    <a:lnTo>
                      <a:pt x="751" y="143"/>
                    </a:lnTo>
                    <a:lnTo>
                      <a:pt x="742" y="142"/>
                    </a:lnTo>
                    <a:lnTo>
                      <a:pt x="733" y="141"/>
                    </a:lnTo>
                    <a:lnTo>
                      <a:pt x="723" y="142"/>
                    </a:lnTo>
                    <a:lnTo>
                      <a:pt x="714" y="143"/>
                    </a:lnTo>
                    <a:lnTo>
                      <a:pt x="705" y="144"/>
                    </a:lnTo>
                    <a:lnTo>
                      <a:pt x="696" y="144"/>
                    </a:lnTo>
                    <a:lnTo>
                      <a:pt x="686" y="144"/>
                    </a:lnTo>
                    <a:lnTo>
                      <a:pt x="677" y="144"/>
                    </a:lnTo>
                    <a:lnTo>
                      <a:pt x="668" y="146"/>
                    </a:lnTo>
                    <a:lnTo>
                      <a:pt x="658" y="147"/>
                    </a:lnTo>
                    <a:lnTo>
                      <a:pt x="649" y="145"/>
                    </a:lnTo>
                    <a:lnTo>
                      <a:pt x="640" y="147"/>
                    </a:lnTo>
                    <a:lnTo>
                      <a:pt x="631" y="146"/>
                    </a:lnTo>
                    <a:lnTo>
                      <a:pt x="621" y="146"/>
                    </a:lnTo>
                    <a:lnTo>
                      <a:pt x="612" y="146"/>
                    </a:lnTo>
                    <a:lnTo>
                      <a:pt x="603" y="147"/>
                    </a:lnTo>
                    <a:lnTo>
                      <a:pt x="593" y="147"/>
                    </a:lnTo>
                    <a:lnTo>
                      <a:pt x="584" y="146"/>
                    </a:lnTo>
                    <a:lnTo>
                      <a:pt x="575" y="147"/>
                    </a:lnTo>
                    <a:lnTo>
                      <a:pt x="566" y="148"/>
                    </a:lnTo>
                    <a:lnTo>
                      <a:pt x="556" y="148"/>
                    </a:lnTo>
                    <a:lnTo>
                      <a:pt x="547" y="148"/>
                    </a:lnTo>
                    <a:lnTo>
                      <a:pt x="538" y="149"/>
                    </a:lnTo>
                    <a:lnTo>
                      <a:pt x="528" y="149"/>
                    </a:lnTo>
                    <a:lnTo>
                      <a:pt x="519" y="150"/>
                    </a:lnTo>
                    <a:lnTo>
                      <a:pt x="510" y="150"/>
                    </a:lnTo>
                    <a:lnTo>
                      <a:pt x="501" y="151"/>
                    </a:lnTo>
                    <a:lnTo>
                      <a:pt x="491" y="151"/>
                    </a:lnTo>
                    <a:lnTo>
                      <a:pt x="482" y="152"/>
                    </a:lnTo>
                    <a:lnTo>
                      <a:pt x="473" y="152"/>
                    </a:lnTo>
                    <a:lnTo>
                      <a:pt x="464" y="152"/>
                    </a:lnTo>
                    <a:lnTo>
                      <a:pt x="454" y="153"/>
                    </a:lnTo>
                    <a:lnTo>
                      <a:pt x="445" y="153"/>
                    </a:lnTo>
                    <a:lnTo>
                      <a:pt x="436" y="154"/>
                    </a:lnTo>
                    <a:lnTo>
                      <a:pt x="426" y="154"/>
                    </a:lnTo>
                    <a:lnTo>
                      <a:pt x="417" y="154"/>
                    </a:lnTo>
                    <a:lnTo>
                      <a:pt x="408" y="154"/>
                    </a:lnTo>
                    <a:lnTo>
                      <a:pt x="399" y="155"/>
                    </a:lnTo>
                    <a:lnTo>
                      <a:pt x="389" y="155"/>
                    </a:lnTo>
                    <a:lnTo>
                      <a:pt x="380" y="155"/>
                    </a:lnTo>
                    <a:lnTo>
                      <a:pt x="371" y="155"/>
                    </a:lnTo>
                    <a:lnTo>
                      <a:pt x="361" y="155"/>
                    </a:lnTo>
                    <a:lnTo>
                      <a:pt x="352" y="155"/>
                    </a:lnTo>
                    <a:lnTo>
                      <a:pt x="343" y="156"/>
                    </a:lnTo>
                    <a:lnTo>
                      <a:pt x="334" y="156"/>
                    </a:lnTo>
                    <a:lnTo>
                      <a:pt x="324" y="156"/>
                    </a:lnTo>
                    <a:lnTo>
                      <a:pt x="315" y="156"/>
                    </a:lnTo>
                    <a:lnTo>
                      <a:pt x="306" y="156"/>
                    </a:lnTo>
                    <a:lnTo>
                      <a:pt x="296" y="156"/>
                    </a:lnTo>
                    <a:lnTo>
                      <a:pt x="287" y="157"/>
                    </a:lnTo>
                    <a:lnTo>
                      <a:pt x="278" y="157"/>
                    </a:lnTo>
                    <a:lnTo>
                      <a:pt x="269" y="157"/>
                    </a:lnTo>
                    <a:lnTo>
                      <a:pt x="259" y="157"/>
                    </a:lnTo>
                    <a:lnTo>
                      <a:pt x="250" y="157"/>
                    </a:lnTo>
                    <a:lnTo>
                      <a:pt x="241" y="157"/>
                    </a:lnTo>
                    <a:lnTo>
                      <a:pt x="232" y="158"/>
                    </a:lnTo>
                    <a:lnTo>
                      <a:pt x="222" y="158"/>
                    </a:lnTo>
                    <a:lnTo>
                      <a:pt x="213" y="158"/>
                    </a:lnTo>
                    <a:lnTo>
                      <a:pt x="204" y="158"/>
                    </a:lnTo>
                    <a:lnTo>
                      <a:pt x="194" y="158"/>
                    </a:lnTo>
                    <a:lnTo>
                      <a:pt x="185" y="158"/>
                    </a:lnTo>
                    <a:lnTo>
                      <a:pt x="176" y="158"/>
                    </a:lnTo>
                    <a:lnTo>
                      <a:pt x="167" y="159"/>
                    </a:lnTo>
                    <a:lnTo>
                      <a:pt x="157" y="159"/>
                    </a:lnTo>
                    <a:lnTo>
                      <a:pt x="148" y="159"/>
                    </a:lnTo>
                    <a:lnTo>
                      <a:pt x="139" y="159"/>
                    </a:lnTo>
                    <a:lnTo>
                      <a:pt x="129" y="159"/>
                    </a:lnTo>
                    <a:lnTo>
                      <a:pt x="120" y="159"/>
                    </a:lnTo>
                    <a:lnTo>
                      <a:pt x="111" y="159"/>
                    </a:lnTo>
                    <a:lnTo>
                      <a:pt x="102" y="159"/>
                    </a:lnTo>
                    <a:lnTo>
                      <a:pt x="92" y="160"/>
                    </a:lnTo>
                    <a:lnTo>
                      <a:pt x="83" y="160"/>
                    </a:lnTo>
                    <a:lnTo>
                      <a:pt x="74" y="160"/>
                    </a:lnTo>
                    <a:lnTo>
                      <a:pt x="64" y="160"/>
                    </a:lnTo>
                    <a:lnTo>
                      <a:pt x="55" y="160"/>
                    </a:lnTo>
                    <a:lnTo>
                      <a:pt x="46" y="160"/>
                    </a:lnTo>
                    <a:lnTo>
                      <a:pt x="37" y="160"/>
                    </a:lnTo>
                    <a:lnTo>
                      <a:pt x="27" y="160"/>
                    </a:lnTo>
                    <a:lnTo>
                      <a:pt x="18" y="160"/>
                    </a:lnTo>
                    <a:lnTo>
                      <a:pt x="9" y="160"/>
                    </a:lnTo>
                    <a:lnTo>
                      <a:pt x="0" y="160"/>
                    </a:lnTo>
                    <a:close/>
                  </a:path>
                </a:pathLst>
              </a:custGeom>
              <a:solidFill>
                <a:srgbClr val="0064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48" name="Freeform 48"/>
              <p:cNvSpPr>
                <a:spLocks/>
              </p:cNvSpPr>
              <p:nvPr/>
            </p:nvSpPr>
            <p:spPr bwMode="auto">
              <a:xfrm>
                <a:off x="472" y="1068"/>
                <a:ext cx="1447" cy="161"/>
              </a:xfrm>
              <a:custGeom>
                <a:avLst/>
                <a:gdLst>
                  <a:gd name="T0" fmla="*/ 37 w 1447"/>
                  <a:gd name="T1" fmla="*/ 162 h 160"/>
                  <a:gd name="T2" fmla="*/ 83 w 1447"/>
                  <a:gd name="T3" fmla="*/ 162 h 160"/>
                  <a:gd name="T4" fmla="*/ 129 w 1447"/>
                  <a:gd name="T5" fmla="*/ 161 h 160"/>
                  <a:gd name="T6" fmla="*/ 176 w 1447"/>
                  <a:gd name="T7" fmla="*/ 160 h 160"/>
                  <a:gd name="T8" fmla="*/ 222 w 1447"/>
                  <a:gd name="T9" fmla="*/ 160 h 160"/>
                  <a:gd name="T10" fmla="*/ 269 w 1447"/>
                  <a:gd name="T11" fmla="*/ 159 h 160"/>
                  <a:gd name="T12" fmla="*/ 315 w 1447"/>
                  <a:gd name="T13" fmla="*/ 158 h 160"/>
                  <a:gd name="T14" fmla="*/ 361 w 1447"/>
                  <a:gd name="T15" fmla="*/ 157 h 160"/>
                  <a:gd name="T16" fmla="*/ 408 w 1447"/>
                  <a:gd name="T17" fmla="*/ 156 h 160"/>
                  <a:gd name="T18" fmla="*/ 454 w 1447"/>
                  <a:gd name="T19" fmla="*/ 155 h 160"/>
                  <a:gd name="T20" fmla="*/ 501 w 1447"/>
                  <a:gd name="T21" fmla="*/ 153 h 160"/>
                  <a:gd name="T22" fmla="*/ 547 w 1447"/>
                  <a:gd name="T23" fmla="*/ 150 h 160"/>
                  <a:gd name="T24" fmla="*/ 593 w 1447"/>
                  <a:gd name="T25" fmla="*/ 149 h 160"/>
                  <a:gd name="T26" fmla="*/ 640 w 1447"/>
                  <a:gd name="T27" fmla="*/ 149 h 160"/>
                  <a:gd name="T28" fmla="*/ 686 w 1447"/>
                  <a:gd name="T29" fmla="*/ 146 h 160"/>
                  <a:gd name="T30" fmla="*/ 733 w 1447"/>
                  <a:gd name="T31" fmla="*/ 143 h 160"/>
                  <a:gd name="T32" fmla="*/ 779 w 1447"/>
                  <a:gd name="T33" fmla="*/ 145 h 160"/>
                  <a:gd name="T34" fmla="*/ 825 w 1447"/>
                  <a:gd name="T35" fmla="*/ 140 h 160"/>
                  <a:gd name="T36" fmla="*/ 872 w 1447"/>
                  <a:gd name="T37" fmla="*/ 137 h 160"/>
                  <a:gd name="T38" fmla="*/ 918 w 1447"/>
                  <a:gd name="T39" fmla="*/ 135 h 160"/>
                  <a:gd name="T40" fmla="*/ 965 w 1447"/>
                  <a:gd name="T41" fmla="*/ 128 h 160"/>
                  <a:gd name="T42" fmla="*/ 1011 w 1447"/>
                  <a:gd name="T43" fmla="*/ 117 h 160"/>
                  <a:gd name="T44" fmla="*/ 1057 w 1447"/>
                  <a:gd name="T45" fmla="*/ 104 h 160"/>
                  <a:gd name="T46" fmla="*/ 1104 w 1447"/>
                  <a:gd name="T47" fmla="*/ 93 h 160"/>
                  <a:gd name="T48" fmla="*/ 1150 w 1447"/>
                  <a:gd name="T49" fmla="*/ 75 h 160"/>
                  <a:gd name="T50" fmla="*/ 1197 w 1447"/>
                  <a:gd name="T51" fmla="*/ 60 h 160"/>
                  <a:gd name="T52" fmla="*/ 1243 w 1447"/>
                  <a:gd name="T53" fmla="*/ 58 h 160"/>
                  <a:gd name="T54" fmla="*/ 1289 w 1447"/>
                  <a:gd name="T55" fmla="*/ 44 h 160"/>
                  <a:gd name="T56" fmla="*/ 1336 w 1447"/>
                  <a:gd name="T57" fmla="*/ 39 h 160"/>
                  <a:gd name="T58" fmla="*/ 1382 w 1447"/>
                  <a:gd name="T59" fmla="*/ 28 h 160"/>
                  <a:gd name="T60" fmla="*/ 1429 w 1447"/>
                  <a:gd name="T61" fmla="*/ 8 h 160"/>
                  <a:gd name="T62" fmla="*/ 1429 w 1447"/>
                  <a:gd name="T63" fmla="*/ 45 h 160"/>
                  <a:gd name="T64" fmla="*/ 1382 w 1447"/>
                  <a:gd name="T65" fmla="*/ 61 h 160"/>
                  <a:gd name="T66" fmla="*/ 1336 w 1447"/>
                  <a:gd name="T67" fmla="*/ 68 h 160"/>
                  <a:gd name="T68" fmla="*/ 1289 w 1447"/>
                  <a:gd name="T69" fmla="*/ 70 h 160"/>
                  <a:gd name="T70" fmla="*/ 1243 w 1447"/>
                  <a:gd name="T71" fmla="*/ 82 h 160"/>
                  <a:gd name="T72" fmla="*/ 1197 w 1447"/>
                  <a:gd name="T73" fmla="*/ 79 h 160"/>
                  <a:gd name="T74" fmla="*/ 1150 w 1447"/>
                  <a:gd name="T75" fmla="*/ 94 h 160"/>
                  <a:gd name="T76" fmla="*/ 1104 w 1447"/>
                  <a:gd name="T77" fmla="*/ 105 h 160"/>
                  <a:gd name="T78" fmla="*/ 1057 w 1447"/>
                  <a:gd name="T79" fmla="*/ 113 h 160"/>
                  <a:gd name="T80" fmla="*/ 1011 w 1447"/>
                  <a:gd name="T81" fmla="*/ 123 h 160"/>
                  <a:gd name="T82" fmla="*/ 965 w 1447"/>
                  <a:gd name="T83" fmla="*/ 131 h 160"/>
                  <a:gd name="T84" fmla="*/ 918 w 1447"/>
                  <a:gd name="T85" fmla="*/ 137 h 160"/>
                  <a:gd name="T86" fmla="*/ 872 w 1447"/>
                  <a:gd name="T87" fmla="*/ 138 h 160"/>
                  <a:gd name="T88" fmla="*/ 825 w 1447"/>
                  <a:gd name="T89" fmla="*/ 141 h 160"/>
                  <a:gd name="T90" fmla="*/ 779 w 1447"/>
                  <a:gd name="T91" fmla="*/ 145 h 160"/>
                  <a:gd name="T92" fmla="*/ 733 w 1447"/>
                  <a:gd name="T93" fmla="*/ 143 h 160"/>
                  <a:gd name="T94" fmla="*/ 686 w 1447"/>
                  <a:gd name="T95" fmla="*/ 146 h 160"/>
                  <a:gd name="T96" fmla="*/ 640 w 1447"/>
                  <a:gd name="T97" fmla="*/ 149 h 160"/>
                  <a:gd name="T98" fmla="*/ 593 w 1447"/>
                  <a:gd name="T99" fmla="*/ 149 h 160"/>
                  <a:gd name="T100" fmla="*/ 547 w 1447"/>
                  <a:gd name="T101" fmla="*/ 150 h 160"/>
                  <a:gd name="T102" fmla="*/ 501 w 1447"/>
                  <a:gd name="T103" fmla="*/ 153 h 160"/>
                  <a:gd name="T104" fmla="*/ 454 w 1447"/>
                  <a:gd name="T105" fmla="*/ 155 h 160"/>
                  <a:gd name="T106" fmla="*/ 408 w 1447"/>
                  <a:gd name="T107" fmla="*/ 156 h 160"/>
                  <a:gd name="T108" fmla="*/ 361 w 1447"/>
                  <a:gd name="T109" fmla="*/ 157 h 160"/>
                  <a:gd name="T110" fmla="*/ 315 w 1447"/>
                  <a:gd name="T111" fmla="*/ 158 h 160"/>
                  <a:gd name="T112" fmla="*/ 269 w 1447"/>
                  <a:gd name="T113" fmla="*/ 159 h 160"/>
                  <a:gd name="T114" fmla="*/ 222 w 1447"/>
                  <a:gd name="T115" fmla="*/ 160 h 160"/>
                  <a:gd name="T116" fmla="*/ 176 w 1447"/>
                  <a:gd name="T117" fmla="*/ 160 h 160"/>
                  <a:gd name="T118" fmla="*/ 129 w 1447"/>
                  <a:gd name="T119" fmla="*/ 161 h 160"/>
                  <a:gd name="T120" fmla="*/ 83 w 1447"/>
                  <a:gd name="T121" fmla="*/ 162 h 160"/>
                  <a:gd name="T122" fmla="*/ 37 w 1447"/>
                  <a:gd name="T123" fmla="*/ 162 h 160"/>
                  <a:gd name="T124" fmla="*/ 0 w 1447"/>
                  <a:gd name="T125" fmla="*/ 162 h 16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0">
                    <a:moveTo>
                      <a:pt x="0" y="160"/>
                    </a:moveTo>
                    <a:lnTo>
                      <a:pt x="9" y="160"/>
                    </a:lnTo>
                    <a:lnTo>
                      <a:pt x="18" y="160"/>
                    </a:lnTo>
                    <a:lnTo>
                      <a:pt x="27" y="160"/>
                    </a:lnTo>
                    <a:lnTo>
                      <a:pt x="37" y="160"/>
                    </a:lnTo>
                    <a:lnTo>
                      <a:pt x="46" y="160"/>
                    </a:lnTo>
                    <a:lnTo>
                      <a:pt x="55" y="160"/>
                    </a:lnTo>
                    <a:lnTo>
                      <a:pt x="64" y="160"/>
                    </a:lnTo>
                    <a:lnTo>
                      <a:pt x="74" y="160"/>
                    </a:lnTo>
                    <a:lnTo>
                      <a:pt x="83" y="160"/>
                    </a:lnTo>
                    <a:lnTo>
                      <a:pt x="92" y="160"/>
                    </a:lnTo>
                    <a:lnTo>
                      <a:pt x="102" y="159"/>
                    </a:lnTo>
                    <a:lnTo>
                      <a:pt x="111" y="159"/>
                    </a:lnTo>
                    <a:lnTo>
                      <a:pt x="120" y="159"/>
                    </a:lnTo>
                    <a:lnTo>
                      <a:pt x="129" y="159"/>
                    </a:lnTo>
                    <a:lnTo>
                      <a:pt x="139" y="159"/>
                    </a:lnTo>
                    <a:lnTo>
                      <a:pt x="148" y="159"/>
                    </a:lnTo>
                    <a:lnTo>
                      <a:pt x="157" y="159"/>
                    </a:lnTo>
                    <a:lnTo>
                      <a:pt x="167" y="159"/>
                    </a:lnTo>
                    <a:lnTo>
                      <a:pt x="176" y="158"/>
                    </a:lnTo>
                    <a:lnTo>
                      <a:pt x="185" y="158"/>
                    </a:lnTo>
                    <a:lnTo>
                      <a:pt x="194" y="158"/>
                    </a:lnTo>
                    <a:lnTo>
                      <a:pt x="204" y="158"/>
                    </a:lnTo>
                    <a:lnTo>
                      <a:pt x="213" y="158"/>
                    </a:lnTo>
                    <a:lnTo>
                      <a:pt x="222" y="158"/>
                    </a:lnTo>
                    <a:lnTo>
                      <a:pt x="232" y="158"/>
                    </a:lnTo>
                    <a:lnTo>
                      <a:pt x="241" y="157"/>
                    </a:lnTo>
                    <a:lnTo>
                      <a:pt x="250" y="157"/>
                    </a:lnTo>
                    <a:lnTo>
                      <a:pt x="259" y="157"/>
                    </a:lnTo>
                    <a:lnTo>
                      <a:pt x="269" y="157"/>
                    </a:lnTo>
                    <a:lnTo>
                      <a:pt x="278" y="157"/>
                    </a:lnTo>
                    <a:lnTo>
                      <a:pt x="287" y="157"/>
                    </a:lnTo>
                    <a:lnTo>
                      <a:pt x="296" y="156"/>
                    </a:lnTo>
                    <a:lnTo>
                      <a:pt x="306" y="156"/>
                    </a:lnTo>
                    <a:lnTo>
                      <a:pt x="315" y="156"/>
                    </a:lnTo>
                    <a:lnTo>
                      <a:pt x="324" y="156"/>
                    </a:lnTo>
                    <a:lnTo>
                      <a:pt x="334" y="156"/>
                    </a:lnTo>
                    <a:lnTo>
                      <a:pt x="343" y="156"/>
                    </a:lnTo>
                    <a:lnTo>
                      <a:pt x="352" y="155"/>
                    </a:lnTo>
                    <a:lnTo>
                      <a:pt x="361" y="155"/>
                    </a:lnTo>
                    <a:lnTo>
                      <a:pt x="371" y="155"/>
                    </a:lnTo>
                    <a:lnTo>
                      <a:pt x="380" y="155"/>
                    </a:lnTo>
                    <a:lnTo>
                      <a:pt x="389" y="155"/>
                    </a:lnTo>
                    <a:lnTo>
                      <a:pt x="399" y="155"/>
                    </a:lnTo>
                    <a:lnTo>
                      <a:pt x="408" y="154"/>
                    </a:lnTo>
                    <a:lnTo>
                      <a:pt x="417" y="154"/>
                    </a:lnTo>
                    <a:lnTo>
                      <a:pt x="426" y="154"/>
                    </a:lnTo>
                    <a:lnTo>
                      <a:pt x="436" y="154"/>
                    </a:lnTo>
                    <a:lnTo>
                      <a:pt x="445" y="153"/>
                    </a:lnTo>
                    <a:lnTo>
                      <a:pt x="454" y="153"/>
                    </a:lnTo>
                    <a:lnTo>
                      <a:pt x="464" y="152"/>
                    </a:lnTo>
                    <a:lnTo>
                      <a:pt x="473" y="152"/>
                    </a:lnTo>
                    <a:lnTo>
                      <a:pt x="482" y="152"/>
                    </a:lnTo>
                    <a:lnTo>
                      <a:pt x="491" y="151"/>
                    </a:lnTo>
                    <a:lnTo>
                      <a:pt x="501" y="151"/>
                    </a:lnTo>
                    <a:lnTo>
                      <a:pt x="510" y="150"/>
                    </a:lnTo>
                    <a:lnTo>
                      <a:pt x="519" y="149"/>
                    </a:lnTo>
                    <a:lnTo>
                      <a:pt x="528" y="148"/>
                    </a:lnTo>
                    <a:lnTo>
                      <a:pt x="538" y="149"/>
                    </a:lnTo>
                    <a:lnTo>
                      <a:pt x="547" y="148"/>
                    </a:lnTo>
                    <a:lnTo>
                      <a:pt x="556" y="148"/>
                    </a:lnTo>
                    <a:lnTo>
                      <a:pt x="566" y="147"/>
                    </a:lnTo>
                    <a:lnTo>
                      <a:pt x="575" y="147"/>
                    </a:lnTo>
                    <a:lnTo>
                      <a:pt x="584" y="146"/>
                    </a:lnTo>
                    <a:lnTo>
                      <a:pt x="593" y="147"/>
                    </a:lnTo>
                    <a:lnTo>
                      <a:pt x="603" y="147"/>
                    </a:lnTo>
                    <a:lnTo>
                      <a:pt x="612" y="146"/>
                    </a:lnTo>
                    <a:lnTo>
                      <a:pt x="621" y="145"/>
                    </a:lnTo>
                    <a:lnTo>
                      <a:pt x="631" y="145"/>
                    </a:lnTo>
                    <a:lnTo>
                      <a:pt x="640" y="147"/>
                    </a:lnTo>
                    <a:lnTo>
                      <a:pt x="649" y="145"/>
                    </a:lnTo>
                    <a:lnTo>
                      <a:pt x="658" y="147"/>
                    </a:lnTo>
                    <a:lnTo>
                      <a:pt x="668" y="146"/>
                    </a:lnTo>
                    <a:lnTo>
                      <a:pt x="677" y="144"/>
                    </a:lnTo>
                    <a:lnTo>
                      <a:pt x="686" y="144"/>
                    </a:lnTo>
                    <a:lnTo>
                      <a:pt x="696" y="143"/>
                    </a:lnTo>
                    <a:lnTo>
                      <a:pt x="705" y="143"/>
                    </a:lnTo>
                    <a:lnTo>
                      <a:pt x="714" y="142"/>
                    </a:lnTo>
                    <a:lnTo>
                      <a:pt x="723" y="141"/>
                    </a:lnTo>
                    <a:lnTo>
                      <a:pt x="733" y="141"/>
                    </a:lnTo>
                    <a:lnTo>
                      <a:pt x="742" y="142"/>
                    </a:lnTo>
                    <a:lnTo>
                      <a:pt x="751" y="143"/>
                    </a:lnTo>
                    <a:lnTo>
                      <a:pt x="760" y="144"/>
                    </a:lnTo>
                    <a:lnTo>
                      <a:pt x="770" y="144"/>
                    </a:lnTo>
                    <a:lnTo>
                      <a:pt x="779" y="143"/>
                    </a:lnTo>
                    <a:lnTo>
                      <a:pt x="788" y="142"/>
                    </a:lnTo>
                    <a:lnTo>
                      <a:pt x="798" y="140"/>
                    </a:lnTo>
                    <a:lnTo>
                      <a:pt x="807" y="139"/>
                    </a:lnTo>
                    <a:lnTo>
                      <a:pt x="816" y="140"/>
                    </a:lnTo>
                    <a:lnTo>
                      <a:pt x="825" y="138"/>
                    </a:lnTo>
                    <a:lnTo>
                      <a:pt x="835" y="138"/>
                    </a:lnTo>
                    <a:lnTo>
                      <a:pt x="844" y="135"/>
                    </a:lnTo>
                    <a:lnTo>
                      <a:pt x="853" y="135"/>
                    </a:lnTo>
                    <a:lnTo>
                      <a:pt x="863" y="134"/>
                    </a:lnTo>
                    <a:lnTo>
                      <a:pt x="872" y="135"/>
                    </a:lnTo>
                    <a:lnTo>
                      <a:pt x="881" y="138"/>
                    </a:lnTo>
                    <a:lnTo>
                      <a:pt x="890" y="136"/>
                    </a:lnTo>
                    <a:lnTo>
                      <a:pt x="900" y="134"/>
                    </a:lnTo>
                    <a:lnTo>
                      <a:pt x="909" y="133"/>
                    </a:lnTo>
                    <a:lnTo>
                      <a:pt x="918" y="133"/>
                    </a:lnTo>
                    <a:lnTo>
                      <a:pt x="928" y="130"/>
                    </a:lnTo>
                    <a:lnTo>
                      <a:pt x="937" y="128"/>
                    </a:lnTo>
                    <a:lnTo>
                      <a:pt x="946" y="128"/>
                    </a:lnTo>
                    <a:lnTo>
                      <a:pt x="955" y="126"/>
                    </a:lnTo>
                    <a:lnTo>
                      <a:pt x="965" y="126"/>
                    </a:lnTo>
                    <a:lnTo>
                      <a:pt x="974" y="124"/>
                    </a:lnTo>
                    <a:lnTo>
                      <a:pt x="983" y="122"/>
                    </a:lnTo>
                    <a:lnTo>
                      <a:pt x="992" y="119"/>
                    </a:lnTo>
                    <a:lnTo>
                      <a:pt x="1002" y="117"/>
                    </a:lnTo>
                    <a:lnTo>
                      <a:pt x="1011" y="115"/>
                    </a:lnTo>
                    <a:lnTo>
                      <a:pt x="1020" y="113"/>
                    </a:lnTo>
                    <a:lnTo>
                      <a:pt x="1030" y="111"/>
                    </a:lnTo>
                    <a:lnTo>
                      <a:pt x="1039" y="108"/>
                    </a:lnTo>
                    <a:lnTo>
                      <a:pt x="1048" y="105"/>
                    </a:lnTo>
                    <a:lnTo>
                      <a:pt x="1057" y="102"/>
                    </a:lnTo>
                    <a:lnTo>
                      <a:pt x="1067" y="102"/>
                    </a:lnTo>
                    <a:lnTo>
                      <a:pt x="1076" y="99"/>
                    </a:lnTo>
                    <a:lnTo>
                      <a:pt x="1085" y="98"/>
                    </a:lnTo>
                    <a:lnTo>
                      <a:pt x="1095" y="94"/>
                    </a:lnTo>
                    <a:lnTo>
                      <a:pt x="1104" y="91"/>
                    </a:lnTo>
                    <a:lnTo>
                      <a:pt x="1113" y="88"/>
                    </a:lnTo>
                    <a:lnTo>
                      <a:pt x="1122" y="84"/>
                    </a:lnTo>
                    <a:lnTo>
                      <a:pt x="1132" y="80"/>
                    </a:lnTo>
                    <a:lnTo>
                      <a:pt x="1141" y="75"/>
                    </a:lnTo>
                    <a:lnTo>
                      <a:pt x="1150" y="75"/>
                    </a:lnTo>
                    <a:lnTo>
                      <a:pt x="1160" y="75"/>
                    </a:lnTo>
                    <a:lnTo>
                      <a:pt x="1169" y="70"/>
                    </a:lnTo>
                    <a:lnTo>
                      <a:pt x="1178" y="67"/>
                    </a:lnTo>
                    <a:lnTo>
                      <a:pt x="1187" y="63"/>
                    </a:lnTo>
                    <a:lnTo>
                      <a:pt x="1197" y="60"/>
                    </a:lnTo>
                    <a:lnTo>
                      <a:pt x="1206" y="60"/>
                    </a:lnTo>
                    <a:lnTo>
                      <a:pt x="1215" y="62"/>
                    </a:lnTo>
                    <a:lnTo>
                      <a:pt x="1224" y="62"/>
                    </a:lnTo>
                    <a:lnTo>
                      <a:pt x="1234" y="61"/>
                    </a:lnTo>
                    <a:lnTo>
                      <a:pt x="1243" y="58"/>
                    </a:lnTo>
                    <a:lnTo>
                      <a:pt x="1252" y="56"/>
                    </a:lnTo>
                    <a:lnTo>
                      <a:pt x="1262" y="54"/>
                    </a:lnTo>
                    <a:lnTo>
                      <a:pt x="1271" y="50"/>
                    </a:lnTo>
                    <a:lnTo>
                      <a:pt x="1280" y="46"/>
                    </a:lnTo>
                    <a:lnTo>
                      <a:pt x="1289" y="44"/>
                    </a:lnTo>
                    <a:lnTo>
                      <a:pt x="1299" y="42"/>
                    </a:lnTo>
                    <a:lnTo>
                      <a:pt x="1308" y="41"/>
                    </a:lnTo>
                    <a:lnTo>
                      <a:pt x="1317" y="41"/>
                    </a:lnTo>
                    <a:lnTo>
                      <a:pt x="1327" y="40"/>
                    </a:lnTo>
                    <a:lnTo>
                      <a:pt x="1336" y="39"/>
                    </a:lnTo>
                    <a:lnTo>
                      <a:pt x="1345" y="36"/>
                    </a:lnTo>
                    <a:lnTo>
                      <a:pt x="1354" y="33"/>
                    </a:lnTo>
                    <a:lnTo>
                      <a:pt x="1364" y="32"/>
                    </a:lnTo>
                    <a:lnTo>
                      <a:pt x="1373" y="31"/>
                    </a:lnTo>
                    <a:lnTo>
                      <a:pt x="1382" y="28"/>
                    </a:lnTo>
                    <a:lnTo>
                      <a:pt x="1392" y="25"/>
                    </a:lnTo>
                    <a:lnTo>
                      <a:pt x="1401" y="25"/>
                    </a:lnTo>
                    <a:lnTo>
                      <a:pt x="1410" y="22"/>
                    </a:lnTo>
                    <a:lnTo>
                      <a:pt x="1419" y="16"/>
                    </a:lnTo>
                    <a:lnTo>
                      <a:pt x="1429" y="8"/>
                    </a:lnTo>
                    <a:lnTo>
                      <a:pt x="1438" y="4"/>
                    </a:lnTo>
                    <a:lnTo>
                      <a:pt x="1447" y="0"/>
                    </a:lnTo>
                    <a:lnTo>
                      <a:pt x="1447" y="38"/>
                    </a:lnTo>
                    <a:lnTo>
                      <a:pt x="1438" y="42"/>
                    </a:lnTo>
                    <a:lnTo>
                      <a:pt x="1429" y="45"/>
                    </a:lnTo>
                    <a:lnTo>
                      <a:pt x="1419" y="51"/>
                    </a:lnTo>
                    <a:lnTo>
                      <a:pt x="1410" y="56"/>
                    </a:lnTo>
                    <a:lnTo>
                      <a:pt x="1401" y="58"/>
                    </a:lnTo>
                    <a:lnTo>
                      <a:pt x="1392" y="59"/>
                    </a:lnTo>
                    <a:lnTo>
                      <a:pt x="1382" y="61"/>
                    </a:lnTo>
                    <a:lnTo>
                      <a:pt x="1373" y="62"/>
                    </a:lnTo>
                    <a:lnTo>
                      <a:pt x="1364" y="62"/>
                    </a:lnTo>
                    <a:lnTo>
                      <a:pt x="1354" y="63"/>
                    </a:lnTo>
                    <a:lnTo>
                      <a:pt x="1345" y="66"/>
                    </a:lnTo>
                    <a:lnTo>
                      <a:pt x="1336" y="68"/>
                    </a:lnTo>
                    <a:lnTo>
                      <a:pt x="1327" y="69"/>
                    </a:lnTo>
                    <a:lnTo>
                      <a:pt x="1317" y="69"/>
                    </a:lnTo>
                    <a:lnTo>
                      <a:pt x="1308" y="69"/>
                    </a:lnTo>
                    <a:lnTo>
                      <a:pt x="1299" y="69"/>
                    </a:lnTo>
                    <a:lnTo>
                      <a:pt x="1289" y="70"/>
                    </a:lnTo>
                    <a:lnTo>
                      <a:pt x="1280" y="71"/>
                    </a:lnTo>
                    <a:lnTo>
                      <a:pt x="1271" y="74"/>
                    </a:lnTo>
                    <a:lnTo>
                      <a:pt x="1262" y="77"/>
                    </a:lnTo>
                    <a:lnTo>
                      <a:pt x="1252" y="78"/>
                    </a:lnTo>
                    <a:lnTo>
                      <a:pt x="1243" y="80"/>
                    </a:lnTo>
                    <a:lnTo>
                      <a:pt x="1234" y="82"/>
                    </a:lnTo>
                    <a:lnTo>
                      <a:pt x="1224" y="82"/>
                    </a:lnTo>
                    <a:lnTo>
                      <a:pt x="1215" y="82"/>
                    </a:lnTo>
                    <a:lnTo>
                      <a:pt x="1206" y="80"/>
                    </a:lnTo>
                    <a:lnTo>
                      <a:pt x="1197" y="79"/>
                    </a:lnTo>
                    <a:lnTo>
                      <a:pt x="1187" y="81"/>
                    </a:lnTo>
                    <a:lnTo>
                      <a:pt x="1178" y="84"/>
                    </a:lnTo>
                    <a:lnTo>
                      <a:pt x="1169" y="87"/>
                    </a:lnTo>
                    <a:lnTo>
                      <a:pt x="1160" y="91"/>
                    </a:lnTo>
                    <a:lnTo>
                      <a:pt x="1150" y="92"/>
                    </a:lnTo>
                    <a:lnTo>
                      <a:pt x="1141" y="91"/>
                    </a:lnTo>
                    <a:lnTo>
                      <a:pt x="1132" y="95"/>
                    </a:lnTo>
                    <a:lnTo>
                      <a:pt x="1122" y="99"/>
                    </a:lnTo>
                    <a:lnTo>
                      <a:pt x="1113" y="101"/>
                    </a:lnTo>
                    <a:lnTo>
                      <a:pt x="1104" y="103"/>
                    </a:lnTo>
                    <a:lnTo>
                      <a:pt x="1095" y="106"/>
                    </a:lnTo>
                    <a:lnTo>
                      <a:pt x="1085" y="108"/>
                    </a:lnTo>
                    <a:lnTo>
                      <a:pt x="1076" y="109"/>
                    </a:lnTo>
                    <a:lnTo>
                      <a:pt x="1067" y="111"/>
                    </a:lnTo>
                    <a:lnTo>
                      <a:pt x="1057" y="111"/>
                    </a:lnTo>
                    <a:lnTo>
                      <a:pt x="1048" y="113"/>
                    </a:lnTo>
                    <a:lnTo>
                      <a:pt x="1039" y="115"/>
                    </a:lnTo>
                    <a:lnTo>
                      <a:pt x="1030" y="118"/>
                    </a:lnTo>
                    <a:lnTo>
                      <a:pt x="1020" y="119"/>
                    </a:lnTo>
                    <a:lnTo>
                      <a:pt x="1011" y="121"/>
                    </a:lnTo>
                    <a:lnTo>
                      <a:pt x="1002" y="122"/>
                    </a:lnTo>
                    <a:lnTo>
                      <a:pt x="992" y="124"/>
                    </a:lnTo>
                    <a:lnTo>
                      <a:pt x="983" y="126"/>
                    </a:lnTo>
                    <a:lnTo>
                      <a:pt x="974" y="127"/>
                    </a:lnTo>
                    <a:lnTo>
                      <a:pt x="965" y="129"/>
                    </a:lnTo>
                    <a:lnTo>
                      <a:pt x="955" y="130"/>
                    </a:lnTo>
                    <a:lnTo>
                      <a:pt x="946" y="131"/>
                    </a:lnTo>
                    <a:lnTo>
                      <a:pt x="937" y="132"/>
                    </a:lnTo>
                    <a:lnTo>
                      <a:pt x="928" y="132"/>
                    </a:lnTo>
                    <a:lnTo>
                      <a:pt x="918" y="135"/>
                    </a:lnTo>
                    <a:lnTo>
                      <a:pt x="909" y="135"/>
                    </a:lnTo>
                    <a:lnTo>
                      <a:pt x="900" y="136"/>
                    </a:lnTo>
                    <a:lnTo>
                      <a:pt x="890" y="138"/>
                    </a:lnTo>
                    <a:lnTo>
                      <a:pt x="881" y="139"/>
                    </a:lnTo>
                    <a:lnTo>
                      <a:pt x="872" y="136"/>
                    </a:lnTo>
                    <a:lnTo>
                      <a:pt x="863" y="136"/>
                    </a:lnTo>
                    <a:lnTo>
                      <a:pt x="853" y="136"/>
                    </a:lnTo>
                    <a:lnTo>
                      <a:pt x="844" y="137"/>
                    </a:lnTo>
                    <a:lnTo>
                      <a:pt x="835" y="139"/>
                    </a:lnTo>
                    <a:lnTo>
                      <a:pt x="825" y="139"/>
                    </a:lnTo>
                    <a:lnTo>
                      <a:pt x="816" y="141"/>
                    </a:lnTo>
                    <a:lnTo>
                      <a:pt x="807" y="140"/>
                    </a:lnTo>
                    <a:lnTo>
                      <a:pt x="798" y="141"/>
                    </a:lnTo>
                    <a:lnTo>
                      <a:pt x="788" y="143"/>
                    </a:lnTo>
                    <a:lnTo>
                      <a:pt x="779" y="143"/>
                    </a:lnTo>
                    <a:lnTo>
                      <a:pt x="770" y="144"/>
                    </a:lnTo>
                    <a:lnTo>
                      <a:pt x="760" y="145"/>
                    </a:lnTo>
                    <a:lnTo>
                      <a:pt x="751" y="143"/>
                    </a:lnTo>
                    <a:lnTo>
                      <a:pt x="742" y="142"/>
                    </a:lnTo>
                    <a:lnTo>
                      <a:pt x="733" y="141"/>
                    </a:lnTo>
                    <a:lnTo>
                      <a:pt x="723" y="142"/>
                    </a:lnTo>
                    <a:lnTo>
                      <a:pt x="714" y="143"/>
                    </a:lnTo>
                    <a:lnTo>
                      <a:pt x="705" y="144"/>
                    </a:lnTo>
                    <a:lnTo>
                      <a:pt x="696" y="144"/>
                    </a:lnTo>
                    <a:lnTo>
                      <a:pt x="686" y="144"/>
                    </a:lnTo>
                    <a:lnTo>
                      <a:pt x="677" y="144"/>
                    </a:lnTo>
                    <a:lnTo>
                      <a:pt x="668" y="146"/>
                    </a:lnTo>
                    <a:lnTo>
                      <a:pt x="658" y="147"/>
                    </a:lnTo>
                    <a:lnTo>
                      <a:pt x="649" y="145"/>
                    </a:lnTo>
                    <a:lnTo>
                      <a:pt x="640" y="147"/>
                    </a:lnTo>
                    <a:lnTo>
                      <a:pt x="631" y="146"/>
                    </a:lnTo>
                    <a:lnTo>
                      <a:pt x="621" y="146"/>
                    </a:lnTo>
                    <a:lnTo>
                      <a:pt x="612" y="146"/>
                    </a:lnTo>
                    <a:lnTo>
                      <a:pt x="603" y="147"/>
                    </a:lnTo>
                    <a:lnTo>
                      <a:pt x="593" y="147"/>
                    </a:lnTo>
                    <a:lnTo>
                      <a:pt x="584" y="146"/>
                    </a:lnTo>
                    <a:lnTo>
                      <a:pt x="575" y="147"/>
                    </a:lnTo>
                    <a:lnTo>
                      <a:pt x="566" y="148"/>
                    </a:lnTo>
                    <a:lnTo>
                      <a:pt x="556" y="148"/>
                    </a:lnTo>
                    <a:lnTo>
                      <a:pt x="547" y="148"/>
                    </a:lnTo>
                    <a:lnTo>
                      <a:pt x="538" y="149"/>
                    </a:lnTo>
                    <a:lnTo>
                      <a:pt x="528" y="149"/>
                    </a:lnTo>
                    <a:lnTo>
                      <a:pt x="519" y="150"/>
                    </a:lnTo>
                    <a:lnTo>
                      <a:pt x="510" y="150"/>
                    </a:lnTo>
                    <a:lnTo>
                      <a:pt x="501" y="151"/>
                    </a:lnTo>
                    <a:lnTo>
                      <a:pt x="491" y="151"/>
                    </a:lnTo>
                    <a:lnTo>
                      <a:pt x="482" y="152"/>
                    </a:lnTo>
                    <a:lnTo>
                      <a:pt x="473" y="152"/>
                    </a:lnTo>
                    <a:lnTo>
                      <a:pt x="464" y="152"/>
                    </a:lnTo>
                    <a:lnTo>
                      <a:pt x="454" y="153"/>
                    </a:lnTo>
                    <a:lnTo>
                      <a:pt x="445" y="153"/>
                    </a:lnTo>
                    <a:lnTo>
                      <a:pt x="436" y="154"/>
                    </a:lnTo>
                    <a:lnTo>
                      <a:pt x="426" y="154"/>
                    </a:lnTo>
                    <a:lnTo>
                      <a:pt x="417" y="154"/>
                    </a:lnTo>
                    <a:lnTo>
                      <a:pt x="408" y="154"/>
                    </a:lnTo>
                    <a:lnTo>
                      <a:pt x="399" y="155"/>
                    </a:lnTo>
                    <a:lnTo>
                      <a:pt x="389" y="155"/>
                    </a:lnTo>
                    <a:lnTo>
                      <a:pt x="380" y="155"/>
                    </a:lnTo>
                    <a:lnTo>
                      <a:pt x="371" y="155"/>
                    </a:lnTo>
                    <a:lnTo>
                      <a:pt x="361" y="155"/>
                    </a:lnTo>
                    <a:lnTo>
                      <a:pt x="352" y="155"/>
                    </a:lnTo>
                    <a:lnTo>
                      <a:pt x="343" y="156"/>
                    </a:lnTo>
                    <a:lnTo>
                      <a:pt x="334" y="156"/>
                    </a:lnTo>
                    <a:lnTo>
                      <a:pt x="324" y="156"/>
                    </a:lnTo>
                    <a:lnTo>
                      <a:pt x="315" y="156"/>
                    </a:lnTo>
                    <a:lnTo>
                      <a:pt x="306" y="156"/>
                    </a:lnTo>
                    <a:lnTo>
                      <a:pt x="296" y="156"/>
                    </a:lnTo>
                    <a:lnTo>
                      <a:pt x="287" y="157"/>
                    </a:lnTo>
                    <a:lnTo>
                      <a:pt x="278" y="157"/>
                    </a:lnTo>
                    <a:lnTo>
                      <a:pt x="269" y="157"/>
                    </a:lnTo>
                    <a:lnTo>
                      <a:pt x="259" y="157"/>
                    </a:lnTo>
                    <a:lnTo>
                      <a:pt x="250" y="157"/>
                    </a:lnTo>
                    <a:lnTo>
                      <a:pt x="241" y="157"/>
                    </a:lnTo>
                    <a:lnTo>
                      <a:pt x="232" y="158"/>
                    </a:lnTo>
                    <a:lnTo>
                      <a:pt x="222" y="158"/>
                    </a:lnTo>
                    <a:lnTo>
                      <a:pt x="213" y="158"/>
                    </a:lnTo>
                    <a:lnTo>
                      <a:pt x="204" y="158"/>
                    </a:lnTo>
                    <a:lnTo>
                      <a:pt x="194" y="158"/>
                    </a:lnTo>
                    <a:lnTo>
                      <a:pt x="185" y="158"/>
                    </a:lnTo>
                    <a:lnTo>
                      <a:pt x="176" y="158"/>
                    </a:lnTo>
                    <a:lnTo>
                      <a:pt x="167" y="159"/>
                    </a:lnTo>
                    <a:lnTo>
                      <a:pt x="157" y="159"/>
                    </a:lnTo>
                    <a:lnTo>
                      <a:pt x="148" y="159"/>
                    </a:lnTo>
                    <a:lnTo>
                      <a:pt x="139" y="159"/>
                    </a:lnTo>
                    <a:lnTo>
                      <a:pt x="129" y="159"/>
                    </a:lnTo>
                    <a:lnTo>
                      <a:pt x="120" y="159"/>
                    </a:lnTo>
                    <a:lnTo>
                      <a:pt x="111" y="159"/>
                    </a:lnTo>
                    <a:lnTo>
                      <a:pt x="102" y="159"/>
                    </a:lnTo>
                    <a:lnTo>
                      <a:pt x="92" y="160"/>
                    </a:lnTo>
                    <a:lnTo>
                      <a:pt x="83" y="160"/>
                    </a:lnTo>
                    <a:lnTo>
                      <a:pt x="74" y="160"/>
                    </a:lnTo>
                    <a:lnTo>
                      <a:pt x="64" y="160"/>
                    </a:lnTo>
                    <a:lnTo>
                      <a:pt x="55" y="160"/>
                    </a:lnTo>
                    <a:lnTo>
                      <a:pt x="46" y="160"/>
                    </a:lnTo>
                    <a:lnTo>
                      <a:pt x="37" y="160"/>
                    </a:lnTo>
                    <a:lnTo>
                      <a:pt x="27" y="160"/>
                    </a:lnTo>
                    <a:lnTo>
                      <a:pt x="18" y="160"/>
                    </a:lnTo>
                    <a:lnTo>
                      <a:pt x="9" y="160"/>
                    </a:lnTo>
                    <a:lnTo>
                      <a:pt x="0" y="160"/>
                    </a:lnTo>
                    <a:close/>
                  </a:path>
                </a:pathLst>
              </a:custGeom>
              <a:noFill/>
              <a:ln w="3175">
                <a:solidFill>
                  <a:srgbClr val="0064FF"/>
                </a:solidFill>
                <a:round/>
                <a:headEnd/>
                <a:tailEnd/>
              </a:ln>
              <a:effectLst/>
              <a:extLst>
                <a:ext uri="{909E8E84-426E-40DD-AFC4-6F175D3DCCD1}">
                  <a14:hiddenFill xmlns:a14="http://schemas.microsoft.com/office/drawing/2010/main">
                    <a:solidFill>
                      <a:srgbClr val="0064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49" name="Freeform 49"/>
              <p:cNvSpPr>
                <a:spLocks noChangeArrowheads="1"/>
              </p:cNvSpPr>
              <p:nvPr/>
            </p:nvSpPr>
            <p:spPr bwMode="auto">
              <a:xfrm>
                <a:off x="472" y="1107"/>
                <a:ext cx="1447" cy="122"/>
              </a:xfrm>
              <a:custGeom>
                <a:avLst/>
                <a:gdLst>
                  <a:gd name="T0" fmla="*/ 37 w 1447"/>
                  <a:gd name="T1" fmla="*/ 121 h 122"/>
                  <a:gd name="T2" fmla="*/ 83 w 1447"/>
                  <a:gd name="T3" fmla="*/ 121 h 122"/>
                  <a:gd name="T4" fmla="*/ 129 w 1447"/>
                  <a:gd name="T5" fmla="*/ 120 h 122"/>
                  <a:gd name="T6" fmla="*/ 176 w 1447"/>
                  <a:gd name="T7" fmla="*/ 120 h 122"/>
                  <a:gd name="T8" fmla="*/ 222 w 1447"/>
                  <a:gd name="T9" fmla="*/ 119 h 122"/>
                  <a:gd name="T10" fmla="*/ 269 w 1447"/>
                  <a:gd name="T11" fmla="*/ 118 h 122"/>
                  <a:gd name="T12" fmla="*/ 315 w 1447"/>
                  <a:gd name="T13" fmla="*/ 117 h 122"/>
                  <a:gd name="T14" fmla="*/ 361 w 1447"/>
                  <a:gd name="T15" fmla="*/ 116 h 122"/>
                  <a:gd name="T16" fmla="*/ 408 w 1447"/>
                  <a:gd name="T17" fmla="*/ 116 h 122"/>
                  <a:gd name="T18" fmla="*/ 454 w 1447"/>
                  <a:gd name="T19" fmla="*/ 114 h 122"/>
                  <a:gd name="T20" fmla="*/ 501 w 1447"/>
                  <a:gd name="T21" fmla="*/ 112 h 122"/>
                  <a:gd name="T22" fmla="*/ 547 w 1447"/>
                  <a:gd name="T23" fmla="*/ 110 h 122"/>
                  <a:gd name="T24" fmla="*/ 593 w 1447"/>
                  <a:gd name="T25" fmla="*/ 108 h 122"/>
                  <a:gd name="T26" fmla="*/ 640 w 1447"/>
                  <a:gd name="T27" fmla="*/ 108 h 122"/>
                  <a:gd name="T28" fmla="*/ 686 w 1447"/>
                  <a:gd name="T29" fmla="*/ 105 h 122"/>
                  <a:gd name="T30" fmla="*/ 733 w 1447"/>
                  <a:gd name="T31" fmla="*/ 103 h 122"/>
                  <a:gd name="T32" fmla="*/ 779 w 1447"/>
                  <a:gd name="T33" fmla="*/ 104 h 122"/>
                  <a:gd name="T34" fmla="*/ 825 w 1447"/>
                  <a:gd name="T35" fmla="*/ 100 h 122"/>
                  <a:gd name="T36" fmla="*/ 872 w 1447"/>
                  <a:gd name="T37" fmla="*/ 97 h 122"/>
                  <a:gd name="T38" fmla="*/ 918 w 1447"/>
                  <a:gd name="T39" fmla="*/ 96 h 122"/>
                  <a:gd name="T40" fmla="*/ 965 w 1447"/>
                  <a:gd name="T41" fmla="*/ 91 h 122"/>
                  <a:gd name="T42" fmla="*/ 1011 w 1447"/>
                  <a:gd name="T43" fmla="*/ 82 h 122"/>
                  <a:gd name="T44" fmla="*/ 1057 w 1447"/>
                  <a:gd name="T45" fmla="*/ 72 h 122"/>
                  <a:gd name="T46" fmla="*/ 1104 w 1447"/>
                  <a:gd name="T47" fmla="*/ 65 h 122"/>
                  <a:gd name="T48" fmla="*/ 1150 w 1447"/>
                  <a:gd name="T49" fmla="*/ 53 h 122"/>
                  <a:gd name="T50" fmla="*/ 1197 w 1447"/>
                  <a:gd name="T51" fmla="*/ 40 h 122"/>
                  <a:gd name="T52" fmla="*/ 1243 w 1447"/>
                  <a:gd name="T53" fmla="*/ 41 h 122"/>
                  <a:gd name="T54" fmla="*/ 1289 w 1447"/>
                  <a:gd name="T55" fmla="*/ 31 h 122"/>
                  <a:gd name="T56" fmla="*/ 1336 w 1447"/>
                  <a:gd name="T57" fmla="*/ 29 h 122"/>
                  <a:gd name="T58" fmla="*/ 1382 w 1447"/>
                  <a:gd name="T59" fmla="*/ 22 h 122"/>
                  <a:gd name="T60" fmla="*/ 1429 w 1447"/>
                  <a:gd name="T61" fmla="*/ 6 h 122"/>
                  <a:gd name="T62" fmla="*/ 1429 w 1447"/>
                  <a:gd name="T63" fmla="*/ 70 h 122"/>
                  <a:gd name="T64" fmla="*/ 1382 w 1447"/>
                  <a:gd name="T65" fmla="*/ 80 h 122"/>
                  <a:gd name="T66" fmla="*/ 1336 w 1447"/>
                  <a:gd name="T67" fmla="*/ 82 h 122"/>
                  <a:gd name="T68" fmla="*/ 1289 w 1447"/>
                  <a:gd name="T69" fmla="*/ 83 h 122"/>
                  <a:gd name="T70" fmla="*/ 1243 w 1447"/>
                  <a:gd name="T71" fmla="*/ 88 h 122"/>
                  <a:gd name="T72" fmla="*/ 1197 w 1447"/>
                  <a:gd name="T73" fmla="*/ 92 h 122"/>
                  <a:gd name="T74" fmla="*/ 1150 w 1447"/>
                  <a:gd name="T75" fmla="*/ 97 h 122"/>
                  <a:gd name="T76" fmla="*/ 1104 w 1447"/>
                  <a:gd name="T77" fmla="*/ 98 h 122"/>
                  <a:gd name="T78" fmla="*/ 1057 w 1447"/>
                  <a:gd name="T79" fmla="*/ 95 h 122"/>
                  <a:gd name="T80" fmla="*/ 1011 w 1447"/>
                  <a:gd name="T81" fmla="*/ 98 h 122"/>
                  <a:gd name="T82" fmla="*/ 965 w 1447"/>
                  <a:gd name="T83" fmla="*/ 102 h 122"/>
                  <a:gd name="T84" fmla="*/ 918 w 1447"/>
                  <a:gd name="T85" fmla="*/ 104 h 122"/>
                  <a:gd name="T86" fmla="*/ 872 w 1447"/>
                  <a:gd name="T87" fmla="*/ 103 h 122"/>
                  <a:gd name="T88" fmla="*/ 825 w 1447"/>
                  <a:gd name="T89" fmla="*/ 105 h 122"/>
                  <a:gd name="T90" fmla="*/ 779 w 1447"/>
                  <a:gd name="T91" fmla="*/ 108 h 122"/>
                  <a:gd name="T92" fmla="*/ 733 w 1447"/>
                  <a:gd name="T93" fmla="*/ 106 h 122"/>
                  <a:gd name="T94" fmla="*/ 686 w 1447"/>
                  <a:gd name="T95" fmla="*/ 107 h 122"/>
                  <a:gd name="T96" fmla="*/ 640 w 1447"/>
                  <a:gd name="T97" fmla="*/ 109 h 122"/>
                  <a:gd name="T98" fmla="*/ 593 w 1447"/>
                  <a:gd name="T99" fmla="*/ 109 h 122"/>
                  <a:gd name="T100" fmla="*/ 547 w 1447"/>
                  <a:gd name="T101" fmla="*/ 110 h 122"/>
                  <a:gd name="T102" fmla="*/ 501 w 1447"/>
                  <a:gd name="T103" fmla="*/ 112 h 122"/>
                  <a:gd name="T104" fmla="*/ 454 w 1447"/>
                  <a:gd name="T105" fmla="*/ 114 h 122"/>
                  <a:gd name="T106" fmla="*/ 408 w 1447"/>
                  <a:gd name="T107" fmla="*/ 116 h 122"/>
                  <a:gd name="T108" fmla="*/ 361 w 1447"/>
                  <a:gd name="T109" fmla="*/ 116 h 122"/>
                  <a:gd name="T110" fmla="*/ 315 w 1447"/>
                  <a:gd name="T111" fmla="*/ 117 h 122"/>
                  <a:gd name="T112" fmla="*/ 269 w 1447"/>
                  <a:gd name="T113" fmla="*/ 118 h 122"/>
                  <a:gd name="T114" fmla="*/ 222 w 1447"/>
                  <a:gd name="T115" fmla="*/ 119 h 122"/>
                  <a:gd name="T116" fmla="*/ 176 w 1447"/>
                  <a:gd name="T117" fmla="*/ 120 h 122"/>
                  <a:gd name="T118" fmla="*/ 129 w 1447"/>
                  <a:gd name="T119" fmla="*/ 120 h 122"/>
                  <a:gd name="T120" fmla="*/ 83 w 1447"/>
                  <a:gd name="T121" fmla="*/ 121 h 122"/>
                  <a:gd name="T122" fmla="*/ 37 w 1447"/>
                  <a:gd name="T123" fmla="*/ 121 h 122"/>
                  <a:gd name="T124" fmla="*/ 0 w 1447"/>
                  <a:gd name="T125" fmla="*/ 122 h 12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22">
                    <a:moveTo>
                      <a:pt x="0" y="122"/>
                    </a:moveTo>
                    <a:lnTo>
                      <a:pt x="9" y="121"/>
                    </a:lnTo>
                    <a:lnTo>
                      <a:pt x="18" y="122"/>
                    </a:lnTo>
                    <a:lnTo>
                      <a:pt x="27" y="122"/>
                    </a:lnTo>
                    <a:lnTo>
                      <a:pt x="37" y="121"/>
                    </a:lnTo>
                    <a:lnTo>
                      <a:pt x="46" y="121"/>
                    </a:lnTo>
                    <a:lnTo>
                      <a:pt x="55" y="121"/>
                    </a:lnTo>
                    <a:lnTo>
                      <a:pt x="64" y="121"/>
                    </a:lnTo>
                    <a:lnTo>
                      <a:pt x="74" y="121"/>
                    </a:lnTo>
                    <a:lnTo>
                      <a:pt x="83" y="121"/>
                    </a:lnTo>
                    <a:lnTo>
                      <a:pt x="92" y="121"/>
                    </a:lnTo>
                    <a:lnTo>
                      <a:pt x="102" y="121"/>
                    </a:lnTo>
                    <a:lnTo>
                      <a:pt x="111" y="121"/>
                    </a:lnTo>
                    <a:lnTo>
                      <a:pt x="120" y="120"/>
                    </a:lnTo>
                    <a:lnTo>
                      <a:pt x="129" y="120"/>
                    </a:lnTo>
                    <a:lnTo>
                      <a:pt x="139" y="120"/>
                    </a:lnTo>
                    <a:lnTo>
                      <a:pt x="148" y="120"/>
                    </a:lnTo>
                    <a:lnTo>
                      <a:pt x="157" y="120"/>
                    </a:lnTo>
                    <a:lnTo>
                      <a:pt x="167" y="120"/>
                    </a:lnTo>
                    <a:lnTo>
                      <a:pt x="176" y="120"/>
                    </a:lnTo>
                    <a:lnTo>
                      <a:pt x="185" y="120"/>
                    </a:lnTo>
                    <a:lnTo>
                      <a:pt x="194" y="119"/>
                    </a:lnTo>
                    <a:lnTo>
                      <a:pt x="204" y="119"/>
                    </a:lnTo>
                    <a:lnTo>
                      <a:pt x="213" y="119"/>
                    </a:lnTo>
                    <a:lnTo>
                      <a:pt x="222" y="119"/>
                    </a:lnTo>
                    <a:lnTo>
                      <a:pt x="232" y="119"/>
                    </a:lnTo>
                    <a:lnTo>
                      <a:pt x="241" y="119"/>
                    </a:lnTo>
                    <a:lnTo>
                      <a:pt x="250" y="119"/>
                    </a:lnTo>
                    <a:lnTo>
                      <a:pt x="259" y="118"/>
                    </a:lnTo>
                    <a:lnTo>
                      <a:pt x="269" y="118"/>
                    </a:lnTo>
                    <a:lnTo>
                      <a:pt x="278" y="118"/>
                    </a:lnTo>
                    <a:lnTo>
                      <a:pt x="287" y="118"/>
                    </a:lnTo>
                    <a:lnTo>
                      <a:pt x="296" y="117"/>
                    </a:lnTo>
                    <a:lnTo>
                      <a:pt x="306" y="117"/>
                    </a:lnTo>
                    <a:lnTo>
                      <a:pt x="315" y="117"/>
                    </a:lnTo>
                    <a:lnTo>
                      <a:pt x="324" y="117"/>
                    </a:lnTo>
                    <a:lnTo>
                      <a:pt x="334" y="117"/>
                    </a:lnTo>
                    <a:lnTo>
                      <a:pt x="343" y="117"/>
                    </a:lnTo>
                    <a:lnTo>
                      <a:pt x="352" y="116"/>
                    </a:lnTo>
                    <a:lnTo>
                      <a:pt x="361" y="116"/>
                    </a:lnTo>
                    <a:lnTo>
                      <a:pt x="371" y="116"/>
                    </a:lnTo>
                    <a:lnTo>
                      <a:pt x="380" y="116"/>
                    </a:lnTo>
                    <a:lnTo>
                      <a:pt x="389" y="116"/>
                    </a:lnTo>
                    <a:lnTo>
                      <a:pt x="399" y="116"/>
                    </a:lnTo>
                    <a:lnTo>
                      <a:pt x="408" y="116"/>
                    </a:lnTo>
                    <a:lnTo>
                      <a:pt x="417" y="115"/>
                    </a:lnTo>
                    <a:lnTo>
                      <a:pt x="426" y="115"/>
                    </a:lnTo>
                    <a:lnTo>
                      <a:pt x="436" y="115"/>
                    </a:lnTo>
                    <a:lnTo>
                      <a:pt x="445" y="114"/>
                    </a:lnTo>
                    <a:lnTo>
                      <a:pt x="454" y="114"/>
                    </a:lnTo>
                    <a:lnTo>
                      <a:pt x="464" y="113"/>
                    </a:lnTo>
                    <a:lnTo>
                      <a:pt x="473" y="113"/>
                    </a:lnTo>
                    <a:lnTo>
                      <a:pt x="482" y="113"/>
                    </a:lnTo>
                    <a:lnTo>
                      <a:pt x="491" y="112"/>
                    </a:lnTo>
                    <a:lnTo>
                      <a:pt x="501" y="112"/>
                    </a:lnTo>
                    <a:lnTo>
                      <a:pt x="510" y="111"/>
                    </a:lnTo>
                    <a:lnTo>
                      <a:pt x="519" y="111"/>
                    </a:lnTo>
                    <a:lnTo>
                      <a:pt x="528" y="110"/>
                    </a:lnTo>
                    <a:lnTo>
                      <a:pt x="538" y="110"/>
                    </a:lnTo>
                    <a:lnTo>
                      <a:pt x="547" y="110"/>
                    </a:lnTo>
                    <a:lnTo>
                      <a:pt x="556" y="109"/>
                    </a:lnTo>
                    <a:lnTo>
                      <a:pt x="566" y="109"/>
                    </a:lnTo>
                    <a:lnTo>
                      <a:pt x="575" y="108"/>
                    </a:lnTo>
                    <a:lnTo>
                      <a:pt x="584" y="107"/>
                    </a:lnTo>
                    <a:lnTo>
                      <a:pt x="593" y="108"/>
                    </a:lnTo>
                    <a:lnTo>
                      <a:pt x="603" y="108"/>
                    </a:lnTo>
                    <a:lnTo>
                      <a:pt x="612" y="107"/>
                    </a:lnTo>
                    <a:lnTo>
                      <a:pt x="621" y="107"/>
                    </a:lnTo>
                    <a:lnTo>
                      <a:pt x="631" y="107"/>
                    </a:lnTo>
                    <a:lnTo>
                      <a:pt x="640" y="108"/>
                    </a:lnTo>
                    <a:lnTo>
                      <a:pt x="649" y="107"/>
                    </a:lnTo>
                    <a:lnTo>
                      <a:pt x="658" y="108"/>
                    </a:lnTo>
                    <a:lnTo>
                      <a:pt x="668" y="107"/>
                    </a:lnTo>
                    <a:lnTo>
                      <a:pt x="677" y="106"/>
                    </a:lnTo>
                    <a:lnTo>
                      <a:pt x="686" y="105"/>
                    </a:lnTo>
                    <a:lnTo>
                      <a:pt x="696" y="105"/>
                    </a:lnTo>
                    <a:lnTo>
                      <a:pt x="705" y="105"/>
                    </a:lnTo>
                    <a:lnTo>
                      <a:pt x="714" y="104"/>
                    </a:lnTo>
                    <a:lnTo>
                      <a:pt x="723" y="103"/>
                    </a:lnTo>
                    <a:lnTo>
                      <a:pt x="733" y="103"/>
                    </a:lnTo>
                    <a:lnTo>
                      <a:pt x="742" y="104"/>
                    </a:lnTo>
                    <a:lnTo>
                      <a:pt x="751" y="105"/>
                    </a:lnTo>
                    <a:lnTo>
                      <a:pt x="760" y="106"/>
                    </a:lnTo>
                    <a:lnTo>
                      <a:pt x="770" y="105"/>
                    </a:lnTo>
                    <a:lnTo>
                      <a:pt x="779" y="104"/>
                    </a:lnTo>
                    <a:lnTo>
                      <a:pt x="788" y="104"/>
                    </a:lnTo>
                    <a:lnTo>
                      <a:pt x="798" y="102"/>
                    </a:lnTo>
                    <a:lnTo>
                      <a:pt x="807" y="101"/>
                    </a:lnTo>
                    <a:lnTo>
                      <a:pt x="816" y="102"/>
                    </a:lnTo>
                    <a:lnTo>
                      <a:pt x="825" y="100"/>
                    </a:lnTo>
                    <a:lnTo>
                      <a:pt x="835" y="100"/>
                    </a:lnTo>
                    <a:lnTo>
                      <a:pt x="844" y="98"/>
                    </a:lnTo>
                    <a:lnTo>
                      <a:pt x="853" y="97"/>
                    </a:lnTo>
                    <a:lnTo>
                      <a:pt x="863" y="97"/>
                    </a:lnTo>
                    <a:lnTo>
                      <a:pt x="872" y="97"/>
                    </a:lnTo>
                    <a:lnTo>
                      <a:pt x="881" y="100"/>
                    </a:lnTo>
                    <a:lnTo>
                      <a:pt x="890" y="99"/>
                    </a:lnTo>
                    <a:lnTo>
                      <a:pt x="900" y="97"/>
                    </a:lnTo>
                    <a:lnTo>
                      <a:pt x="909" y="96"/>
                    </a:lnTo>
                    <a:lnTo>
                      <a:pt x="918" y="96"/>
                    </a:lnTo>
                    <a:lnTo>
                      <a:pt x="928" y="94"/>
                    </a:lnTo>
                    <a:lnTo>
                      <a:pt x="937" y="93"/>
                    </a:lnTo>
                    <a:lnTo>
                      <a:pt x="946" y="92"/>
                    </a:lnTo>
                    <a:lnTo>
                      <a:pt x="955" y="91"/>
                    </a:lnTo>
                    <a:lnTo>
                      <a:pt x="965" y="91"/>
                    </a:lnTo>
                    <a:lnTo>
                      <a:pt x="974" y="89"/>
                    </a:lnTo>
                    <a:lnTo>
                      <a:pt x="983" y="87"/>
                    </a:lnTo>
                    <a:lnTo>
                      <a:pt x="992" y="85"/>
                    </a:lnTo>
                    <a:lnTo>
                      <a:pt x="1002" y="83"/>
                    </a:lnTo>
                    <a:lnTo>
                      <a:pt x="1011" y="82"/>
                    </a:lnTo>
                    <a:lnTo>
                      <a:pt x="1020" y="80"/>
                    </a:lnTo>
                    <a:lnTo>
                      <a:pt x="1030" y="79"/>
                    </a:lnTo>
                    <a:lnTo>
                      <a:pt x="1039" y="76"/>
                    </a:lnTo>
                    <a:lnTo>
                      <a:pt x="1048" y="74"/>
                    </a:lnTo>
                    <a:lnTo>
                      <a:pt x="1057" y="72"/>
                    </a:lnTo>
                    <a:lnTo>
                      <a:pt x="1067" y="72"/>
                    </a:lnTo>
                    <a:lnTo>
                      <a:pt x="1076" y="70"/>
                    </a:lnTo>
                    <a:lnTo>
                      <a:pt x="1085" y="70"/>
                    </a:lnTo>
                    <a:lnTo>
                      <a:pt x="1095" y="67"/>
                    </a:lnTo>
                    <a:lnTo>
                      <a:pt x="1104" y="65"/>
                    </a:lnTo>
                    <a:lnTo>
                      <a:pt x="1113" y="62"/>
                    </a:lnTo>
                    <a:lnTo>
                      <a:pt x="1122" y="60"/>
                    </a:lnTo>
                    <a:lnTo>
                      <a:pt x="1132" y="57"/>
                    </a:lnTo>
                    <a:lnTo>
                      <a:pt x="1141" y="52"/>
                    </a:lnTo>
                    <a:lnTo>
                      <a:pt x="1150" y="53"/>
                    </a:lnTo>
                    <a:lnTo>
                      <a:pt x="1160" y="52"/>
                    </a:lnTo>
                    <a:lnTo>
                      <a:pt x="1169" y="48"/>
                    </a:lnTo>
                    <a:lnTo>
                      <a:pt x="1178" y="45"/>
                    </a:lnTo>
                    <a:lnTo>
                      <a:pt x="1187" y="42"/>
                    </a:lnTo>
                    <a:lnTo>
                      <a:pt x="1197" y="40"/>
                    </a:lnTo>
                    <a:lnTo>
                      <a:pt x="1206" y="41"/>
                    </a:lnTo>
                    <a:lnTo>
                      <a:pt x="1215" y="43"/>
                    </a:lnTo>
                    <a:lnTo>
                      <a:pt x="1224" y="43"/>
                    </a:lnTo>
                    <a:lnTo>
                      <a:pt x="1234" y="43"/>
                    </a:lnTo>
                    <a:lnTo>
                      <a:pt x="1243" y="41"/>
                    </a:lnTo>
                    <a:lnTo>
                      <a:pt x="1252" y="40"/>
                    </a:lnTo>
                    <a:lnTo>
                      <a:pt x="1262" y="38"/>
                    </a:lnTo>
                    <a:lnTo>
                      <a:pt x="1271" y="35"/>
                    </a:lnTo>
                    <a:lnTo>
                      <a:pt x="1280" y="32"/>
                    </a:lnTo>
                    <a:lnTo>
                      <a:pt x="1289" y="31"/>
                    </a:lnTo>
                    <a:lnTo>
                      <a:pt x="1299" y="30"/>
                    </a:lnTo>
                    <a:lnTo>
                      <a:pt x="1308" y="30"/>
                    </a:lnTo>
                    <a:lnTo>
                      <a:pt x="1317" y="30"/>
                    </a:lnTo>
                    <a:lnTo>
                      <a:pt x="1327" y="30"/>
                    </a:lnTo>
                    <a:lnTo>
                      <a:pt x="1336" y="29"/>
                    </a:lnTo>
                    <a:lnTo>
                      <a:pt x="1345" y="27"/>
                    </a:lnTo>
                    <a:lnTo>
                      <a:pt x="1354" y="24"/>
                    </a:lnTo>
                    <a:lnTo>
                      <a:pt x="1364" y="23"/>
                    </a:lnTo>
                    <a:lnTo>
                      <a:pt x="1373" y="23"/>
                    </a:lnTo>
                    <a:lnTo>
                      <a:pt x="1382" y="22"/>
                    </a:lnTo>
                    <a:lnTo>
                      <a:pt x="1392" y="20"/>
                    </a:lnTo>
                    <a:lnTo>
                      <a:pt x="1401" y="20"/>
                    </a:lnTo>
                    <a:lnTo>
                      <a:pt x="1410" y="17"/>
                    </a:lnTo>
                    <a:lnTo>
                      <a:pt x="1419" y="13"/>
                    </a:lnTo>
                    <a:lnTo>
                      <a:pt x="1429" y="6"/>
                    </a:lnTo>
                    <a:lnTo>
                      <a:pt x="1438" y="3"/>
                    </a:lnTo>
                    <a:lnTo>
                      <a:pt x="1447" y="0"/>
                    </a:lnTo>
                    <a:lnTo>
                      <a:pt x="1447" y="64"/>
                    </a:lnTo>
                    <a:lnTo>
                      <a:pt x="1438" y="67"/>
                    </a:lnTo>
                    <a:lnTo>
                      <a:pt x="1429" y="70"/>
                    </a:lnTo>
                    <a:lnTo>
                      <a:pt x="1419" y="74"/>
                    </a:lnTo>
                    <a:lnTo>
                      <a:pt x="1410" y="77"/>
                    </a:lnTo>
                    <a:lnTo>
                      <a:pt x="1401" y="79"/>
                    </a:lnTo>
                    <a:lnTo>
                      <a:pt x="1392" y="79"/>
                    </a:lnTo>
                    <a:lnTo>
                      <a:pt x="1382" y="80"/>
                    </a:lnTo>
                    <a:lnTo>
                      <a:pt x="1373" y="80"/>
                    </a:lnTo>
                    <a:lnTo>
                      <a:pt x="1364" y="80"/>
                    </a:lnTo>
                    <a:lnTo>
                      <a:pt x="1354" y="80"/>
                    </a:lnTo>
                    <a:lnTo>
                      <a:pt x="1345" y="81"/>
                    </a:lnTo>
                    <a:lnTo>
                      <a:pt x="1336" y="82"/>
                    </a:lnTo>
                    <a:lnTo>
                      <a:pt x="1327" y="82"/>
                    </a:lnTo>
                    <a:lnTo>
                      <a:pt x="1317" y="83"/>
                    </a:lnTo>
                    <a:lnTo>
                      <a:pt x="1308" y="82"/>
                    </a:lnTo>
                    <a:lnTo>
                      <a:pt x="1299" y="82"/>
                    </a:lnTo>
                    <a:lnTo>
                      <a:pt x="1289" y="83"/>
                    </a:lnTo>
                    <a:lnTo>
                      <a:pt x="1280" y="83"/>
                    </a:lnTo>
                    <a:lnTo>
                      <a:pt x="1271" y="84"/>
                    </a:lnTo>
                    <a:lnTo>
                      <a:pt x="1262" y="86"/>
                    </a:lnTo>
                    <a:lnTo>
                      <a:pt x="1252" y="86"/>
                    </a:lnTo>
                    <a:lnTo>
                      <a:pt x="1243" y="88"/>
                    </a:lnTo>
                    <a:lnTo>
                      <a:pt x="1234" y="89"/>
                    </a:lnTo>
                    <a:lnTo>
                      <a:pt x="1224" y="90"/>
                    </a:lnTo>
                    <a:lnTo>
                      <a:pt x="1215" y="91"/>
                    </a:lnTo>
                    <a:lnTo>
                      <a:pt x="1206" y="91"/>
                    </a:lnTo>
                    <a:lnTo>
                      <a:pt x="1197" y="92"/>
                    </a:lnTo>
                    <a:lnTo>
                      <a:pt x="1187" y="93"/>
                    </a:lnTo>
                    <a:lnTo>
                      <a:pt x="1178" y="94"/>
                    </a:lnTo>
                    <a:lnTo>
                      <a:pt x="1169" y="95"/>
                    </a:lnTo>
                    <a:lnTo>
                      <a:pt x="1160" y="97"/>
                    </a:lnTo>
                    <a:lnTo>
                      <a:pt x="1150" y="97"/>
                    </a:lnTo>
                    <a:lnTo>
                      <a:pt x="1141" y="98"/>
                    </a:lnTo>
                    <a:lnTo>
                      <a:pt x="1132" y="99"/>
                    </a:lnTo>
                    <a:lnTo>
                      <a:pt x="1122" y="99"/>
                    </a:lnTo>
                    <a:lnTo>
                      <a:pt x="1113" y="98"/>
                    </a:lnTo>
                    <a:lnTo>
                      <a:pt x="1104" y="98"/>
                    </a:lnTo>
                    <a:lnTo>
                      <a:pt x="1095" y="98"/>
                    </a:lnTo>
                    <a:lnTo>
                      <a:pt x="1085" y="98"/>
                    </a:lnTo>
                    <a:lnTo>
                      <a:pt x="1076" y="97"/>
                    </a:lnTo>
                    <a:lnTo>
                      <a:pt x="1067" y="97"/>
                    </a:lnTo>
                    <a:lnTo>
                      <a:pt x="1057" y="95"/>
                    </a:lnTo>
                    <a:lnTo>
                      <a:pt x="1048" y="95"/>
                    </a:lnTo>
                    <a:lnTo>
                      <a:pt x="1039" y="96"/>
                    </a:lnTo>
                    <a:lnTo>
                      <a:pt x="1030" y="97"/>
                    </a:lnTo>
                    <a:lnTo>
                      <a:pt x="1020" y="97"/>
                    </a:lnTo>
                    <a:lnTo>
                      <a:pt x="1011" y="98"/>
                    </a:lnTo>
                    <a:lnTo>
                      <a:pt x="1002" y="98"/>
                    </a:lnTo>
                    <a:lnTo>
                      <a:pt x="992" y="99"/>
                    </a:lnTo>
                    <a:lnTo>
                      <a:pt x="983" y="100"/>
                    </a:lnTo>
                    <a:lnTo>
                      <a:pt x="974" y="101"/>
                    </a:lnTo>
                    <a:lnTo>
                      <a:pt x="965" y="102"/>
                    </a:lnTo>
                    <a:lnTo>
                      <a:pt x="955" y="102"/>
                    </a:lnTo>
                    <a:lnTo>
                      <a:pt x="946" y="102"/>
                    </a:lnTo>
                    <a:lnTo>
                      <a:pt x="937" y="102"/>
                    </a:lnTo>
                    <a:lnTo>
                      <a:pt x="928" y="103"/>
                    </a:lnTo>
                    <a:lnTo>
                      <a:pt x="918" y="104"/>
                    </a:lnTo>
                    <a:lnTo>
                      <a:pt x="909" y="103"/>
                    </a:lnTo>
                    <a:lnTo>
                      <a:pt x="900" y="104"/>
                    </a:lnTo>
                    <a:lnTo>
                      <a:pt x="890" y="105"/>
                    </a:lnTo>
                    <a:lnTo>
                      <a:pt x="881" y="106"/>
                    </a:lnTo>
                    <a:lnTo>
                      <a:pt x="872" y="103"/>
                    </a:lnTo>
                    <a:lnTo>
                      <a:pt x="863" y="102"/>
                    </a:lnTo>
                    <a:lnTo>
                      <a:pt x="853" y="103"/>
                    </a:lnTo>
                    <a:lnTo>
                      <a:pt x="844" y="103"/>
                    </a:lnTo>
                    <a:lnTo>
                      <a:pt x="835" y="104"/>
                    </a:lnTo>
                    <a:lnTo>
                      <a:pt x="825" y="105"/>
                    </a:lnTo>
                    <a:lnTo>
                      <a:pt x="816" y="106"/>
                    </a:lnTo>
                    <a:lnTo>
                      <a:pt x="807" y="105"/>
                    </a:lnTo>
                    <a:lnTo>
                      <a:pt x="798" y="106"/>
                    </a:lnTo>
                    <a:lnTo>
                      <a:pt x="788" y="107"/>
                    </a:lnTo>
                    <a:lnTo>
                      <a:pt x="779" y="108"/>
                    </a:lnTo>
                    <a:lnTo>
                      <a:pt x="770" y="109"/>
                    </a:lnTo>
                    <a:lnTo>
                      <a:pt x="760" y="109"/>
                    </a:lnTo>
                    <a:lnTo>
                      <a:pt x="751" y="108"/>
                    </a:lnTo>
                    <a:lnTo>
                      <a:pt x="742" y="107"/>
                    </a:lnTo>
                    <a:lnTo>
                      <a:pt x="733" y="106"/>
                    </a:lnTo>
                    <a:lnTo>
                      <a:pt x="723" y="105"/>
                    </a:lnTo>
                    <a:lnTo>
                      <a:pt x="714" y="107"/>
                    </a:lnTo>
                    <a:lnTo>
                      <a:pt x="705" y="107"/>
                    </a:lnTo>
                    <a:lnTo>
                      <a:pt x="696" y="107"/>
                    </a:lnTo>
                    <a:lnTo>
                      <a:pt x="686" y="107"/>
                    </a:lnTo>
                    <a:lnTo>
                      <a:pt x="677" y="107"/>
                    </a:lnTo>
                    <a:lnTo>
                      <a:pt x="668" y="109"/>
                    </a:lnTo>
                    <a:lnTo>
                      <a:pt x="658" y="110"/>
                    </a:lnTo>
                    <a:lnTo>
                      <a:pt x="649" y="108"/>
                    </a:lnTo>
                    <a:lnTo>
                      <a:pt x="640" y="109"/>
                    </a:lnTo>
                    <a:lnTo>
                      <a:pt x="631" y="108"/>
                    </a:lnTo>
                    <a:lnTo>
                      <a:pt x="621" y="108"/>
                    </a:lnTo>
                    <a:lnTo>
                      <a:pt x="612" y="108"/>
                    </a:lnTo>
                    <a:lnTo>
                      <a:pt x="603" y="109"/>
                    </a:lnTo>
                    <a:lnTo>
                      <a:pt x="593" y="109"/>
                    </a:lnTo>
                    <a:lnTo>
                      <a:pt x="584" y="108"/>
                    </a:lnTo>
                    <a:lnTo>
                      <a:pt x="575" y="109"/>
                    </a:lnTo>
                    <a:lnTo>
                      <a:pt x="566" y="109"/>
                    </a:lnTo>
                    <a:lnTo>
                      <a:pt x="556" y="110"/>
                    </a:lnTo>
                    <a:lnTo>
                      <a:pt x="547" y="110"/>
                    </a:lnTo>
                    <a:lnTo>
                      <a:pt x="538" y="111"/>
                    </a:lnTo>
                    <a:lnTo>
                      <a:pt x="528" y="110"/>
                    </a:lnTo>
                    <a:lnTo>
                      <a:pt x="519" y="111"/>
                    </a:lnTo>
                    <a:lnTo>
                      <a:pt x="510" y="112"/>
                    </a:lnTo>
                    <a:lnTo>
                      <a:pt x="501" y="112"/>
                    </a:lnTo>
                    <a:lnTo>
                      <a:pt x="491" y="113"/>
                    </a:lnTo>
                    <a:lnTo>
                      <a:pt x="482" y="113"/>
                    </a:lnTo>
                    <a:lnTo>
                      <a:pt x="473" y="113"/>
                    </a:lnTo>
                    <a:lnTo>
                      <a:pt x="464" y="114"/>
                    </a:lnTo>
                    <a:lnTo>
                      <a:pt x="454" y="114"/>
                    </a:lnTo>
                    <a:lnTo>
                      <a:pt x="445" y="115"/>
                    </a:lnTo>
                    <a:lnTo>
                      <a:pt x="436" y="115"/>
                    </a:lnTo>
                    <a:lnTo>
                      <a:pt x="426" y="115"/>
                    </a:lnTo>
                    <a:lnTo>
                      <a:pt x="417" y="115"/>
                    </a:lnTo>
                    <a:lnTo>
                      <a:pt x="408" y="116"/>
                    </a:lnTo>
                    <a:lnTo>
                      <a:pt x="399" y="116"/>
                    </a:lnTo>
                    <a:lnTo>
                      <a:pt x="389" y="116"/>
                    </a:lnTo>
                    <a:lnTo>
                      <a:pt x="380" y="116"/>
                    </a:lnTo>
                    <a:lnTo>
                      <a:pt x="371" y="116"/>
                    </a:lnTo>
                    <a:lnTo>
                      <a:pt x="361" y="116"/>
                    </a:lnTo>
                    <a:lnTo>
                      <a:pt x="352" y="117"/>
                    </a:lnTo>
                    <a:lnTo>
                      <a:pt x="343" y="117"/>
                    </a:lnTo>
                    <a:lnTo>
                      <a:pt x="334" y="117"/>
                    </a:lnTo>
                    <a:lnTo>
                      <a:pt x="324" y="117"/>
                    </a:lnTo>
                    <a:lnTo>
                      <a:pt x="315" y="117"/>
                    </a:lnTo>
                    <a:lnTo>
                      <a:pt x="306" y="117"/>
                    </a:lnTo>
                    <a:lnTo>
                      <a:pt x="296" y="118"/>
                    </a:lnTo>
                    <a:lnTo>
                      <a:pt x="287" y="118"/>
                    </a:lnTo>
                    <a:lnTo>
                      <a:pt x="278" y="118"/>
                    </a:lnTo>
                    <a:lnTo>
                      <a:pt x="269" y="118"/>
                    </a:lnTo>
                    <a:lnTo>
                      <a:pt x="259" y="119"/>
                    </a:lnTo>
                    <a:lnTo>
                      <a:pt x="250" y="119"/>
                    </a:lnTo>
                    <a:lnTo>
                      <a:pt x="241" y="119"/>
                    </a:lnTo>
                    <a:lnTo>
                      <a:pt x="232" y="119"/>
                    </a:lnTo>
                    <a:lnTo>
                      <a:pt x="222" y="119"/>
                    </a:lnTo>
                    <a:lnTo>
                      <a:pt x="213" y="119"/>
                    </a:lnTo>
                    <a:lnTo>
                      <a:pt x="204" y="119"/>
                    </a:lnTo>
                    <a:lnTo>
                      <a:pt x="194" y="119"/>
                    </a:lnTo>
                    <a:lnTo>
                      <a:pt x="185" y="120"/>
                    </a:lnTo>
                    <a:lnTo>
                      <a:pt x="176" y="120"/>
                    </a:lnTo>
                    <a:lnTo>
                      <a:pt x="167" y="120"/>
                    </a:lnTo>
                    <a:lnTo>
                      <a:pt x="157" y="120"/>
                    </a:lnTo>
                    <a:lnTo>
                      <a:pt x="148" y="120"/>
                    </a:lnTo>
                    <a:lnTo>
                      <a:pt x="139" y="120"/>
                    </a:lnTo>
                    <a:lnTo>
                      <a:pt x="129" y="120"/>
                    </a:lnTo>
                    <a:lnTo>
                      <a:pt x="120" y="120"/>
                    </a:lnTo>
                    <a:lnTo>
                      <a:pt x="111" y="121"/>
                    </a:lnTo>
                    <a:lnTo>
                      <a:pt x="102" y="121"/>
                    </a:lnTo>
                    <a:lnTo>
                      <a:pt x="92" y="121"/>
                    </a:lnTo>
                    <a:lnTo>
                      <a:pt x="83" y="121"/>
                    </a:lnTo>
                    <a:lnTo>
                      <a:pt x="74" y="121"/>
                    </a:lnTo>
                    <a:lnTo>
                      <a:pt x="64" y="121"/>
                    </a:lnTo>
                    <a:lnTo>
                      <a:pt x="55" y="121"/>
                    </a:lnTo>
                    <a:lnTo>
                      <a:pt x="46" y="121"/>
                    </a:lnTo>
                    <a:lnTo>
                      <a:pt x="37" y="121"/>
                    </a:lnTo>
                    <a:lnTo>
                      <a:pt x="27" y="122"/>
                    </a:lnTo>
                    <a:lnTo>
                      <a:pt x="18" y="122"/>
                    </a:lnTo>
                    <a:lnTo>
                      <a:pt x="9" y="121"/>
                    </a:lnTo>
                    <a:lnTo>
                      <a:pt x="0" y="122"/>
                    </a:lnTo>
                    <a:close/>
                  </a:path>
                </a:pathLst>
              </a:cu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50" name="Freeform 50"/>
              <p:cNvSpPr>
                <a:spLocks/>
              </p:cNvSpPr>
              <p:nvPr/>
            </p:nvSpPr>
            <p:spPr bwMode="auto">
              <a:xfrm>
                <a:off x="472" y="1107"/>
                <a:ext cx="1447" cy="122"/>
              </a:xfrm>
              <a:custGeom>
                <a:avLst/>
                <a:gdLst>
                  <a:gd name="T0" fmla="*/ 37 w 1447"/>
                  <a:gd name="T1" fmla="*/ 121 h 122"/>
                  <a:gd name="T2" fmla="*/ 83 w 1447"/>
                  <a:gd name="T3" fmla="*/ 121 h 122"/>
                  <a:gd name="T4" fmla="*/ 129 w 1447"/>
                  <a:gd name="T5" fmla="*/ 120 h 122"/>
                  <a:gd name="T6" fmla="*/ 176 w 1447"/>
                  <a:gd name="T7" fmla="*/ 120 h 122"/>
                  <a:gd name="T8" fmla="*/ 222 w 1447"/>
                  <a:gd name="T9" fmla="*/ 119 h 122"/>
                  <a:gd name="T10" fmla="*/ 269 w 1447"/>
                  <a:gd name="T11" fmla="*/ 118 h 122"/>
                  <a:gd name="T12" fmla="*/ 315 w 1447"/>
                  <a:gd name="T13" fmla="*/ 117 h 122"/>
                  <a:gd name="T14" fmla="*/ 361 w 1447"/>
                  <a:gd name="T15" fmla="*/ 116 h 122"/>
                  <a:gd name="T16" fmla="*/ 408 w 1447"/>
                  <a:gd name="T17" fmla="*/ 116 h 122"/>
                  <a:gd name="T18" fmla="*/ 454 w 1447"/>
                  <a:gd name="T19" fmla="*/ 114 h 122"/>
                  <a:gd name="T20" fmla="*/ 501 w 1447"/>
                  <a:gd name="T21" fmla="*/ 112 h 122"/>
                  <a:gd name="T22" fmla="*/ 547 w 1447"/>
                  <a:gd name="T23" fmla="*/ 110 h 122"/>
                  <a:gd name="T24" fmla="*/ 593 w 1447"/>
                  <a:gd name="T25" fmla="*/ 108 h 122"/>
                  <a:gd name="T26" fmla="*/ 640 w 1447"/>
                  <a:gd name="T27" fmla="*/ 108 h 122"/>
                  <a:gd name="T28" fmla="*/ 686 w 1447"/>
                  <a:gd name="T29" fmla="*/ 105 h 122"/>
                  <a:gd name="T30" fmla="*/ 733 w 1447"/>
                  <a:gd name="T31" fmla="*/ 103 h 122"/>
                  <a:gd name="T32" fmla="*/ 779 w 1447"/>
                  <a:gd name="T33" fmla="*/ 104 h 122"/>
                  <a:gd name="T34" fmla="*/ 825 w 1447"/>
                  <a:gd name="T35" fmla="*/ 100 h 122"/>
                  <a:gd name="T36" fmla="*/ 872 w 1447"/>
                  <a:gd name="T37" fmla="*/ 97 h 122"/>
                  <a:gd name="T38" fmla="*/ 918 w 1447"/>
                  <a:gd name="T39" fmla="*/ 96 h 122"/>
                  <a:gd name="T40" fmla="*/ 965 w 1447"/>
                  <a:gd name="T41" fmla="*/ 91 h 122"/>
                  <a:gd name="T42" fmla="*/ 1011 w 1447"/>
                  <a:gd name="T43" fmla="*/ 82 h 122"/>
                  <a:gd name="T44" fmla="*/ 1057 w 1447"/>
                  <a:gd name="T45" fmla="*/ 72 h 122"/>
                  <a:gd name="T46" fmla="*/ 1104 w 1447"/>
                  <a:gd name="T47" fmla="*/ 65 h 122"/>
                  <a:gd name="T48" fmla="*/ 1150 w 1447"/>
                  <a:gd name="T49" fmla="*/ 53 h 122"/>
                  <a:gd name="T50" fmla="*/ 1197 w 1447"/>
                  <a:gd name="T51" fmla="*/ 40 h 122"/>
                  <a:gd name="T52" fmla="*/ 1243 w 1447"/>
                  <a:gd name="T53" fmla="*/ 41 h 122"/>
                  <a:gd name="T54" fmla="*/ 1289 w 1447"/>
                  <a:gd name="T55" fmla="*/ 31 h 122"/>
                  <a:gd name="T56" fmla="*/ 1336 w 1447"/>
                  <a:gd name="T57" fmla="*/ 29 h 122"/>
                  <a:gd name="T58" fmla="*/ 1382 w 1447"/>
                  <a:gd name="T59" fmla="*/ 22 h 122"/>
                  <a:gd name="T60" fmla="*/ 1429 w 1447"/>
                  <a:gd name="T61" fmla="*/ 6 h 122"/>
                  <a:gd name="T62" fmla="*/ 1429 w 1447"/>
                  <a:gd name="T63" fmla="*/ 70 h 122"/>
                  <a:gd name="T64" fmla="*/ 1382 w 1447"/>
                  <a:gd name="T65" fmla="*/ 80 h 122"/>
                  <a:gd name="T66" fmla="*/ 1336 w 1447"/>
                  <a:gd name="T67" fmla="*/ 82 h 122"/>
                  <a:gd name="T68" fmla="*/ 1289 w 1447"/>
                  <a:gd name="T69" fmla="*/ 83 h 122"/>
                  <a:gd name="T70" fmla="*/ 1243 w 1447"/>
                  <a:gd name="T71" fmla="*/ 88 h 122"/>
                  <a:gd name="T72" fmla="*/ 1197 w 1447"/>
                  <a:gd name="T73" fmla="*/ 92 h 122"/>
                  <a:gd name="T74" fmla="*/ 1150 w 1447"/>
                  <a:gd name="T75" fmla="*/ 97 h 122"/>
                  <a:gd name="T76" fmla="*/ 1104 w 1447"/>
                  <a:gd name="T77" fmla="*/ 98 h 122"/>
                  <a:gd name="T78" fmla="*/ 1057 w 1447"/>
                  <a:gd name="T79" fmla="*/ 95 h 122"/>
                  <a:gd name="T80" fmla="*/ 1011 w 1447"/>
                  <a:gd name="T81" fmla="*/ 98 h 122"/>
                  <a:gd name="T82" fmla="*/ 965 w 1447"/>
                  <a:gd name="T83" fmla="*/ 102 h 122"/>
                  <a:gd name="T84" fmla="*/ 918 w 1447"/>
                  <a:gd name="T85" fmla="*/ 104 h 122"/>
                  <a:gd name="T86" fmla="*/ 872 w 1447"/>
                  <a:gd name="T87" fmla="*/ 103 h 122"/>
                  <a:gd name="T88" fmla="*/ 825 w 1447"/>
                  <a:gd name="T89" fmla="*/ 105 h 122"/>
                  <a:gd name="T90" fmla="*/ 779 w 1447"/>
                  <a:gd name="T91" fmla="*/ 108 h 122"/>
                  <a:gd name="T92" fmla="*/ 733 w 1447"/>
                  <a:gd name="T93" fmla="*/ 106 h 122"/>
                  <a:gd name="T94" fmla="*/ 686 w 1447"/>
                  <a:gd name="T95" fmla="*/ 107 h 122"/>
                  <a:gd name="T96" fmla="*/ 640 w 1447"/>
                  <a:gd name="T97" fmla="*/ 109 h 122"/>
                  <a:gd name="T98" fmla="*/ 593 w 1447"/>
                  <a:gd name="T99" fmla="*/ 109 h 122"/>
                  <a:gd name="T100" fmla="*/ 547 w 1447"/>
                  <a:gd name="T101" fmla="*/ 110 h 122"/>
                  <a:gd name="T102" fmla="*/ 501 w 1447"/>
                  <a:gd name="T103" fmla="*/ 112 h 122"/>
                  <a:gd name="T104" fmla="*/ 454 w 1447"/>
                  <a:gd name="T105" fmla="*/ 114 h 122"/>
                  <a:gd name="T106" fmla="*/ 408 w 1447"/>
                  <a:gd name="T107" fmla="*/ 116 h 122"/>
                  <a:gd name="T108" fmla="*/ 361 w 1447"/>
                  <a:gd name="T109" fmla="*/ 116 h 122"/>
                  <a:gd name="T110" fmla="*/ 315 w 1447"/>
                  <a:gd name="T111" fmla="*/ 117 h 122"/>
                  <a:gd name="T112" fmla="*/ 269 w 1447"/>
                  <a:gd name="T113" fmla="*/ 118 h 122"/>
                  <a:gd name="T114" fmla="*/ 222 w 1447"/>
                  <a:gd name="T115" fmla="*/ 119 h 122"/>
                  <a:gd name="T116" fmla="*/ 176 w 1447"/>
                  <a:gd name="T117" fmla="*/ 120 h 122"/>
                  <a:gd name="T118" fmla="*/ 129 w 1447"/>
                  <a:gd name="T119" fmla="*/ 120 h 122"/>
                  <a:gd name="T120" fmla="*/ 83 w 1447"/>
                  <a:gd name="T121" fmla="*/ 121 h 122"/>
                  <a:gd name="T122" fmla="*/ 37 w 1447"/>
                  <a:gd name="T123" fmla="*/ 121 h 122"/>
                  <a:gd name="T124" fmla="*/ 0 w 1447"/>
                  <a:gd name="T125" fmla="*/ 122 h 12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22">
                    <a:moveTo>
                      <a:pt x="0" y="122"/>
                    </a:moveTo>
                    <a:lnTo>
                      <a:pt x="9" y="121"/>
                    </a:lnTo>
                    <a:lnTo>
                      <a:pt x="18" y="122"/>
                    </a:lnTo>
                    <a:lnTo>
                      <a:pt x="27" y="122"/>
                    </a:lnTo>
                    <a:lnTo>
                      <a:pt x="37" y="121"/>
                    </a:lnTo>
                    <a:lnTo>
                      <a:pt x="46" y="121"/>
                    </a:lnTo>
                    <a:lnTo>
                      <a:pt x="55" y="121"/>
                    </a:lnTo>
                    <a:lnTo>
                      <a:pt x="64" y="121"/>
                    </a:lnTo>
                    <a:lnTo>
                      <a:pt x="74" y="121"/>
                    </a:lnTo>
                    <a:lnTo>
                      <a:pt x="83" y="121"/>
                    </a:lnTo>
                    <a:lnTo>
                      <a:pt x="92" y="121"/>
                    </a:lnTo>
                    <a:lnTo>
                      <a:pt x="102" y="121"/>
                    </a:lnTo>
                    <a:lnTo>
                      <a:pt x="111" y="121"/>
                    </a:lnTo>
                    <a:lnTo>
                      <a:pt x="120" y="120"/>
                    </a:lnTo>
                    <a:lnTo>
                      <a:pt x="129" y="120"/>
                    </a:lnTo>
                    <a:lnTo>
                      <a:pt x="139" y="120"/>
                    </a:lnTo>
                    <a:lnTo>
                      <a:pt x="148" y="120"/>
                    </a:lnTo>
                    <a:lnTo>
                      <a:pt x="157" y="120"/>
                    </a:lnTo>
                    <a:lnTo>
                      <a:pt x="167" y="120"/>
                    </a:lnTo>
                    <a:lnTo>
                      <a:pt x="176" y="120"/>
                    </a:lnTo>
                    <a:lnTo>
                      <a:pt x="185" y="120"/>
                    </a:lnTo>
                    <a:lnTo>
                      <a:pt x="194" y="119"/>
                    </a:lnTo>
                    <a:lnTo>
                      <a:pt x="204" y="119"/>
                    </a:lnTo>
                    <a:lnTo>
                      <a:pt x="213" y="119"/>
                    </a:lnTo>
                    <a:lnTo>
                      <a:pt x="222" y="119"/>
                    </a:lnTo>
                    <a:lnTo>
                      <a:pt x="232" y="119"/>
                    </a:lnTo>
                    <a:lnTo>
                      <a:pt x="241" y="119"/>
                    </a:lnTo>
                    <a:lnTo>
                      <a:pt x="250" y="119"/>
                    </a:lnTo>
                    <a:lnTo>
                      <a:pt x="259" y="118"/>
                    </a:lnTo>
                    <a:lnTo>
                      <a:pt x="269" y="118"/>
                    </a:lnTo>
                    <a:lnTo>
                      <a:pt x="278" y="118"/>
                    </a:lnTo>
                    <a:lnTo>
                      <a:pt x="287" y="118"/>
                    </a:lnTo>
                    <a:lnTo>
                      <a:pt x="296" y="117"/>
                    </a:lnTo>
                    <a:lnTo>
                      <a:pt x="306" y="117"/>
                    </a:lnTo>
                    <a:lnTo>
                      <a:pt x="315" y="117"/>
                    </a:lnTo>
                    <a:lnTo>
                      <a:pt x="324" y="117"/>
                    </a:lnTo>
                    <a:lnTo>
                      <a:pt x="334" y="117"/>
                    </a:lnTo>
                    <a:lnTo>
                      <a:pt x="343" y="117"/>
                    </a:lnTo>
                    <a:lnTo>
                      <a:pt x="352" y="116"/>
                    </a:lnTo>
                    <a:lnTo>
                      <a:pt x="361" y="116"/>
                    </a:lnTo>
                    <a:lnTo>
                      <a:pt x="371" y="116"/>
                    </a:lnTo>
                    <a:lnTo>
                      <a:pt x="380" y="116"/>
                    </a:lnTo>
                    <a:lnTo>
                      <a:pt x="389" y="116"/>
                    </a:lnTo>
                    <a:lnTo>
                      <a:pt x="399" y="116"/>
                    </a:lnTo>
                    <a:lnTo>
                      <a:pt x="408" y="116"/>
                    </a:lnTo>
                    <a:lnTo>
                      <a:pt x="417" y="115"/>
                    </a:lnTo>
                    <a:lnTo>
                      <a:pt x="426" y="115"/>
                    </a:lnTo>
                    <a:lnTo>
                      <a:pt x="436" y="115"/>
                    </a:lnTo>
                    <a:lnTo>
                      <a:pt x="445" y="114"/>
                    </a:lnTo>
                    <a:lnTo>
                      <a:pt x="454" y="114"/>
                    </a:lnTo>
                    <a:lnTo>
                      <a:pt x="464" y="113"/>
                    </a:lnTo>
                    <a:lnTo>
                      <a:pt x="473" y="113"/>
                    </a:lnTo>
                    <a:lnTo>
                      <a:pt x="482" y="113"/>
                    </a:lnTo>
                    <a:lnTo>
                      <a:pt x="491" y="112"/>
                    </a:lnTo>
                    <a:lnTo>
                      <a:pt x="501" y="112"/>
                    </a:lnTo>
                    <a:lnTo>
                      <a:pt x="510" y="111"/>
                    </a:lnTo>
                    <a:lnTo>
                      <a:pt x="519" y="111"/>
                    </a:lnTo>
                    <a:lnTo>
                      <a:pt x="528" y="110"/>
                    </a:lnTo>
                    <a:lnTo>
                      <a:pt x="538" y="110"/>
                    </a:lnTo>
                    <a:lnTo>
                      <a:pt x="547" y="110"/>
                    </a:lnTo>
                    <a:lnTo>
                      <a:pt x="556" y="109"/>
                    </a:lnTo>
                    <a:lnTo>
                      <a:pt x="566" y="109"/>
                    </a:lnTo>
                    <a:lnTo>
                      <a:pt x="575" y="108"/>
                    </a:lnTo>
                    <a:lnTo>
                      <a:pt x="584" y="107"/>
                    </a:lnTo>
                    <a:lnTo>
                      <a:pt x="593" y="108"/>
                    </a:lnTo>
                    <a:lnTo>
                      <a:pt x="603" y="108"/>
                    </a:lnTo>
                    <a:lnTo>
                      <a:pt x="612" y="107"/>
                    </a:lnTo>
                    <a:lnTo>
                      <a:pt x="621" y="107"/>
                    </a:lnTo>
                    <a:lnTo>
                      <a:pt x="631" y="107"/>
                    </a:lnTo>
                    <a:lnTo>
                      <a:pt x="640" y="108"/>
                    </a:lnTo>
                    <a:lnTo>
                      <a:pt x="649" y="107"/>
                    </a:lnTo>
                    <a:lnTo>
                      <a:pt x="658" y="108"/>
                    </a:lnTo>
                    <a:lnTo>
                      <a:pt x="668" y="107"/>
                    </a:lnTo>
                    <a:lnTo>
                      <a:pt x="677" y="106"/>
                    </a:lnTo>
                    <a:lnTo>
                      <a:pt x="686" y="105"/>
                    </a:lnTo>
                    <a:lnTo>
                      <a:pt x="696" y="105"/>
                    </a:lnTo>
                    <a:lnTo>
                      <a:pt x="705" y="105"/>
                    </a:lnTo>
                    <a:lnTo>
                      <a:pt x="714" y="104"/>
                    </a:lnTo>
                    <a:lnTo>
                      <a:pt x="723" y="103"/>
                    </a:lnTo>
                    <a:lnTo>
                      <a:pt x="733" y="103"/>
                    </a:lnTo>
                    <a:lnTo>
                      <a:pt x="742" y="104"/>
                    </a:lnTo>
                    <a:lnTo>
                      <a:pt x="751" y="105"/>
                    </a:lnTo>
                    <a:lnTo>
                      <a:pt x="760" y="106"/>
                    </a:lnTo>
                    <a:lnTo>
                      <a:pt x="770" y="105"/>
                    </a:lnTo>
                    <a:lnTo>
                      <a:pt x="779" y="104"/>
                    </a:lnTo>
                    <a:lnTo>
                      <a:pt x="788" y="104"/>
                    </a:lnTo>
                    <a:lnTo>
                      <a:pt x="798" y="102"/>
                    </a:lnTo>
                    <a:lnTo>
                      <a:pt x="807" y="101"/>
                    </a:lnTo>
                    <a:lnTo>
                      <a:pt x="816" y="102"/>
                    </a:lnTo>
                    <a:lnTo>
                      <a:pt x="825" y="100"/>
                    </a:lnTo>
                    <a:lnTo>
                      <a:pt x="835" y="100"/>
                    </a:lnTo>
                    <a:lnTo>
                      <a:pt x="844" y="98"/>
                    </a:lnTo>
                    <a:lnTo>
                      <a:pt x="853" y="97"/>
                    </a:lnTo>
                    <a:lnTo>
                      <a:pt x="863" y="97"/>
                    </a:lnTo>
                    <a:lnTo>
                      <a:pt x="872" y="97"/>
                    </a:lnTo>
                    <a:lnTo>
                      <a:pt x="881" y="100"/>
                    </a:lnTo>
                    <a:lnTo>
                      <a:pt x="890" y="99"/>
                    </a:lnTo>
                    <a:lnTo>
                      <a:pt x="900" y="97"/>
                    </a:lnTo>
                    <a:lnTo>
                      <a:pt x="909" y="96"/>
                    </a:lnTo>
                    <a:lnTo>
                      <a:pt x="918" y="96"/>
                    </a:lnTo>
                    <a:lnTo>
                      <a:pt x="928" y="94"/>
                    </a:lnTo>
                    <a:lnTo>
                      <a:pt x="937" y="93"/>
                    </a:lnTo>
                    <a:lnTo>
                      <a:pt x="946" y="92"/>
                    </a:lnTo>
                    <a:lnTo>
                      <a:pt x="955" y="91"/>
                    </a:lnTo>
                    <a:lnTo>
                      <a:pt x="965" y="91"/>
                    </a:lnTo>
                    <a:lnTo>
                      <a:pt x="974" y="89"/>
                    </a:lnTo>
                    <a:lnTo>
                      <a:pt x="983" y="87"/>
                    </a:lnTo>
                    <a:lnTo>
                      <a:pt x="992" y="85"/>
                    </a:lnTo>
                    <a:lnTo>
                      <a:pt x="1002" y="83"/>
                    </a:lnTo>
                    <a:lnTo>
                      <a:pt x="1011" y="82"/>
                    </a:lnTo>
                    <a:lnTo>
                      <a:pt x="1020" y="80"/>
                    </a:lnTo>
                    <a:lnTo>
                      <a:pt x="1030" y="79"/>
                    </a:lnTo>
                    <a:lnTo>
                      <a:pt x="1039" y="76"/>
                    </a:lnTo>
                    <a:lnTo>
                      <a:pt x="1048" y="74"/>
                    </a:lnTo>
                    <a:lnTo>
                      <a:pt x="1057" y="72"/>
                    </a:lnTo>
                    <a:lnTo>
                      <a:pt x="1067" y="72"/>
                    </a:lnTo>
                    <a:lnTo>
                      <a:pt x="1076" y="70"/>
                    </a:lnTo>
                    <a:lnTo>
                      <a:pt x="1085" y="70"/>
                    </a:lnTo>
                    <a:lnTo>
                      <a:pt x="1095" y="67"/>
                    </a:lnTo>
                    <a:lnTo>
                      <a:pt x="1104" y="65"/>
                    </a:lnTo>
                    <a:lnTo>
                      <a:pt x="1113" y="62"/>
                    </a:lnTo>
                    <a:lnTo>
                      <a:pt x="1122" y="60"/>
                    </a:lnTo>
                    <a:lnTo>
                      <a:pt x="1132" y="57"/>
                    </a:lnTo>
                    <a:lnTo>
                      <a:pt x="1141" y="52"/>
                    </a:lnTo>
                    <a:lnTo>
                      <a:pt x="1150" y="53"/>
                    </a:lnTo>
                    <a:lnTo>
                      <a:pt x="1160" y="52"/>
                    </a:lnTo>
                    <a:lnTo>
                      <a:pt x="1169" y="48"/>
                    </a:lnTo>
                    <a:lnTo>
                      <a:pt x="1178" y="45"/>
                    </a:lnTo>
                    <a:lnTo>
                      <a:pt x="1187" y="42"/>
                    </a:lnTo>
                    <a:lnTo>
                      <a:pt x="1197" y="40"/>
                    </a:lnTo>
                    <a:lnTo>
                      <a:pt x="1206" y="41"/>
                    </a:lnTo>
                    <a:lnTo>
                      <a:pt x="1215" y="43"/>
                    </a:lnTo>
                    <a:lnTo>
                      <a:pt x="1224" y="43"/>
                    </a:lnTo>
                    <a:lnTo>
                      <a:pt x="1234" y="43"/>
                    </a:lnTo>
                    <a:lnTo>
                      <a:pt x="1243" y="41"/>
                    </a:lnTo>
                    <a:lnTo>
                      <a:pt x="1252" y="40"/>
                    </a:lnTo>
                    <a:lnTo>
                      <a:pt x="1262" y="38"/>
                    </a:lnTo>
                    <a:lnTo>
                      <a:pt x="1271" y="35"/>
                    </a:lnTo>
                    <a:lnTo>
                      <a:pt x="1280" y="32"/>
                    </a:lnTo>
                    <a:lnTo>
                      <a:pt x="1289" y="31"/>
                    </a:lnTo>
                    <a:lnTo>
                      <a:pt x="1299" y="30"/>
                    </a:lnTo>
                    <a:lnTo>
                      <a:pt x="1308" y="30"/>
                    </a:lnTo>
                    <a:lnTo>
                      <a:pt x="1317" y="30"/>
                    </a:lnTo>
                    <a:lnTo>
                      <a:pt x="1327" y="30"/>
                    </a:lnTo>
                    <a:lnTo>
                      <a:pt x="1336" y="29"/>
                    </a:lnTo>
                    <a:lnTo>
                      <a:pt x="1345" y="27"/>
                    </a:lnTo>
                    <a:lnTo>
                      <a:pt x="1354" y="24"/>
                    </a:lnTo>
                    <a:lnTo>
                      <a:pt x="1364" y="23"/>
                    </a:lnTo>
                    <a:lnTo>
                      <a:pt x="1373" y="23"/>
                    </a:lnTo>
                    <a:lnTo>
                      <a:pt x="1382" y="22"/>
                    </a:lnTo>
                    <a:lnTo>
                      <a:pt x="1392" y="20"/>
                    </a:lnTo>
                    <a:lnTo>
                      <a:pt x="1401" y="20"/>
                    </a:lnTo>
                    <a:lnTo>
                      <a:pt x="1410" y="17"/>
                    </a:lnTo>
                    <a:lnTo>
                      <a:pt x="1419" y="13"/>
                    </a:lnTo>
                    <a:lnTo>
                      <a:pt x="1429" y="6"/>
                    </a:lnTo>
                    <a:lnTo>
                      <a:pt x="1438" y="3"/>
                    </a:lnTo>
                    <a:lnTo>
                      <a:pt x="1447" y="0"/>
                    </a:lnTo>
                    <a:lnTo>
                      <a:pt x="1447" y="64"/>
                    </a:lnTo>
                    <a:lnTo>
                      <a:pt x="1438" y="67"/>
                    </a:lnTo>
                    <a:lnTo>
                      <a:pt x="1429" y="70"/>
                    </a:lnTo>
                    <a:lnTo>
                      <a:pt x="1419" y="74"/>
                    </a:lnTo>
                    <a:lnTo>
                      <a:pt x="1410" y="77"/>
                    </a:lnTo>
                    <a:lnTo>
                      <a:pt x="1401" y="79"/>
                    </a:lnTo>
                    <a:lnTo>
                      <a:pt x="1392" y="79"/>
                    </a:lnTo>
                    <a:lnTo>
                      <a:pt x="1382" y="80"/>
                    </a:lnTo>
                    <a:lnTo>
                      <a:pt x="1373" y="80"/>
                    </a:lnTo>
                    <a:lnTo>
                      <a:pt x="1364" y="80"/>
                    </a:lnTo>
                    <a:lnTo>
                      <a:pt x="1354" y="80"/>
                    </a:lnTo>
                    <a:lnTo>
                      <a:pt x="1345" y="81"/>
                    </a:lnTo>
                    <a:lnTo>
                      <a:pt x="1336" y="82"/>
                    </a:lnTo>
                    <a:lnTo>
                      <a:pt x="1327" y="82"/>
                    </a:lnTo>
                    <a:lnTo>
                      <a:pt x="1317" y="83"/>
                    </a:lnTo>
                    <a:lnTo>
                      <a:pt x="1308" y="82"/>
                    </a:lnTo>
                    <a:lnTo>
                      <a:pt x="1299" y="82"/>
                    </a:lnTo>
                    <a:lnTo>
                      <a:pt x="1289" y="83"/>
                    </a:lnTo>
                    <a:lnTo>
                      <a:pt x="1280" y="83"/>
                    </a:lnTo>
                    <a:lnTo>
                      <a:pt x="1271" y="84"/>
                    </a:lnTo>
                    <a:lnTo>
                      <a:pt x="1262" y="86"/>
                    </a:lnTo>
                    <a:lnTo>
                      <a:pt x="1252" y="86"/>
                    </a:lnTo>
                    <a:lnTo>
                      <a:pt x="1243" y="88"/>
                    </a:lnTo>
                    <a:lnTo>
                      <a:pt x="1234" y="89"/>
                    </a:lnTo>
                    <a:lnTo>
                      <a:pt x="1224" y="90"/>
                    </a:lnTo>
                    <a:lnTo>
                      <a:pt x="1215" y="91"/>
                    </a:lnTo>
                    <a:lnTo>
                      <a:pt x="1206" y="91"/>
                    </a:lnTo>
                    <a:lnTo>
                      <a:pt x="1197" y="92"/>
                    </a:lnTo>
                    <a:lnTo>
                      <a:pt x="1187" y="93"/>
                    </a:lnTo>
                    <a:lnTo>
                      <a:pt x="1178" y="94"/>
                    </a:lnTo>
                    <a:lnTo>
                      <a:pt x="1169" y="95"/>
                    </a:lnTo>
                    <a:lnTo>
                      <a:pt x="1160" y="97"/>
                    </a:lnTo>
                    <a:lnTo>
                      <a:pt x="1150" y="97"/>
                    </a:lnTo>
                    <a:lnTo>
                      <a:pt x="1141" y="98"/>
                    </a:lnTo>
                    <a:lnTo>
                      <a:pt x="1132" y="99"/>
                    </a:lnTo>
                    <a:lnTo>
                      <a:pt x="1122" y="99"/>
                    </a:lnTo>
                    <a:lnTo>
                      <a:pt x="1113" y="98"/>
                    </a:lnTo>
                    <a:lnTo>
                      <a:pt x="1104" y="98"/>
                    </a:lnTo>
                    <a:lnTo>
                      <a:pt x="1095" y="98"/>
                    </a:lnTo>
                    <a:lnTo>
                      <a:pt x="1085" y="98"/>
                    </a:lnTo>
                    <a:lnTo>
                      <a:pt x="1076" y="97"/>
                    </a:lnTo>
                    <a:lnTo>
                      <a:pt x="1067" y="97"/>
                    </a:lnTo>
                    <a:lnTo>
                      <a:pt x="1057" y="95"/>
                    </a:lnTo>
                    <a:lnTo>
                      <a:pt x="1048" y="95"/>
                    </a:lnTo>
                    <a:lnTo>
                      <a:pt x="1039" y="96"/>
                    </a:lnTo>
                    <a:lnTo>
                      <a:pt x="1030" y="97"/>
                    </a:lnTo>
                    <a:lnTo>
                      <a:pt x="1020" y="97"/>
                    </a:lnTo>
                    <a:lnTo>
                      <a:pt x="1011" y="98"/>
                    </a:lnTo>
                    <a:lnTo>
                      <a:pt x="1002" y="98"/>
                    </a:lnTo>
                    <a:lnTo>
                      <a:pt x="992" y="99"/>
                    </a:lnTo>
                    <a:lnTo>
                      <a:pt x="983" y="100"/>
                    </a:lnTo>
                    <a:lnTo>
                      <a:pt x="974" y="101"/>
                    </a:lnTo>
                    <a:lnTo>
                      <a:pt x="965" y="102"/>
                    </a:lnTo>
                    <a:lnTo>
                      <a:pt x="955" y="102"/>
                    </a:lnTo>
                    <a:lnTo>
                      <a:pt x="946" y="102"/>
                    </a:lnTo>
                    <a:lnTo>
                      <a:pt x="937" y="102"/>
                    </a:lnTo>
                    <a:lnTo>
                      <a:pt x="928" y="103"/>
                    </a:lnTo>
                    <a:lnTo>
                      <a:pt x="918" y="104"/>
                    </a:lnTo>
                    <a:lnTo>
                      <a:pt x="909" y="103"/>
                    </a:lnTo>
                    <a:lnTo>
                      <a:pt x="900" y="104"/>
                    </a:lnTo>
                    <a:lnTo>
                      <a:pt x="890" y="105"/>
                    </a:lnTo>
                    <a:lnTo>
                      <a:pt x="881" y="106"/>
                    </a:lnTo>
                    <a:lnTo>
                      <a:pt x="872" y="103"/>
                    </a:lnTo>
                    <a:lnTo>
                      <a:pt x="863" y="102"/>
                    </a:lnTo>
                    <a:lnTo>
                      <a:pt x="853" y="103"/>
                    </a:lnTo>
                    <a:lnTo>
                      <a:pt x="844" y="103"/>
                    </a:lnTo>
                    <a:lnTo>
                      <a:pt x="835" y="104"/>
                    </a:lnTo>
                    <a:lnTo>
                      <a:pt x="825" y="105"/>
                    </a:lnTo>
                    <a:lnTo>
                      <a:pt x="816" y="106"/>
                    </a:lnTo>
                    <a:lnTo>
                      <a:pt x="807" y="105"/>
                    </a:lnTo>
                    <a:lnTo>
                      <a:pt x="798" y="106"/>
                    </a:lnTo>
                    <a:lnTo>
                      <a:pt x="788" y="107"/>
                    </a:lnTo>
                    <a:lnTo>
                      <a:pt x="779" y="108"/>
                    </a:lnTo>
                    <a:lnTo>
                      <a:pt x="770" y="109"/>
                    </a:lnTo>
                    <a:lnTo>
                      <a:pt x="760" y="109"/>
                    </a:lnTo>
                    <a:lnTo>
                      <a:pt x="751" y="108"/>
                    </a:lnTo>
                    <a:lnTo>
                      <a:pt x="742" y="107"/>
                    </a:lnTo>
                    <a:lnTo>
                      <a:pt x="733" y="106"/>
                    </a:lnTo>
                    <a:lnTo>
                      <a:pt x="723" y="105"/>
                    </a:lnTo>
                    <a:lnTo>
                      <a:pt x="714" y="107"/>
                    </a:lnTo>
                    <a:lnTo>
                      <a:pt x="705" y="107"/>
                    </a:lnTo>
                    <a:lnTo>
                      <a:pt x="696" y="107"/>
                    </a:lnTo>
                    <a:lnTo>
                      <a:pt x="686" y="107"/>
                    </a:lnTo>
                    <a:lnTo>
                      <a:pt x="677" y="107"/>
                    </a:lnTo>
                    <a:lnTo>
                      <a:pt x="668" y="109"/>
                    </a:lnTo>
                    <a:lnTo>
                      <a:pt x="658" y="110"/>
                    </a:lnTo>
                    <a:lnTo>
                      <a:pt x="649" y="108"/>
                    </a:lnTo>
                    <a:lnTo>
                      <a:pt x="640" y="109"/>
                    </a:lnTo>
                    <a:lnTo>
                      <a:pt x="631" y="108"/>
                    </a:lnTo>
                    <a:lnTo>
                      <a:pt x="621" y="108"/>
                    </a:lnTo>
                    <a:lnTo>
                      <a:pt x="612" y="108"/>
                    </a:lnTo>
                    <a:lnTo>
                      <a:pt x="603" y="109"/>
                    </a:lnTo>
                    <a:lnTo>
                      <a:pt x="593" y="109"/>
                    </a:lnTo>
                    <a:lnTo>
                      <a:pt x="584" y="108"/>
                    </a:lnTo>
                    <a:lnTo>
                      <a:pt x="575" y="109"/>
                    </a:lnTo>
                    <a:lnTo>
                      <a:pt x="566" y="109"/>
                    </a:lnTo>
                    <a:lnTo>
                      <a:pt x="556" y="110"/>
                    </a:lnTo>
                    <a:lnTo>
                      <a:pt x="547" y="110"/>
                    </a:lnTo>
                    <a:lnTo>
                      <a:pt x="538" y="111"/>
                    </a:lnTo>
                    <a:lnTo>
                      <a:pt x="528" y="110"/>
                    </a:lnTo>
                    <a:lnTo>
                      <a:pt x="519" y="111"/>
                    </a:lnTo>
                    <a:lnTo>
                      <a:pt x="510" y="112"/>
                    </a:lnTo>
                    <a:lnTo>
                      <a:pt x="501" y="112"/>
                    </a:lnTo>
                    <a:lnTo>
                      <a:pt x="491" y="113"/>
                    </a:lnTo>
                    <a:lnTo>
                      <a:pt x="482" y="113"/>
                    </a:lnTo>
                    <a:lnTo>
                      <a:pt x="473" y="113"/>
                    </a:lnTo>
                    <a:lnTo>
                      <a:pt x="464" y="114"/>
                    </a:lnTo>
                    <a:lnTo>
                      <a:pt x="454" y="114"/>
                    </a:lnTo>
                    <a:lnTo>
                      <a:pt x="445" y="115"/>
                    </a:lnTo>
                    <a:lnTo>
                      <a:pt x="436" y="115"/>
                    </a:lnTo>
                    <a:lnTo>
                      <a:pt x="426" y="115"/>
                    </a:lnTo>
                    <a:lnTo>
                      <a:pt x="417" y="115"/>
                    </a:lnTo>
                    <a:lnTo>
                      <a:pt x="408" y="116"/>
                    </a:lnTo>
                    <a:lnTo>
                      <a:pt x="399" y="116"/>
                    </a:lnTo>
                    <a:lnTo>
                      <a:pt x="389" y="116"/>
                    </a:lnTo>
                    <a:lnTo>
                      <a:pt x="380" y="116"/>
                    </a:lnTo>
                    <a:lnTo>
                      <a:pt x="371" y="116"/>
                    </a:lnTo>
                    <a:lnTo>
                      <a:pt x="361" y="116"/>
                    </a:lnTo>
                    <a:lnTo>
                      <a:pt x="352" y="117"/>
                    </a:lnTo>
                    <a:lnTo>
                      <a:pt x="343" y="117"/>
                    </a:lnTo>
                    <a:lnTo>
                      <a:pt x="334" y="117"/>
                    </a:lnTo>
                    <a:lnTo>
                      <a:pt x="324" y="117"/>
                    </a:lnTo>
                    <a:lnTo>
                      <a:pt x="315" y="117"/>
                    </a:lnTo>
                    <a:lnTo>
                      <a:pt x="306" y="117"/>
                    </a:lnTo>
                    <a:lnTo>
                      <a:pt x="296" y="118"/>
                    </a:lnTo>
                    <a:lnTo>
                      <a:pt x="287" y="118"/>
                    </a:lnTo>
                    <a:lnTo>
                      <a:pt x="278" y="118"/>
                    </a:lnTo>
                    <a:lnTo>
                      <a:pt x="269" y="118"/>
                    </a:lnTo>
                    <a:lnTo>
                      <a:pt x="259" y="119"/>
                    </a:lnTo>
                    <a:lnTo>
                      <a:pt x="250" y="119"/>
                    </a:lnTo>
                    <a:lnTo>
                      <a:pt x="241" y="119"/>
                    </a:lnTo>
                    <a:lnTo>
                      <a:pt x="232" y="119"/>
                    </a:lnTo>
                    <a:lnTo>
                      <a:pt x="222" y="119"/>
                    </a:lnTo>
                    <a:lnTo>
                      <a:pt x="213" y="119"/>
                    </a:lnTo>
                    <a:lnTo>
                      <a:pt x="204" y="119"/>
                    </a:lnTo>
                    <a:lnTo>
                      <a:pt x="194" y="119"/>
                    </a:lnTo>
                    <a:lnTo>
                      <a:pt x="185" y="120"/>
                    </a:lnTo>
                    <a:lnTo>
                      <a:pt x="176" y="120"/>
                    </a:lnTo>
                    <a:lnTo>
                      <a:pt x="167" y="120"/>
                    </a:lnTo>
                    <a:lnTo>
                      <a:pt x="157" y="120"/>
                    </a:lnTo>
                    <a:lnTo>
                      <a:pt x="148" y="120"/>
                    </a:lnTo>
                    <a:lnTo>
                      <a:pt x="139" y="120"/>
                    </a:lnTo>
                    <a:lnTo>
                      <a:pt x="129" y="120"/>
                    </a:lnTo>
                    <a:lnTo>
                      <a:pt x="120" y="120"/>
                    </a:lnTo>
                    <a:lnTo>
                      <a:pt x="111" y="121"/>
                    </a:lnTo>
                    <a:lnTo>
                      <a:pt x="102" y="121"/>
                    </a:lnTo>
                    <a:lnTo>
                      <a:pt x="92" y="121"/>
                    </a:lnTo>
                    <a:lnTo>
                      <a:pt x="83" y="121"/>
                    </a:lnTo>
                    <a:lnTo>
                      <a:pt x="74" y="121"/>
                    </a:lnTo>
                    <a:lnTo>
                      <a:pt x="64" y="121"/>
                    </a:lnTo>
                    <a:lnTo>
                      <a:pt x="55" y="121"/>
                    </a:lnTo>
                    <a:lnTo>
                      <a:pt x="46" y="121"/>
                    </a:lnTo>
                    <a:lnTo>
                      <a:pt x="37" y="121"/>
                    </a:lnTo>
                    <a:lnTo>
                      <a:pt x="27" y="122"/>
                    </a:lnTo>
                    <a:lnTo>
                      <a:pt x="18" y="122"/>
                    </a:lnTo>
                    <a:lnTo>
                      <a:pt x="9" y="121"/>
                    </a:lnTo>
                    <a:lnTo>
                      <a:pt x="0" y="122"/>
                    </a:lnTo>
                    <a:close/>
                  </a:path>
                </a:pathLst>
              </a:custGeom>
              <a:noFill/>
              <a:ln w="3175">
                <a:solidFill>
                  <a:srgbClr val="FF0000"/>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51" name="Freeform 51"/>
              <p:cNvSpPr>
                <a:spLocks noChangeArrowheads="1"/>
              </p:cNvSpPr>
              <p:nvPr/>
            </p:nvSpPr>
            <p:spPr bwMode="auto">
              <a:xfrm>
                <a:off x="472" y="1172"/>
                <a:ext cx="1447" cy="58"/>
              </a:xfrm>
              <a:custGeom>
                <a:avLst/>
                <a:gdLst>
                  <a:gd name="T0" fmla="*/ 37 w 1447"/>
                  <a:gd name="T1" fmla="*/ 57 h 58"/>
                  <a:gd name="T2" fmla="*/ 83 w 1447"/>
                  <a:gd name="T3" fmla="*/ 56 h 58"/>
                  <a:gd name="T4" fmla="*/ 129 w 1447"/>
                  <a:gd name="T5" fmla="*/ 55 h 58"/>
                  <a:gd name="T6" fmla="*/ 176 w 1447"/>
                  <a:gd name="T7" fmla="*/ 55 h 58"/>
                  <a:gd name="T8" fmla="*/ 222 w 1447"/>
                  <a:gd name="T9" fmla="*/ 54 h 58"/>
                  <a:gd name="T10" fmla="*/ 269 w 1447"/>
                  <a:gd name="T11" fmla="*/ 54 h 58"/>
                  <a:gd name="T12" fmla="*/ 315 w 1447"/>
                  <a:gd name="T13" fmla="*/ 52 h 58"/>
                  <a:gd name="T14" fmla="*/ 361 w 1447"/>
                  <a:gd name="T15" fmla="*/ 52 h 58"/>
                  <a:gd name="T16" fmla="*/ 408 w 1447"/>
                  <a:gd name="T17" fmla="*/ 51 h 58"/>
                  <a:gd name="T18" fmla="*/ 454 w 1447"/>
                  <a:gd name="T19" fmla="*/ 49 h 58"/>
                  <a:gd name="T20" fmla="*/ 501 w 1447"/>
                  <a:gd name="T21" fmla="*/ 48 h 58"/>
                  <a:gd name="T22" fmla="*/ 547 w 1447"/>
                  <a:gd name="T23" fmla="*/ 45 h 58"/>
                  <a:gd name="T24" fmla="*/ 593 w 1447"/>
                  <a:gd name="T25" fmla="*/ 44 h 58"/>
                  <a:gd name="T26" fmla="*/ 640 w 1447"/>
                  <a:gd name="T27" fmla="*/ 44 h 58"/>
                  <a:gd name="T28" fmla="*/ 686 w 1447"/>
                  <a:gd name="T29" fmla="*/ 43 h 58"/>
                  <a:gd name="T30" fmla="*/ 733 w 1447"/>
                  <a:gd name="T31" fmla="*/ 41 h 58"/>
                  <a:gd name="T32" fmla="*/ 779 w 1447"/>
                  <a:gd name="T33" fmla="*/ 43 h 58"/>
                  <a:gd name="T34" fmla="*/ 825 w 1447"/>
                  <a:gd name="T35" fmla="*/ 40 h 58"/>
                  <a:gd name="T36" fmla="*/ 872 w 1447"/>
                  <a:gd name="T37" fmla="*/ 38 h 58"/>
                  <a:gd name="T38" fmla="*/ 918 w 1447"/>
                  <a:gd name="T39" fmla="*/ 39 h 58"/>
                  <a:gd name="T40" fmla="*/ 965 w 1447"/>
                  <a:gd name="T41" fmla="*/ 37 h 58"/>
                  <a:gd name="T42" fmla="*/ 1011 w 1447"/>
                  <a:gd name="T43" fmla="*/ 33 h 58"/>
                  <a:gd name="T44" fmla="*/ 1057 w 1447"/>
                  <a:gd name="T45" fmla="*/ 30 h 58"/>
                  <a:gd name="T46" fmla="*/ 1104 w 1447"/>
                  <a:gd name="T47" fmla="*/ 33 h 58"/>
                  <a:gd name="T48" fmla="*/ 1150 w 1447"/>
                  <a:gd name="T49" fmla="*/ 32 h 58"/>
                  <a:gd name="T50" fmla="*/ 1197 w 1447"/>
                  <a:gd name="T51" fmla="*/ 27 h 58"/>
                  <a:gd name="T52" fmla="*/ 1243 w 1447"/>
                  <a:gd name="T53" fmla="*/ 23 h 58"/>
                  <a:gd name="T54" fmla="*/ 1289 w 1447"/>
                  <a:gd name="T55" fmla="*/ 18 h 58"/>
                  <a:gd name="T56" fmla="*/ 1336 w 1447"/>
                  <a:gd name="T57" fmla="*/ 17 h 58"/>
                  <a:gd name="T58" fmla="*/ 1382 w 1447"/>
                  <a:gd name="T59" fmla="*/ 15 h 58"/>
                  <a:gd name="T60" fmla="*/ 1429 w 1447"/>
                  <a:gd name="T61" fmla="*/ 5 h 58"/>
                  <a:gd name="T62" fmla="*/ 1429 w 1447"/>
                  <a:gd name="T63" fmla="*/ 50 h 58"/>
                  <a:gd name="T64" fmla="*/ 1382 w 1447"/>
                  <a:gd name="T65" fmla="*/ 51 h 58"/>
                  <a:gd name="T66" fmla="*/ 1336 w 1447"/>
                  <a:gd name="T67" fmla="*/ 52 h 58"/>
                  <a:gd name="T68" fmla="*/ 1289 w 1447"/>
                  <a:gd name="T69" fmla="*/ 53 h 58"/>
                  <a:gd name="T70" fmla="*/ 1243 w 1447"/>
                  <a:gd name="T71" fmla="*/ 54 h 58"/>
                  <a:gd name="T72" fmla="*/ 1197 w 1447"/>
                  <a:gd name="T73" fmla="*/ 56 h 58"/>
                  <a:gd name="T74" fmla="*/ 1150 w 1447"/>
                  <a:gd name="T75" fmla="*/ 57 h 58"/>
                  <a:gd name="T76" fmla="*/ 1104 w 1447"/>
                  <a:gd name="T77" fmla="*/ 56 h 58"/>
                  <a:gd name="T78" fmla="*/ 1057 w 1447"/>
                  <a:gd name="T79" fmla="*/ 54 h 58"/>
                  <a:gd name="T80" fmla="*/ 1011 w 1447"/>
                  <a:gd name="T81" fmla="*/ 53 h 58"/>
                  <a:gd name="T82" fmla="*/ 965 w 1447"/>
                  <a:gd name="T83" fmla="*/ 53 h 58"/>
                  <a:gd name="T84" fmla="*/ 918 w 1447"/>
                  <a:gd name="T85" fmla="*/ 53 h 58"/>
                  <a:gd name="T86" fmla="*/ 872 w 1447"/>
                  <a:gd name="T87" fmla="*/ 53 h 58"/>
                  <a:gd name="T88" fmla="*/ 825 w 1447"/>
                  <a:gd name="T89" fmla="*/ 54 h 58"/>
                  <a:gd name="T90" fmla="*/ 779 w 1447"/>
                  <a:gd name="T91" fmla="*/ 54 h 58"/>
                  <a:gd name="T92" fmla="*/ 733 w 1447"/>
                  <a:gd name="T93" fmla="*/ 54 h 58"/>
                  <a:gd name="T94" fmla="*/ 686 w 1447"/>
                  <a:gd name="T95" fmla="*/ 55 h 58"/>
                  <a:gd name="T96" fmla="*/ 640 w 1447"/>
                  <a:gd name="T97" fmla="*/ 55 h 58"/>
                  <a:gd name="T98" fmla="*/ 593 w 1447"/>
                  <a:gd name="T99" fmla="*/ 55 h 58"/>
                  <a:gd name="T100" fmla="*/ 547 w 1447"/>
                  <a:gd name="T101" fmla="*/ 55 h 58"/>
                  <a:gd name="T102" fmla="*/ 501 w 1447"/>
                  <a:gd name="T103" fmla="*/ 56 h 58"/>
                  <a:gd name="T104" fmla="*/ 454 w 1447"/>
                  <a:gd name="T105" fmla="*/ 56 h 58"/>
                  <a:gd name="T106" fmla="*/ 408 w 1447"/>
                  <a:gd name="T107" fmla="*/ 56 h 58"/>
                  <a:gd name="T108" fmla="*/ 361 w 1447"/>
                  <a:gd name="T109" fmla="*/ 56 h 58"/>
                  <a:gd name="T110" fmla="*/ 315 w 1447"/>
                  <a:gd name="T111" fmla="*/ 56 h 58"/>
                  <a:gd name="T112" fmla="*/ 269 w 1447"/>
                  <a:gd name="T113" fmla="*/ 56 h 58"/>
                  <a:gd name="T114" fmla="*/ 222 w 1447"/>
                  <a:gd name="T115" fmla="*/ 57 h 58"/>
                  <a:gd name="T116" fmla="*/ 176 w 1447"/>
                  <a:gd name="T117" fmla="*/ 57 h 58"/>
                  <a:gd name="T118" fmla="*/ 129 w 1447"/>
                  <a:gd name="T119" fmla="*/ 57 h 58"/>
                  <a:gd name="T120" fmla="*/ 83 w 1447"/>
                  <a:gd name="T121" fmla="*/ 57 h 58"/>
                  <a:gd name="T122" fmla="*/ 37 w 1447"/>
                  <a:gd name="T123" fmla="*/ 57 h 58"/>
                  <a:gd name="T124" fmla="*/ 0 w 1447"/>
                  <a:gd name="T125" fmla="*/ 57 h 5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58">
                    <a:moveTo>
                      <a:pt x="0" y="57"/>
                    </a:moveTo>
                    <a:lnTo>
                      <a:pt x="9" y="57"/>
                    </a:lnTo>
                    <a:lnTo>
                      <a:pt x="18" y="57"/>
                    </a:lnTo>
                    <a:lnTo>
                      <a:pt x="27" y="57"/>
                    </a:lnTo>
                    <a:lnTo>
                      <a:pt x="37" y="57"/>
                    </a:lnTo>
                    <a:lnTo>
                      <a:pt x="46" y="56"/>
                    </a:lnTo>
                    <a:lnTo>
                      <a:pt x="55" y="56"/>
                    </a:lnTo>
                    <a:lnTo>
                      <a:pt x="64" y="56"/>
                    </a:lnTo>
                    <a:lnTo>
                      <a:pt x="74" y="56"/>
                    </a:lnTo>
                    <a:lnTo>
                      <a:pt x="83" y="56"/>
                    </a:lnTo>
                    <a:lnTo>
                      <a:pt x="92" y="56"/>
                    </a:lnTo>
                    <a:lnTo>
                      <a:pt x="102" y="56"/>
                    </a:lnTo>
                    <a:lnTo>
                      <a:pt x="111" y="56"/>
                    </a:lnTo>
                    <a:lnTo>
                      <a:pt x="120" y="56"/>
                    </a:lnTo>
                    <a:lnTo>
                      <a:pt x="129" y="55"/>
                    </a:lnTo>
                    <a:lnTo>
                      <a:pt x="139" y="55"/>
                    </a:lnTo>
                    <a:lnTo>
                      <a:pt x="148" y="55"/>
                    </a:lnTo>
                    <a:lnTo>
                      <a:pt x="157" y="55"/>
                    </a:lnTo>
                    <a:lnTo>
                      <a:pt x="167" y="55"/>
                    </a:lnTo>
                    <a:lnTo>
                      <a:pt x="176" y="55"/>
                    </a:lnTo>
                    <a:lnTo>
                      <a:pt x="185" y="55"/>
                    </a:lnTo>
                    <a:lnTo>
                      <a:pt x="194" y="54"/>
                    </a:lnTo>
                    <a:lnTo>
                      <a:pt x="204" y="54"/>
                    </a:lnTo>
                    <a:lnTo>
                      <a:pt x="213" y="54"/>
                    </a:lnTo>
                    <a:lnTo>
                      <a:pt x="222" y="54"/>
                    </a:lnTo>
                    <a:lnTo>
                      <a:pt x="232" y="54"/>
                    </a:lnTo>
                    <a:lnTo>
                      <a:pt x="241" y="54"/>
                    </a:lnTo>
                    <a:lnTo>
                      <a:pt x="250" y="54"/>
                    </a:lnTo>
                    <a:lnTo>
                      <a:pt x="259" y="54"/>
                    </a:lnTo>
                    <a:lnTo>
                      <a:pt x="269" y="54"/>
                    </a:lnTo>
                    <a:lnTo>
                      <a:pt x="278" y="53"/>
                    </a:lnTo>
                    <a:lnTo>
                      <a:pt x="287" y="53"/>
                    </a:lnTo>
                    <a:lnTo>
                      <a:pt x="296" y="53"/>
                    </a:lnTo>
                    <a:lnTo>
                      <a:pt x="306" y="52"/>
                    </a:lnTo>
                    <a:lnTo>
                      <a:pt x="315" y="52"/>
                    </a:lnTo>
                    <a:lnTo>
                      <a:pt x="324" y="52"/>
                    </a:lnTo>
                    <a:lnTo>
                      <a:pt x="334" y="52"/>
                    </a:lnTo>
                    <a:lnTo>
                      <a:pt x="343" y="52"/>
                    </a:lnTo>
                    <a:lnTo>
                      <a:pt x="352" y="52"/>
                    </a:lnTo>
                    <a:lnTo>
                      <a:pt x="361" y="52"/>
                    </a:lnTo>
                    <a:lnTo>
                      <a:pt x="371" y="51"/>
                    </a:lnTo>
                    <a:lnTo>
                      <a:pt x="380" y="51"/>
                    </a:lnTo>
                    <a:lnTo>
                      <a:pt x="389" y="51"/>
                    </a:lnTo>
                    <a:lnTo>
                      <a:pt x="399" y="51"/>
                    </a:lnTo>
                    <a:lnTo>
                      <a:pt x="408" y="51"/>
                    </a:lnTo>
                    <a:lnTo>
                      <a:pt x="417" y="51"/>
                    </a:lnTo>
                    <a:lnTo>
                      <a:pt x="426" y="50"/>
                    </a:lnTo>
                    <a:lnTo>
                      <a:pt x="436" y="50"/>
                    </a:lnTo>
                    <a:lnTo>
                      <a:pt x="445" y="50"/>
                    </a:lnTo>
                    <a:lnTo>
                      <a:pt x="454" y="49"/>
                    </a:lnTo>
                    <a:lnTo>
                      <a:pt x="464" y="49"/>
                    </a:lnTo>
                    <a:lnTo>
                      <a:pt x="473" y="49"/>
                    </a:lnTo>
                    <a:lnTo>
                      <a:pt x="482" y="48"/>
                    </a:lnTo>
                    <a:lnTo>
                      <a:pt x="491" y="48"/>
                    </a:lnTo>
                    <a:lnTo>
                      <a:pt x="501" y="48"/>
                    </a:lnTo>
                    <a:lnTo>
                      <a:pt x="510" y="47"/>
                    </a:lnTo>
                    <a:lnTo>
                      <a:pt x="519" y="46"/>
                    </a:lnTo>
                    <a:lnTo>
                      <a:pt x="528" y="45"/>
                    </a:lnTo>
                    <a:lnTo>
                      <a:pt x="538" y="46"/>
                    </a:lnTo>
                    <a:lnTo>
                      <a:pt x="547" y="45"/>
                    </a:lnTo>
                    <a:lnTo>
                      <a:pt x="556" y="45"/>
                    </a:lnTo>
                    <a:lnTo>
                      <a:pt x="566" y="45"/>
                    </a:lnTo>
                    <a:lnTo>
                      <a:pt x="575" y="44"/>
                    </a:lnTo>
                    <a:lnTo>
                      <a:pt x="584" y="43"/>
                    </a:lnTo>
                    <a:lnTo>
                      <a:pt x="593" y="44"/>
                    </a:lnTo>
                    <a:lnTo>
                      <a:pt x="603" y="44"/>
                    </a:lnTo>
                    <a:lnTo>
                      <a:pt x="612" y="43"/>
                    </a:lnTo>
                    <a:lnTo>
                      <a:pt x="621" y="43"/>
                    </a:lnTo>
                    <a:lnTo>
                      <a:pt x="631" y="43"/>
                    </a:lnTo>
                    <a:lnTo>
                      <a:pt x="640" y="44"/>
                    </a:lnTo>
                    <a:lnTo>
                      <a:pt x="649" y="43"/>
                    </a:lnTo>
                    <a:lnTo>
                      <a:pt x="658" y="45"/>
                    </a:lnTo>
                    <a:lnTo>
                      <a:pt x="668" y="44"/>
                    </a:lnTo>
                    <a:lnTo>
                      <a:pt x="677" y="42"/>
                    </a:lnTo>
                    <a:lnTo>
                      <a:pt x="686" y="43"/>
                    </a:lnTo>
                    <a:lnTo>
                      <a:pt x="696" y="42"/>
                    </a:lnTo>
                    <a:lnTo>
                      <a:pt x="705" y="43"/>
                    </a:lnTo>
                    <a:lnTo>
                      <a:pt x="714" y="42"/>
                    </a:lnTo>
                    <a:lnTo>
                      <a:pt x="723" y="41"/>
                    </a:lnTo>
                    <a:lnTo>
                      <a:pt x="733" y="41"/>
                    </a:lnTo>
                    <a:lnTo>
                      <a:pt x="742" y="42"/>
                    </a:lnTo>
                    <a:lnTo>
                      <a:pt x="751" y="43"/>
                    </a:lnTo>
                    <a:lnTo>
                      <a:pt x="760" y="44"/>
                    </a:lnTo>
                    <a:lnTo>
                      <a:pt x="770" y="44"/>
                    </a:lnTo>
                    <a:lnTo>
                      <a:pt x="779" y="43"/>
                    </a:lnTo>
                    <a:lnTo>
                      <a:pt x="788" y="42"/>
                    </a:lnTo>
                    <a:lnTo>
                      <a:pt x="798" y="41"/>
                    </a:lnTo>
                    <a:lnTo>
                      <a:pt x="807" y="40"/>
                    </a:lnTo>
                    <a:lnTo>
                      <a:pt x="816" y="41"/>
                    </a:lnTo>
                    <a:lnTo>
                      <a:pt x="825" y="40"/>
                    </a:lnTo>
                    <a:lnTo>
                      <a:pt x="835" y="39"/>
                    </a:lnTo>
                    <a:lnTo>
                      <a:pt x="844" y="38"/>
                    </a:lnTo>
                    <a:lnTo>
                      <a:pt x="853" y="38"/>
                    </a:lnTo>
                    <a:lnTo>
                      <a:pt x="863" y="37"/>
                    </a:lnTo>
                    <a:lnTo>
                      <a:pt x="872" y="38"/>
                    </a:lnTo>
                    <a:lnTo>
                      <a:pt x="881" y="41"/>
                    </a:lnTo>
                    <a:lnTo>
                      <a:pt x="890" y="41"/>
                    </a:lnTo>
                    <a:lnTo>
                      <a:pt x="900" y="39"/>
                    </a:lnTo>
                    <a:lnTo>
                      <a:pt x="909" y="38"/>
                    </a:lnTo>
                    <a:lnTo>
                      <a:pt x="918" y="39"/>
                    </a:lnTo>
                    <a:lnTo>
                      <a:pt x="928" y="38"/>
                    </a:lnTo>
                    <a:lnTo>
                      <a:pt x="937" y="37"/>
                    </a:lnTo>
                    <a:lnTo>
                      <a:pt x="946" y="37"/>
                    </a:lnTo>
                    <a:lnTo>
                      <a:pt x="955" y="37"/>
                    </a:lnTo>
                    <a:lnTo>
                      <a:pt x="965" y="37"/>
                    </a:lnTo>
                    <a:lnTo>
                      <a:pt x="974" y="36"/>
                    </a:lnTo>
                    <a:lnTo>
                      <a:pt x="983" y="35"/>
                    </a:lnTo>
                    <a:lnTo>
                      <a:pt x="992" y="34"/>
                    </a:lnTo>
                    <a:lnTo>
                      <a:pt x="1002" y="34"/>
                    </a:lnTo>
                    <a:lnTo>
                      <a:pt x="1011" y="33"/>
                    </a:lnTo>
                    <a:lnTo>
                      <a:pt x="1020" y="32"/>
                    </a:lnTo>
                    <a:lnTo>
                      <a:pt x="1030" y="32"/>
                    </a:lnTo>
                    <a:lnTo>
                      <a:pt x="1039" y="31"/>
                    </a:lnTo>
                    <a:lnTo>
                      <a:pt x="1048" y="30"/>
                    </a:lnTo>
                    <a:lnTo>
                      <a:pt x="1057" y="30"/>
                    </a:lnTo>
                    <a:lnTo>
                      <a:pt x="1067" y="32"/>
                    </a:lnTo>
                    <a:lnTo>
                      <a:pt x="1076" y="32"/>
                    </a:lnTo>
                    <a:lnTo>
                      <a:pt x="1085" y="33"/>
                    </a:lnTo>
                    <a:lnTo>
                      <a:pt x="1095" y="33"/>
                    </a:lnTo>
                    <a:lnTo>
                      <a:pt x="1104" y="33"/>
                    </a:lnTo>
                    <a:lnTo>
                      <a:pt x="1113" y="33"/>
                    </a:lnTo>
                    <a:lnTo>
                      <a:pt x="1122" y="34"/>
                    </a:lnTo>
                    <a:lnTo>
                      <a:pt x="1132" y="34"/>
                    </a:lnTo>
                    <a:lnTo>
                      <a:pt x="1141" y="33"/>
                    </a:lnTo>
                    <a:lnTo>
                      <a:pt x="1150" y="32"/>
                    </a:lnTo>
                    <a:lnTo>
                      <a:pt x="1160" y="32"/>
                    </a:lnTo>
                    <a:lnTo>
                      <a:pt x="1169" y="31"/>
                    </a:lnTo>
                    <a:lnTo>
                      <a:pt x="1178" y="30"/>
                    </a:lnTo>
                    <a:lnTo>
                      <a:pt x="1187" y="28"/>
                    </a:lnTo>
                    <a:lnTo>
                      <a:pt x="1197" y="27"/>
                    </a:lnTo>
                    <a:lnTo>
                      <a:pt x="1206" y="26"/>
                    </a:lnTo>
                    <a:lnTo>
                      <a:pt x="1215" y="26"/>
                    </a:lnTo>
                    <a:lnTo>
                      <a:pt x="1224" y="25"/>
                    </a:lnTo>
                    <a:lnTo>
                      <a:pt x="1234" y="24"/>
                    </a:lnTo>
                    <a:lnTo>
                      <a:pt x="1243" y="23"/>
                    </a:lnTo>
                    <a:lnTo>
                      <a:pt x="1252" y="21"/>
                    </a:lnTo>
                    <a:lnTo>
                      <a:pt x="1262" y="21"/>
                    </a:lnTo>
                    <a:lnTo>
                      <a:pt x="1271" y="19"/>
                    </a:lnTo>
                    <a:lnTo>
                      <a:pt x="1280" y="18"/>
                    </a:lnTo>
                    <a:lnTo>
                      <a:pt x="1289" y="18"/>
                    </a:lnTo>
                    <a:lnTo>
                      <a:pt x="1299" y="17"/>
                    </a:lnTo>
                    <a:lnTo>
                      <a:pt x="1308" y="17"/>
                    </a:lnTo>
                    <a:lnTo>
                      <a:pt x="1317" y="18"/>
                    </a:lnTo>
                    <a:lnTo>
                      <a:pt x="1327" y="18"/>
                    </a:lnTo>
                    <a:lnTo>
                      <a:pt x="1336" y="17"/>
                    </a:lnTo>
                    <a:lnTo>
                      <a:pt x="1345" y="16"/>
                    </a:lnTo>
                    <a:lnTo>
                      <a:pt x="1354" y="15"/>
                    </a:lnTo>
                    <a:lnTo>
                      <a:pt x="1364" y="15"/>
                    </a:lnTo>
                    <a:lnTo>
                      <a:pt x="1373" y="15"/>
                    </a:lnTo>
                    <a:lnTo>
                      <a:pt x="1382" y="15"/>
                    </a:lnTo>
                    <a:lnTo>
                      <a:pt x="1392" y="14"/>
                    </a:lnTo>
                    <a:lnTo>
                      <a:pt x="1401" y="14"/>
                    </a:lnTo>
                    <a:lnTo>
                      <a:pt x="1410" y="12"/>
                    </a:lnTo>
                    <a:lnTo>
                      <a:pt x="1419" y="9"/>
                    </a:lnTo>
                    <a:lnTo>
                      <a:pt x="1429" y="5"/>
                    </a:lnTo>
                    <a:lnTo>
                      <a:pt x="1438" y="3"/>
                    </a:lnTo>
                    <a:lnTo>
                      <a:pt x="1447" y="0"/>
                    </a:lnTo>
                    <a:lnTo>
                      <a:pt x="1447" y="49"/>
                    </a:lnTo>
                    <a:lnTo>
                      <a:pt x="1438" y="50"/>
                    </a:lnTo>
                    <a:lnTo>
                      <a:pt x="1429" y="50"/>
                    </a:lnTo>
                    <a:lnTo>
                      <a:pt x="1419" y="50"/>
                    </a:lnTo>
                    <a:lnTo>
                      <a:pt x="1410" y="51"/>
                    </a:lnTo>
                    <a:lnTo>
                      <a:pt x="1401" y="51"/>
                    </a:lnTo>
                    <a:lnTo>
                      <a:pt x="1392" y="51"/>
                    </a:lnTo>
                    <a:lnTo>
                      <a:pt x="1382" y="51"/>
                    </a:lnTo>
                    <a:lnTo>
                      <a:pt x="1373" y="51"/>
                    </a:lnTo>
                    <a:lnTo>
                      <a:pt x="1364" y="52"/>
                    </a:lnTo>
                    <a:lnTo>
                      <a:pt x="1354" y="52"/>
                    </a:lnTo>
                    <a:lnTo>
                      <a:pt x="1345" y="52"/>
                    </a:lnTo>
                    <a:lnTo>
                      <a:pt x="1336" y="52"/>
                    </a:lnTo>
                    <a:lnTo>
                      <a:pt x="1327" y="52"/>
                    </a:lnTo>
                    <a:lnTo>
                      <a:pt x="1317" y="52"/>
                    </a:lnTo>
                    <a:lnTo>
                      <a:pt x="1308" y="53"/>
                    </a:lnTo>
                    <a:lnTo>
                      <a:pt x="1299" y="53"/>
                    </a:lnTo>
                    <a:lnTo>
                      <a:pt x="1289" y="53"/>
                    </a:lnTo>
                    <a:lnTo>
                      <a:pt x="1280" y="53"/>
                    </a:lnTo>
                    <a:lnTo>
                      <a:pt x="1271" y="53"/>
                    </a:lnTo>
                    <a:lnTo>
                      <a:pt x="1262" y="54"/>
                    </a:lnTo>
                    <a:lnTo>
                      <a:pt x="1252" y="54"/>
                    </a:lnTo>
                    <a:lnTo>
                      <a:pt x="1243" y="54"/>
                    </a:lnTo>
                    <a:lnTo>
                      <a:pt x="1234" y="55"/>
                    </a:lnTo>
                    <a:lnTo>
                      <a:pt x="1224" y="55"/>
                    </a:lnTo>
                    <a:lnTo>
                      <a:pt x="1215" y="55"/>
                    </a:lnTo>
                    <a:lnTo>
                      <a:pt x="1206" y="55"/>
                    </a:lnTo>
                    <a:lnTo>
                      <a:pt x="1197" y="56"/>
                    </a:lnTo>
                    <a:lnTo>
                      <a:pt x="1187" y="56"/>
                    </a:lnTo>
                    <a:lnTo>
                      <a:pt x="1178" y="56"/>
                    </a:lnTo>
                    <a:lnTo>
                      <a:pt x="1169" y="56"/>
                    </a:lnTo>
                    <a:lnTo>
                      <a:pt x="1160" y="57"/>
                    </a:lnTo>
                    <a:lnTo>
                      <a:pt x="1150" y="57"/>
                    </a:lnTo>
                    <a:lnTo>
                      <a:pt x="1141" y="57"/>
                    </a:lnTo>
                    <a:lnTo>
                      <a:pt x="1132" y="57"/>
                    </a:lnTo>
                    <a:lnTo>
                      <a:pt x="1122" y="57"/>
                    </a:lnTo>
                    <a:lnTo>
                      <a:pt x="1113" y="56"/>
                    </a:lnTo>
                    <a:lnTo>
                      <a:pt x="1104" y="56"/>
                    </a:lnTo>
                    <a:lnTo>
                      <a:pt x="1095" y="56"/>
                    </a:lnTo>
                    <a:lnTo>
                      <a:pt x="1085" y="55"/>
                    </a:lnTo>
                    <a:lnTo>
                      <a:pt x="1076" y="55"/>
                    </a:lnTo>
                    <a:lnTo>
                      <a:pt x="1067" y="55"/>
                    </a:lnTo>
                    <a:lnTo>
                      <a:pt x="1057" y="54"/>
                    </a:lnTo>
                    <a:lnTo>
                      <a:pt x="1048" y="54"/>
                    </a:lnTo>
                    <a:lnTo>
                      <a:pt x="1039" y="53"/>
                    </a:lnTo>
                    <a:lnTo>
                      <a:pt x="1030" y="53"/>
                    </a:lnTo>
                    <a:lnTo>
                      <a:pt x="1020" y="53"/>
                    </a:lnTo>
                    <a:lnTo>
                      <a:pt x="1011" y="53"/>
                    </a:lnTo>
                    <a:lnTo>
                      <a:pt x="1002" y="53"/>
                    </a:lnTo>
                    <a:lnTo>
                      <a:pt x="992" y="53"/>
                    </a:lnTo>
                    <a:lnTo>
                      <a:pt x="983" y="53"/>
                    </a:lnTo>
                    <a:lnTo>
                      <a:pt x="974" y="53"/>
                    </a:lnTo>
                    <a:lnTo>
                      <a:pt x="965" y="53"/>
                    </a:lnTo>
                    <a:lnTo>
                      <a:pt x="955" y="53"/>
                    </a:lnTo>
                    <a:lnTo>
                      <a:pt x="946" y="53"/>
                    </a:lnTo>
                    <a:lnTo>
                      <a:pt x="937" y="53"/>
                    </a:lnTo>
                    <a:lnTo>
                      <a:pt x="928" y="53"/>
                    </a:lnTo>
                    <a:lnTo>
                      <a:pt x="918" y="53"/>
                    </a:lnTo>
                    <a:lnTo>
                      <a:pt x="909" y="53"/>
                    </a:lnTo>
                    <a:lnTo>
                      <a:pt x="900" y="53"/>
                    </a:lnTo>
                    <a:lnTo>
                      <a:pt x="890" y="53"/>
                    </a:lnTo>
                    <a:lnTo>
                      <a:pt x="881" y="53"/>
                    </a:lnTo>
                    <a:lnTo>
                      <a:pt x="872" y="53"/>
                    </a:lnTo>
                    <a:lnTo>
                      <a:pt x="863" y="53"/>
                    </a:lnTo>
                    <a:lnTo>
                      <a:pt x="853" y="53"/>
                    </a:lnTo>
                    <a:lnTo>
                      <a:pt x="844" y="53"/>
                    </a:lnTo>
                    <a:lnTo>
                      <a:pt x="835" y="54"/>
                    </a:lnTo>
                    <a:lnTo>
                      <a:pt x="825" y="54"/>
                    </a:lnTo>
                    <a:lnTo>
                      <a:pt x="816" y="54"/>
                    </a:lnTo>
                    <a:lnTo>
                      <a:pt x="807" y="54"/>
                    </a:lnTo>
                    <a:lnTo>
                      <a:pt x="798" y="54"/>
                    </a:lnTo>
                    <a:lnTo>
                      <a:pt x="788" y="54"/>
                    </a:lnTo>
                    <a:lnTo>
                      <a:pt x="779" y="54"/>
                    </a:lnTo>
                    <a:lnTo>
                      <a:pt x="770" y="54"/>
                    </a:lnTo>
                    <a:lnTo>
                      <a:pt x="760" y="54"/>
                    </a:lnTo>
                    <a:lnTo>
                      <a:pt x="751" y="54"/>
                    </a:lnTo>
                    <a:lnTo>
                      <a:pt x="742" y="54"/>
                    </a:lnTo>
                    <a:lnTo>
                      <a:pt x="733" y="54"/>
                    </a:lnTo>
                    <a:lnTo>
                      <a:pt x="723" y="54"/>
                    </a:lnTo>
                    <a:lnTo>
                      <a:pt x="714" y="54"/>
                    </a:lnTo>
                    <a:lnTo>
                      <a:pt x="705" y="54"/>
                    </a:lnTo>
                    <a:lnTo>
                      <a:pt x="696" y="55"/>
                    </a:lnTo>
                    <a:lnTo>
                      <a:pt x="686" y="55"/>
                    </a:lnTo>
                    <a:lnTo>
                      <a:pt x="677" y="55"/>
                    </a:lnTo>
                    <a:lnTo>
                      <a:pt x="668" y="55"/>
                    </a:lnTo>
                    <a:lnTo>
                      <a:pt x="658" y="55"/>
                    </a:lnTo>
                    <a:lnTo>
                      <a:pt x="649" y="55"/>
                    </a:lnTo>
                    <a:lnTo>
                      <a:pt x="640" y="55"/>
                    </a:lnTo>
                    <a:lnTo>
                      <a:pt x="631" y="55"/>
                    </a:lnTo>
                    <a:lnTo>
                      <a:pt x="621" y="55"/>
                    </a:lnTo>
                    <a:lnTo>
                      <a:pt x="612" y="55"/>
                    </a:lnTo>
                    <a:lnTo>
                      <a:pt x="603" y="55"/>
                    </a:lnTo>
                    <a:lnTo>
                      <a:pt x="593" y="55"/>
                    </a:lnTo>
                    <a:lnTo>
                      <a:pt x="584" y="55"/>
                    </a:lnTo>
                    <a:lnTo>
                      <a:pt x="575" y="55"/>
                    </a:lnTo>
                    <a:lnTo>
                      <a:pt x="566" y="55"/>
                    </a:lnTo>
                    <a:lnTo>
                      <a:pt x="556" y="55"/>
                    </a:lnTo>
                    <a:lnTo>
                      <a:pt x="547" y="55"/>
                    </a:lnTo>
                    <a:lnTo>
                      <a:pt x="538" y="55"/>
                    </a:lnTo>
                    <a:lnTo>
                      <a:pt x="528" y="55"/>
                    </a:lnTo>
                    <a:lnTo>
                      <a:pt x="519" y="56"/>
                    </a:lnTo>
                    <a:lnTo>
                      <a:pt x="510" y="56"/>
                    </a:lnTo>
                    <a:lnTo>
                      <a:pt x="501" y="56"/>
                    </a:lnTo>
                    <a:lnTo>
                      <a:pt x="491" y="56"/>
                    </a:lnTo>
                    <a:lnTo>
                      <a:pt x="482" y="56"/>
                    </a:lnTo>
                    <a:lnTo>
                      <a:pt x="473" y="56"/>
                    </a:lnTo>
                    <a:lnTo>
                      <a:pt x="464" y="56"/>
                    </a:lnTo>
                    <a:lnTo>
                      <a:pt x="454" y="56"/>
                    </a:lnTo>
                    <a:lnTo>
                      <a:pt x="445" y="56"/>
                    </a:lnTo>
                    <a:lnTo>
                      <a:pt x="436" y="56"/>
                    </a:lnTo>
                    <a:lnTo>
                      <a:pt x="426" y="56"/>
                    </a:lnTo>
                    <a:lnTo>
                      <a:pt x="417" y="56"/>
                    </a:lnTo>
                    <a:lnTo>
                      <a:pt x="408" y="56"/>
                    </a:lnTo>
                    <a:lnTo>
                      <a:pt x="399" y="56"/>
                    </a:lnTo>
                    <a:lnTo>
                      <a:pt x="389" y="56"/>
                    </a:lnTo>
                    <a:lnTo>
                      <a:pt x="380" y="56"/>
                    </a:lnTo>
                    <a:lnTo>
                      <a:pt x="371" y="56"/>
                    </a:lnTo>
                    <a:lnTo>
                      <a:pt x="361" y="56"/>
                    </a:lnTo>
                    <a:lnTo>
                      <a:pt x="352" y="56"/>
                    </a:lnTo>
                    <a:lnTo>
                      <a:pt x="343" y="56"/>
                    </a:lnTo>
                    <a:lnTo>
                      <a:pt x="334" y="56"/>
                    </a:lnTo>
                    <a:lnTo>
                      <a:pt x="324" y="56"/>
                    </a:lnTo>
                    <a:lnTo>
                      <a:pt x="315" y="56"/>
                    </a:lnTo>
                    <a:lnTo>
                      <a:pt x="306" y="56"/>
                    </a:lnTo>
                    <a:lnTo>
                      <a:pt x="296" y="56"/>
                    </a:lnTo>
                    <a:lnTo>
                      <a:pt x="287" y="56"/>
                    </a:lnTo>
                    <a:lnTo>
                      <a:pt x="278" y="56"/>
                    </a:lnTo>
                    <a:lnTo>
                      <a:pt x="269" y="56"/>
                    </a:lnTo>
                    <a:lnTo>
                      <a:pt x="259" y="56"/>
                    </a:lnTo>
                    <a:lnTo>
                      <a:pt x="250" y="56"/>
                    </a:lnTo>
                    <a:lnTo>
                      <a:pt x="241" y="56"/>
                    </a:lnTo>
                    <a:lnTo>
                      <a:pt x="232" y="56"/>
                    </a:lnTo>
                    <a:lnTo>
                      <a:pt x="222" y="57"/>
                    </a:lnTo>
                    <a:lnTo>
                      <a:pt x="213" y="57"/>
                    </a:lnTo>
                    <a:lnTo>
                      <a:pt x="204" y="57"/>
                    </a:lnTo>
                    <a:lnTo>
                      <a:pt x="194" y="57"/>
                    </a:lnTo>
                    <a:lnTo>
                      <a:pt x="185" y="57"/>
                    </a:lnTo>
                    <a:lnTo>
                      <a:pt x="176" y="57"/>
                    </a:lnTo>
                    <a:lnTo>
                      <a:pt x="167" y="57"/>
                    </a:lnTo>
                    <a:lnTo>
                      <a:pt x="157" y="57"/>
                    </a:lnTo>
                    <a:lnTo>
                      <a:pt x="148" y="57"/>
                    </a:lnTo>
                    <a:lnTo>
                      <a:pt x="139" y="57"/>
                    </a:lnTo>
                    <a:lnTo>
                      <a:pt x="129" y="57"/>
                    </a:lnTo>
                    <a:lnTo>
                      <a:pt x="120" y="57"/>
                    </a:lnTo>
                    <a:lnTo>
                      <a:pt x="111" y="57"/>
                    </a:lnTo>
                    <a:lnTo>
                      <a:pt x="102" y="57"/>
                    </a:lnTo>
                    <a:lnTo>
                      <a:pt x="92" y="57"/>
                    </a:lnTo>
                    <a:lnTo>
                      <a:pt x="83" y="57"/>
                    </a:lnTo>
                    <a:lnTo>
                      <a:pt x="74" y="57"/>
                    </a:lnTo>
                    <a:lnTo>
                      <a:pt x="64" y="57"/>
                    </a:lnTo>
                    <a:lnTo>
                      <a:pt x="55" y="57"/>
                    </a:lnTo>
                    <a:lnTo>
                      <a:pt x="46" y="57"/>
                    </a:lnTo>
                    <a:lnTo>
                      <a:pt x="37" y="57"/>
                    </a:lnTo>
                    <a:lnTo>
                      <a:pt x="27" y="57"/>
                    </a:lnTo>
                    <a:lnTo>
                      <a:pt x="18" y="58"/>
                    </a:lnTo>
                    <a:lnTo>
                      <a:pt x="9" y="57"/>
                    </a:lnTo>
                    <a:lnTo>
                      <a:pt x="0" y="57"/>
                    </a:lnTo>
                    <a:close/>
                  </a:path>
                </a:pathLst>
              </a:custGeom>
              <a:solidFill>
                <a:srgbClr val="20202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52" name="Freeform 52"/>
              <p:cNvSpPr>
                <a:spLocks/>
              </p:cNvSpPr>
              <p:nvPr/>
            </p:nvSpPr>
            <p:spPr bwMode="auto">
              <a:xfrm>
                <a:off x="472" y="1172"/>
                <a:ext cx="1447" cy="58"/>
              </a:xfrm>
              <a:custGeom>
                <a:avLst/>
                <a:gdLst>
                  <a:gd name="T0" fmla="*/ 37 w 1447"/>
                  <a:gd name="T1" fmla="*/ 57 h 58"/>
                  <a:gd name="T2" fmla="*/ 83 w 1447"/>
                  <a:gd name="T3" fmla="*/ 56 h 58"/>
                  <a:gd name="T4" fmla="*/ 129 w 1447"/>
                  <a:gd name="T5" fmla="*/ 55 h 58"/>
                  <a:gd name="T6" fmla="*/ 176 w 1447"/>
                  <a:gd name="T7" fmla="*/ 55 h 58"/>
                  <a:gd name="T8" fmla="*/ 222 w 1447"/>
                  <a:gd name="T9" fmla="*/ 54 h 58"/>
                  <a:gd name="T10" fmla="*/ 269 w 1447"/>
                  <a:gd name="T11" fmla="*/ 54 h 58"/>
                  <a:gd name="T12" fmla="*/ 315 w 1447"/>
                  <a:gd name="T13" fmla="*/ 52 h 58"/>
                  <a:gd name="T14" fmla="*/ 361 w 1447"/>
                  <a:gd name="T15" fmla="*/ 52 h 58"/>
                  <a:gd name="T16" fmla="*/ 408 w 1447"/>
                  <a:gd name="T17" fmla="*/ 51 h 58"/>
                  <a:gd name="T18" fmla="*/ 454 w 1447"/>
                  <a:gd name="T19" fmla="*/ 49 h 58"/>
                  <a:gd name="T20" fmla="*/ 501 w 1447"/>
                  <a:gd name="T21" fmla="*/ 48 h 58"/>
                  <a:gd name="T22" fmla="*/ 547 w 1447"/>
                  <a:gd name="T23" fmla="*/ 45 h 58"/>
                  <a:gd name="T24" fmla="*/ 593 w 1447"/>
                  <a:gd name="T25" fmla="*/ 44 h 58"/>
                  <a:gd name="T26" fmla="*/ 640 w 1447"/>
                  <a:gd name="T27" fmla="*/ 44 h 58"/>
                  <a:gd name="T28" fmla="*/ 686 w 1447"/>
                  <a:gd name="T29" fmla="*/ 43 h 58"/>
                  <a:gd name="T30" fmla="*/ 733 w 1447"/>
                  <a:gd name="T31" fmla="*/ 41 h 58"/>
                  <a:gd name="T32" fmla="*/ 779 w 1447"/>
                  <a:gd name="T33" fmla="*/ 43 h 58"/>
                  <a:gd name="T34" fmla="*/ 825 w 1447"/>
                  <a:gd name="T35" fmla="*/ 40 h 58"/>
                  <a:gd name="T36" fmla="*/ 872 w 1447"/>
                  <a:gd name="T37" fmla="*/ 38 h 58"/>
                  <a:gd name="T38" fmla="*/ 918 w 1447"/>
                  <a:gd name="T39" fmla="*/ 39 h 58"/>
                  <a:gd name="T40" fmla="*/ 965 w 1447"/>
                  <a:gd name="T41" fmla="*/ 37 h 58"/>
                  <a:gd name="T42" fmla="*/ 1011 w 1447"/>
                  <a:gd name="T43" fmla="*/ 33 h 58"/>
                  <a:gd name="T44" fmla="*/ 1057 w 1447"/>
                  <a:gd name="T45" fmla="*/ 30 h 58"/>
                  <a:gd name="T46" fmla="*/ 1104 w 1447"/>
                  <a:gd name="T47" fmla="*/ 33 h 58"/>
                  <a:gd name="T48" fmla="*/ 1150 w 1447"/>
                  <a:gd name="T49" fmla="*/ 32 h 58"/>
                  <a:gd name="T50" fmla="*/ 1197 w 1447"/>
                  <a:gd name="T51" fmla="*/ 27 h 58"/>
                  <a:gd name="T52" fmla="*/ 1243 w 1447"/>
                  <a:gd name="T53" fmla="*/ 23 h 58"/>
                  <a:gd name="T54" fmla="*/ 1289 w 1447"/>
                  <a:gd name="T55" fmla="*/ 18 h 58"/>
                  <a:gd name="T56" fmla="*/ 1336 w 1447"/>
                  <a:gd name="T57" fmla="*/ 17 h 58"/>
                  <a:gd name="T58" fmla="*/ 1382 w 1447"/>
                  <a:gd name="T59" fmla="*/ 15 h 58"/>
                  <a:gd name="T60" fmla="*/ 1429 w 1447"/>
                  <a:gd name="T61" fmla="*/ 5 h 58"/>
                  <a:gd name="T62" fmla="*/ 1429 w 1447"/>
                  <a:gd name="T63" fmla="*/ 50 h 58"/>
                  <a:gd name="T64" fmla="*/ 1382 w 1447"/>
                  <a:gd name="T65" fmla="*/ 51 h 58"/>
                  <a:gd name="T66" fmla="*/ 1336 w 1447"/>
                  <a:gd name="T67" fmla="*/ 52 h 58"/>
                  <a:gd name="T68" fmla="*/ 1289 w 1447"/>
                  <a:gd name="T69" fmla="*/ 53 h 58"/>
                  <a:gd name="T70" fmla="*/ 1243 w 1447"/>
                  <a:gd name="T71" fmla="*/ 54 h 58"/>
                  <a:gd name="T72" fmla="*/ 1197 w 1447"/>
                  <a:gd name="T73" fmla="*/ 56 h 58"/>
                  <a:gd name="T74" fmla="*/ 1150 w 1447"/>
                  <a:gd name="T75" fmla="*/ 57 h 58"/>
                  <a:gd name="T76" fmla="*/ 1104 w 1447"/>
                  <a:gd name="T77" fmla="*/ 56 h 58"/>
                  <a:gd name="T78" fmla="*/ 1057 w 1447"/>
                  <a:gd name="T79" fmla="*/ 54 h 58"/>
                  <a:gd name="T80" fmla="*/ 1011 w 1447"/>
                  <a:gd name="T81" fmla="*/ 53 h 58"/>
                  <a:gd name="T82" fmla="*/ 965 w 1447"/>
                  <a:gd name="T83" fmla="*/ 53 h 58"/>
                  <a:gd name="T84" fmla="*/ 918 w 1447"/>
                  <a:gd name="T85" fmla="*/ 53 h 58"/>
                  <a:gd name="T86" fmla="*/ 872 w 1447"/>
                  <a:gd name="T87" fmla="*/ 53 h 58"/>
                  <a:gd name="T88" fmla="*/ 825 w 1447"/>
                  <a:gd name="T89" fmla="*/ 54 h 58"/>
                  <a:gd name="T90" fmla="*/ 779 w 1447"/>
                  <a:gd name="T91" fmla="*/ 54 h 58"/>
                  <a:gd name="T92" fmla="*/ 733 w 1447"/>
                  <a:gd name="T93" fmla="*/ 54 h 58"/>
                  <a:gd name="T94" fmla="*/ 686 w 1447"/>
                  <a:gd name="T95" fmla="*/ 55 h 58"/>
                  <a:gd name="T96" fmla="*/ 640 w 1447"/>
                  <a:gd name="T97" fmla="*/ 55 h 58"/>
                  <a:gd name="T98" fmla="*/ 593 w 1447"/>
                  <a:gd name="T99" fmla="*/ 55 h 58"/>
                  <a:gd name="T100" fmla="*/ 547 w 1447"/>
                  <a:gd name="T101" fmla="*/ 55 h 58"/>
                  <a:gd name="T102" fmla="*/ 501 w 1447"/>
                  <a:gd name="T103" fmla="*/ 56 h 58"/>
                  <a:gd name="T104" fmla="*/ 454 w 1447"/>
                  <a:gd name="T105" fmla="*/ 56 h 58"/>
                  <a:gd name="T106" fmla="*/ 408 w 1447"/>
                  <a:gd name="T107" fmla="*/ 56 h 58"/>
                  <a:gd name="T108" fmla="*/ 361 w 1447"/>
                  <a:gd name="T109" fmla="*/ 56 h 58"/>
                  <a:gd name="T110" fmla="*/ 315 w 1447"/>
                  <a:gd name="T111" fmla="*/ 56 h 58"/>
                  <a:gd name="T112" fmla="*/ 269 w 1447"/>
                  <a:gd name="T113" fmla="*/ 56 h 58"/>
                  <a:gd name="T114" fmla="*/ 222 w 1447"/>
                  <a:gd name="T115" fmla="*/ 57 h 58"/>
                  <a:gd name="T116" fmla="*/ 176 w 1447"/>
                  <a:gd name="T117" fmla="*/ 57 h 58"/>
                  <a:gd name="T118" fmla="*/ 129 w 1447"/>
                  <a:gd name="T119" fmla="*/ 57 h 58"/>
                  <a:gd name="T120" fmla="*/ 83 w 1447"/>
                  <a:gd name="T121" fmla="*/ 57 h 58"/>
                  <a:gd name="T122" fmla="*/ 37 w 1447"/>
                  <a:gd name="T123" fmla="*/ 57 h 58"/>
                  <a:gd name="T124" fmla="*/ 0 w 1447"/>
                  <a:gd name="T125" fmla="*/ 57 h 5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58">
                    <a:moveTo>
                      <a:pt x="0" y="57"/>
                    </a:moveTo>
                    <a:lnTo>
                      <a:pt x="9" y="57"/>
                    </a:lnTo>
                    <a:lnTo>
                      <a:pt x="18" y="57"/>
                    </a:lnTo>
                    <a:lnTo>
                      <a:pt x="27" y="57"/>
                    </a:lnTo>
                    <a:lnTo>
                      <a:pt x="37" y="57"/>
                    </a:lnTo>
                    <a:lnTo>
                      <a:pt x="46" y="56"/>
                    </a:lnTo>
                    <a:lnTo>
                      <a:pt x="55" y="56"/>
                    </a:lnTo>
                    <a:lnTo>
                      <a:pt x="64" y="56"/>
                    </a:lnTo>
                    <a:lnTo>
                      <a:pt x="74" y="56"/>
                    </a:lnTo>
                    <a:lnTo>
                      <a:pt x="83" y="56"/>
                    </a:lnTo>
                    <a:lnTo>
                      <a:pt x="92" y="56"/>
                    </a:lnTo>
                    <a:lnTo>
                      <a:pt x="102" y="56"/>
                    </a:lnTo>
                    <a:lnTo>
                      <a:pt x="111" y="56"/>
                    </a:lnTo>
                    <a:lnTo>
                      <a:pt x="120" y="56"/>
                    </a:lnTo>
                    <a:lnTo>
                      <a:pt x="129" y="55"/>
                    </a:lnTo>
                    <a:lnTo>
                      <a:pt x="139" y="55"/>
                    </a:lnTo>
                    <a:lnTo>
                      <a:pt x="148" y="55"/>
                    </a:lnTo>
                    <a:lnTo>
                      <a:pt x="157" y="55"/>
                    </a:lnTo>
                    <a:lnTo>
                      <a:pt x="167" y="55"/>
                    </a:lnTo>
                    <a:lnTo>
                      <a:pt x="176" y="55"/>
                    </a:lnTo>
                    <a:lnTo>
                      <a:pt x="185" y="55"/>
                    </a:lnTo>
                    <a:lnTo>
                      <a:pt x="194" y="54"/>
                    </a:lnTo>
                    <a:lnTo>
                      <a:pt x="204" y="54"/>
                    </a:lnTo>
                    <a:lnTo>
                      <a:pt x="213" y="54"/>
                    </a:lnTo>
                    <a:lnTo>
                      <a:pt x="222" y="54"/>
                    </a:lnTo>
                    <a:lnTo>
                      <a:pt x="232" y="54"/>
                    </a:lnTo>
                    <a:lnTo>
                      <a:pt x="241" y="54"/>
                    </a:lnTo>
                    <a:lnTo>
                      <a:pt x="250" y="54"/>
                    </a:lnTo>
                    <a:lnTo>
                      <a:pt x="259" y="54"/>
                    </a:lnTo>
                    <a:lnTo>
                      <a:pt x="269" y="54"/>
                    </a:lnTo>
                    <a:lnTo>
                      <a:pt x="278" y="53"/>
                    </a:lnTo>
                    <a:lnTo>
                      <a:pt x="287" y="53"/>
                    </a:lnTo>
                    <a:lnTo>
                      <a:pt x="296" y="53"/>
                    </a:lnTo>
                    <a:lnTo>
                      <a:pt x="306" y="52"/>
                    </a:lnTo>
                    <a:lnTo>
                      <a:pt x="315" y="52"/>
                    </a:lnTo>
                    <a:lnTo>
                      <a:pt x="324" y="52"/>
                    </a:lnTo>
                    <a:lnTo>
                      <a:pt x="334" y="52"/>
                    </a:lnTo>
                    <a:lnTo>
                      <a:pt x="343" y="52"/>
                    </a:lnTo>
                    <a:lnTo>
                      <a:pt x="352" y="52"/>
                    </a:lnTo>
                    <a:lnTo>
                      <a:pt x="361" y="52"/>
                    </a:lnTo>
                    <a:lnTo>
                      <a:pt x="371" y="51"/>
                    </a:lnTo>
                    <a:lnTo>
                      <a:pt x="380" y="51"/>
                    </a:lnTo>
                    <a:lnTo>
                      <a:pt x="389" y="51"/>
                    </a:lnTo>
                    <a:lnTo>
                      <a:pt x="399" y="51"/>
                    </a:lnTo>
                    <a:lnTo>
                      <a:pt x="408" y="51"/>
                    </a:lnTo>
                    <a:lnTo>
                      <a:pt x="417" y="51"/>
                    </a:lnTo>
                    <a:lnTo>
                      <a:pt x="426" y="50"/>
                    </a:lnTo>
                    <a:lnTo>
                      <a:pt x="436" y="50"/>
                    </a:lnTo>
                    <a:lnTo>
                      <a:pt x="445" y="50"/>
                    </a:lnTo>
                    <a:lnTo>
                      <a:pt x="454" y="49"/>
                    </a:lnTo>
                    <a:lnTo>
                      <a:pt x="464" y="49"/>
                    </a:lnTo>
                    <a:lnTo>
                      <a:pt x="473" y="49"/>
                    </a:lnTo>
                    <a:lnTo>
                      <a:pt x="482" y="48"/>
                    </a:lnTo>
                    <a:lnTo>
                      <a:pt x="491" y="48"/>
                    </a:lnTo>
                    <a:lnTo>
                      <a:pt x="501" y="48"/>
                    </a:lnTo>
                    <a:lnTo>
                      <a:pt x="510" y="47"/>
                    </a:lnTo>
                    <a:lnTo>
                      <a:pt x="519" y="46"/>
                    </a:lnTo>
                    <a:lnTo>
                      <a:pt x="528" y="45"/>
                    </a:lnTo>
                    <a:lnTo>
                      <a:pt x="538" y="46"/>
                    </a:lnTo>
                    <a:lnTo>
                      <a:pt x="547" y="45"/>
                    </a:lnTo>
                    <a:lnTo>
                      <a:pt x="556" y="45"/>
                    </a:lnTo>
                    <a:lnTo>
                      <a:pt x="566" y="45"/>
                    </a:lnTo>
                    <a:lnTo>
                      <a:pt x="575" y="44"/>
                    </a:lnTo>
                    <a:lnTo>
                      <a:pt x="584" y="43"/>
                    </a:lnTo>
                    <a:lnTo>
                      <a:pt x="593" y="44"/>
                    </a:lnTo>
                    <a:lnTo>
                      <a:pt x="603" y="44"/>
                    </a:lnTo>
                    <a:lnTo>
                      <a:pt x="612" y="43"/>
                    </a:lnTo>
                    <a:lnTo>
                      <a:pt x="621" y="43"/>
                    </a:lnTo>
                    <a:lnTo>
                      <a:pt x="631" y="43"/>
                    </a:lnTo>
                    <a:lnTo>
                      <a:pt x="640" y="44"/>
                    </a:lnTo>
                    <a:lnTo>
                      <a:pt x="649" y="43"/>
                    </a:lnTo>
                    <a:lnTo>
                      <a:pt x="658" y="45"/>
                    </a:lnTo>
                    <a:lnTo>
                      <a:pt x="668" y="44"/>
                    </a:lnTo>
                    <a:lnTo>
                      <a:pt x="677" y="42"/>
                    </a:lnTo>
                    <a:lnTo>
                      <a:pt x="686" y="43"/>
                    </a:lnTo>
                    <a:lnTo>
                      <a:pt x="696" y="42"/>
                    </a:lnTo>
                    <a:lnTo>
                      <a:pt x="705" y="43"/>
                    </a:lnTo>
                    <a:lnTo>
                      <a:pt x="714" y="42"/>
                    </a:lnTo>
                    <a:lnTo>
                      <a:pt x="723" y="41"/>
                    </a:lnTo>
                    <a:lnTo>
                      <a:pt x="733" y="41"/>
                    </a:lnTo>
                    <a:lnTo>
                      <a:pt x="742" y="42"/>
                    </a:lnTo>
                    <a:lnTo>
                      <a:pt x="751" y="43"/>
                    </a:lnTo>
                    <a:lnTo>
                      <a:pt x="760" y="44"/>
                    </a:lnTo>
                    <a:lnTo>
                      <a:pt x="770" y="44"/>
                    </a:lnTo>
                    <a:lnTo>
                      <a:pt x="779" y="43"/>
                    </a:lnTo>
                    <a:lnTo>
                      <a:pt x="788" y="42"/>
                    </a:lnTo>
                    <a:lnTo>
                      <a:pt x="798" y="41"/>
                    </a:lnTo>
                    <a:lnTo>
                      <a:pt x="807" y="40"/>
                    </a:lnTo>
                    <a:lnTo>
                      <a:pt x="816" y="41"/>
                    </a:lnTo>
                    <a:lnTo>
                      <a:pt x="825" y="40"/>
                    </a:lnTo>
                    <a:lnTo>
                      <a:pt x="835" y="39"/>
                    </a:lnTo>
                    <a:lnTo>
                      <a:pt x="844" y="38"/>
                    </a:lnTo>
                    <a:lnTo>
                      <a:pt x="853" y="38"/>
                    </a:lnTo>
                    <a:lnTo>
                      <a:pt x="863" y="37"/>
                    </a:lnTo>
                    <a:lnTo>
                      <a:pt x="872" y="38"/>
                    </a:lnTo>
                    <a:lnTo>
                      <a:pt x="881" y="41"/>
                    </a:lnTo>
                    <a:lnTo>
                      <a:pt x="890" y="41"/>
                    </a:lnTo>
                    <a:lnTo>
                      <a:pt x="900" y="39"/>
                    </a:lnTo>
                    <a:lnTo>
                      <a:pt x="909" y="38"/>
                    </a:lnTo>
                    <a:lnTo>
                      <a:pt x="918" y="39"/>
                    </a:lnTo>
                    <a:lnTo>
                      <a:pt x="928" y="38"/>
                    </a:lnTo>
                    <a:lnTo>
                      <a:pt x="937" y="37"/>
                    </a:lnTo>
                    <a:lnTo>
                      <a:pt x="946" y="37"/>
                    </a:lnTo>
                    <a:lnTo>
                      <a:pt x="955" y="37"/>
                    </a:lnTo>
                    <a:lnTo>
                      <a:pt x="965" y="37"/>
                    </a:lnTo>
                    <a:lnTo>
                      <a:pt x="974" y="36"/>
                    </a:lnTo>
                    <a:lnTo>
                      <a:pt x="983" y="35"/>
                    </a:lnTo>
                    <a:lnTo>
                      <a:pt x="992" y="34"/>
                    </a:lnTo>
                    <a:lnTo>
                      <a:pt x="1002" y="34"/>
                    </a:lnTo>
                    <a:lnTo>
                      <a:pt x="1011" y="33"/>
                    </a:lnTo>
                    <a:lnTo>
                      <a:pt x="1020" y="32"/>
                    </a:lnTo>
                    <a:lnTo>
                      <a:pt x="1030" y="32"/>
                    </a:lnTo>
                    <a:lnTo>
                      <a:pt x="1039" y="31"/>
                    </a:lnTo>
                    <a:lnTo>
                      <a:pt x="1048" y="30"/>
                    </a:lnTo>
                    <a:lnTo>
                      <a:pt x="1057" y="30"/>
                    </a:lnTo>
                    <a:lnTo>
                      <a:pt x="1067" y="32"/>
                    </a:lnTo>
                    <a:lnTo>
                      <a:pt x="1076" y="32"/>
                    </a:lnTo>
                    <a:lnTo>
                      <a:pt x="1085" y="33"/>
                    </a:lnTo>
                    <a:lnTo>
                      <a:pt x="1095" y="33"/>
                    </a:lnTo>
                    <a:lnTo>
                      <a:pt x="1104" y="33"/>
                    </a:lnTo>
                    <a:lnTo>
                      <a:pt x="1113" y="33"/>
                    </a:lnTo>
                    <a:lnTo>
                      <a:pt x="1122" y="34"/>
                    </a:lnTo>
                    <a:lnTo>
                      <a:pt x="1132" y="34"/>
                    </a:lnTo>
                    <a:lnTo>
                      <a:pt x="1141" y="33"/>
                    </a:lnTo>
                    <a:lnTo>
                      <a:pt x="1150" y="32"/>
                    </a:lnTo>
                    <a:lnTo>
                      <a:pt x="1160" y="32"/>
                    </a:lnTo>
                    <a:lnTo>
                      <a:pt x="1169" y="31"/>
                    </a:lnTo>
                    <a:lnTo>
                      <a:pt x="1178" y="30"/>
                    </a:lnTo>
                    <a:lnTo>
                      <a:pt x="1187" y="28"/>
                    </a:lnTo>
                    <a:lnTo>
                      <a:pt x="1197" y="27"/>
                    </a:lnTo>
                    <a:lnTo>
                      <a:pt x="1206" y="26"/>
                    </a:lnTo>
                    <a:lnTo>
                      <a:pt x="1215" y="26"/>
                    </a:lnTo>
                    <a:lnTo>
                      <a:pt x="1224" y="25"/>
                    </a:lnTo>
                    <a:lnTo>
                      <a:pt x="1234" y="24"/>
                    </a:lnTo>
                    <a:lnTo>
                      <a:pt x="1243" y="23"/>
                    </a:lnTo>
                    <a:lnTo>
                      <a:pt x="1252" y="21"/>
                    </a:lnTo>
                    <a:lnTo>
                      <a:pt x="1262" y="21"/>
                    </a:lnTo>
                    <a:lnTo>
                      <a:pt x="1271" y="19"/>
                    </a:lnTo>
                    <a:lnTo>
                      <a:pt x="1280" y="18"/>
                    </a:lnTo>
                    <a:lnTo>
                      <a:pt x="1289" y="18"/>
                    </a:lnTo>
                    <a:lnTo>
                      <a:pt x="1299" y="17"/>
                    </a:lnTo>
                    <a:lnTo>
                      <a:pt x="1308" y="17"/>
                    </a:lnTo>
                    <a:lnTo>
                      <a:pt x="1317" y="18"/>
                    </a:lnTo>
                    <a:lnTo>
                      <a:pt x="1327" y="18"/>
                    </a:lnTo>
                    <a:lnTo>
                      <a:pt x="1336" y="17"/>
                    </a:lnTo>
                    <a:lnTo>
                      <a:pt x="1345" y="16"/>
                    </a:lnTo>
                    <a:lnTo>
                      <a:pt x="1354" y="15"/>
                    </a:lnTo>
                    <a:lnTo>
                      <a:pt x="1364" y="15"/>
                    </a:lnTo>
                    <a:lnTo>
                      <a:pt x="1373" y="15"/>
                    </a:lnTo>
                    <a:lnTo>
                      <a:pt x="1382" y="15"/>
                    </a:lnTo>
                    <a:lnTo>
                      <a:pt x="1392" y="14"/>
                    </a:lnTo>
                    <a:lnTo>
                      <a:pt x="1401" y="14"/>
                    </a:lnTo>
                    <a:lnTo>
                      <a:pt x="1410" y="12"/>
                    </a:lnTo>
                    <a:lnTo>
                      <a:pt x="1419" y="9"/>
                    </a:lnTo>
                    <a:lnTo>
                      <a:pt x="1429" y="5"/>
                    </a:lnTo>
                    <a:lnTo>
                      <a:pt x="1438" y="3"/>
                    </a:lnTo>
                    <a:lnTo>
                      <a:pt x="1447" y="0"/>
                    </a:lnTo>
                    <a:lnTo>
                      <a:pt x="1447" y="49"/>
                    </a:lnTo>
                    <a:lnTo>
                      <a:pt x="1438" y="50"/>
                    </a:lnTo>
                    <a:lnTo>
                      <a:pt x="1429" y="50"/>
                    </a:lnTo>
                    <a:lnTo>
                      <a:pt x="1419" y="50"/>
                    </a:lnTo>
                    <a:lnTo>
                      <a:pt x="1410" y="51"/>
                    </a:lnTo>
                    <a:lnTo>
                      <a:pt x="1401" y="51"/>
                    </a:lnTo>
                    <a:lnTo>
                      <a:pt x="1392" y="51"/>
                    </a:lnTo>
                    <a:lnTo>
                      <a:pt x="1382" y="51"/>
                    </a:lnTo>
                    <a:lnTo>
                      <a:pt x="1373" y="51"/>
                    </a:lnTo>
                    <a:lnTo>
                      <a:pt x="1364" y="52"/>
                    </a:lnTo>
                    <a:lnTo>
                      <a:pt x="1354" y="52"/>
                    </a:lnTo>
                    <a:lnTo>
                      <a:pt x="1345" y="52"/>
                    </a:lnTo>
                    <a:lnTo>
                      <a:pt x="1336" y="52"/>
                    </a:lnTo>
                    <a:lnTo>
                      <a:pt x="1327" y="52"/>
                    </a:lnTo>
                    <a:lnTo>
                      <a:pt x="1317" y="52"/>
                    </a:lnTo>
                    <a:lnTo>
                      <a:pt x="1308" y="53"/>
                    </a:lnTo>
                    <a:lnTo>
                      <a:pt x="1299" y="53"/>
                    </a:lnTo>
                    <a:lnTo>
                      <a:pt x="1289" y="53"/>
                    </a:lnTo>
                    <a:lnTo>
                      <a:pt x="1280" y="53"/>
                    </a:lnTo>
                    <a:lnTo>
                      <a:pt x="1271" y="53"/>
                    </a:lnTo>
                    <a:lnTo>
                      <a:pt x="1262" y="54"/>
                    </a:lnTo>
                    <a:lnTo>
                      <a:pt x="1252" y="54"/>
                    </a:lnTo>
                    <a:lnTo>
                      <a:pt x="1243" y="54"/>
                    </a:lnTo>
                    <a:lnTo>
                      <a:pt x="1234" y="55"/>
                    </a:lnTo>
                    <a:lnTo>
                      <a:pt x="1224" y="55"/>
                    </a:lnTo>
                    <a:lnTo>
                      <a:pt x="1215" y="55"/>
                    </a:lnTo>
                    <a:lnTo>
                      <a:pt x="1206" y="55"/>
                    </a:lnTo>
                    <a:lnTo>
                      <a:pt x="1197" y="56"/>
                    </a:lnTo>
                    <a:lnTo>
                      <a:pt x="1187" y="56"/>
                    </a:lnTo>
                    <a:lnTo>
                      <a:pt x="1178" y="56"/>
                    </a:lnTo>
                    <a:lnTo>
                      <a:pt x="1169" y="56"/>
                    </a:lnTo>
                    <a:lnTo>
                      <a:pt x="1160" y="57"/>
                    </a:lnTo>
                    <a:lnTo>
                      <a:pt x="1150" y="57"/>
                    </a:lnTo>
                    <a:lnTo>
                      <a:pt x="1141" y="57"/>
                    </a:lnTo>
                    <a:lnTo>
                      <a:pt x="1132" y="57"/>
                    </a:lnTo>
                    <a:lnTo>
                      <a:pt x="1122" y="57"/>
                    </a:lnTo>
                    <a:lnTo>
                      <a:pt x="1113" y="56"/>
                    </a:lnTo>
                    <a:lnTo>
                      <a:pt x="1104" y="56"/>
                    </a:lnTo>
                    <a:lnTo>
                      <a:pt x="1095" y="56"/>
                    </a:lnTo>
                    <a:lnTo>
                      <a:pt x="1085" y="55"/>
                    </a:lnTo>
                    <a:lnTo>
                      <a:pt x="1076" y="55"/>
                    </a:lnTo>
                    <a:lnTo>
                      <a:pt x="1067" y="55"/>
                    </a:lnTo>
                    <a:lnTo>
                      <a:pt x="1057" y="54"/>
                    </a:lnTo>
                    <a:lnTo>
                      <a:pt x="1048" y="54"/>
                    </a:lnTo>
                    <a:lnTo>
                      <a:pt x="1039" y="53"/>
                    </a:lnTo>
                    <a:lnTo>
                      <a:pt x="1030" y="53"/>
                    </a:lnTo>
                    <a:lnTo>
                      <a:pt x="1020" y="53"/>
                    </a:lnTo>
                    <a:lnTo>
                      <a:pt x="1011" y="53"/>
                    </a:lnTo>
                    <a:lnTo>
                      <a:pt x="1002" y="53"/>
                    </a:lnTo>
                    <a:lnTo>
                      <a:pt x="992" y="53"/>
                    </a:lnTo>
                    <a:lnTo>
                      <a:pt x="983" y="53"/>
                    </a:lnTo>
                    <a:lnTo>
                      <a:pt x="974" y="53"/>
                    </a:lnTo>
                    <a:lnTo>
                      <a:pt x="965" y="53"/>
                    </a:lnTo>
                    <a:lnTo>
                      <a:pt x="955" y="53"/>
                    </a:lnTo>
                    <a:lnTo>
                      <a:pt x="946" y="53"/>
                    </a:lnTo>
                    <a:lnTo>
                      <a:pt x="937" y="53"/>
                    </a:lnTo>
                    <a:lnTo>
                      <a:pt x="928" y="53"/>
                    </a:lnTo>
                    <a:lnTo>
                      <a:pt x="918" y="53"/>
                    </a:lnTo>
                    <a:lnTo>
                      <a:pt x="909" y="53"/>
                    </a:lnTo>
                    <a:lnTo>
                      <a:pt x="900" y="53"/>
                    </a:lnTo>
                    <a:lnTo>
                      <a:pt x="890" y="53"/>
                    </a:lnTo>
                    <a:lnTo>
                      <a:pt x="881" y="53"/>
                    </a:lnTo>
                    <a:lnTo>
                      <a:pt x="872" y="53"/>
                    </a:lnTo>
                    <a:lnTo>
                      <a:pt x="863" y="53"/>
                    </a:lnTo>
                    <a:lnTo>
                      <a:pt x="853" y="53"/>
                    </a:lnTo>
                    <a:lnTo>
                      <a:pt x="844" y="53"/>
                    </a:lnTo>
                    <a:lnTo>
                      <a:pt x="835" y="54"/>
                    </a:lnTo>
                    <a:lnTo>
                      <a:pt x="825" y="54"/>
                    </a:lnTo>
                    <a:lnTo>
                      <a:pt x="816" y="54"/>
                    </a:lnTo>
                    <a:lnTo>
                      <a:pt x="807" y="54"/>
                    </a:lnTo>
                    <a:lnTo>
                      <a:pt x="798" y="54"/>
                    </a:lnTo>
                    <a:lnTo>
                      <a:pt x="788" y="54"/>
                    </a:lnTo>
                    <a:lnTo>
                      <a:pt x="779" y="54"/>
                    </a:lnTo>
                    <a:lnTo>
                      <a:pt x="770" y="54"/>
                    </a:lnTo>
                    <a:lnTo>
                      <a:pt x="760" y="54"/>
                    </a:lnTo>
                    <a:lnTo>
                      <a:pt x="751" y="54"/>
                    </a:lnTo>
                    <a:lnTo>
                      <a:pt x="742" y="54"/>
                    </a:lnTo>
                    <a:lnTo>
                      <a:pt x="733" y="54"/>
                    </a:lnTo>
                    <a:lnTo>
                      <a:pt x="723" y="54"/>
                    </a:lnTo>
                    <a:lnTo>
                      <a:pt x="714" y="54"/>
                    </a:lnTo>
                    <a:lnTo>
                      <a:pt x="705" y="54"/>
                    </a:lnTo>
                    <a:lnTo>
                      <a:pt x="696" y="55"/>
                    </a:lnTo>
                    <a:lnTo>
                      <a:pt x="686" y="55"/>
                    </a:lnTo>
                    <a:lnTo>
                      <a:pt x="677" y="55"/>
                    </a:lnTo>
                    <a:lnTo>
                      <a:pt x="668" y="55"/>
                    </a:lnTo>
                    <a:lnTo>
                      <a:pt x="658" y="55"/>
                    </a:lnTo>
                    <a:lnTo>
                      <a:pt x="649" y="55"/>
                    </a:lnTo>
                    <a:lnTo>
                      <a:pt x="640" y="55"/>
                    </a:lnTo>
                    <a:lnTo>
                      <a:pt x="631" y="55"/>
                    </a:lnTo>
                    <a:lnTo>
                      <a:pt x="621" y="55"/>
                    </a:lnTo>
                    <a:lnTo>
                      <a:pt x="612" y="55"/>
                    </a:lnTo>
                    <a:lnTo>
                      <a:pt x="603" y="55"/>
                    </a:lnTo>
                    <a:lnTo>
                      <a:pt x="593" y="55"/>
                    </a:lnTo>
                    <a:lnTo>
                      <a:pt x="584" y="55"/>
                    </a:lnTo>
                    <a:lnTo>
                      <a:pt x="575" y="55"/>
                    </a:lnTo>
                    <a:lnTo>
                      <a:pt x="566" y="55"/>
                    </a:lnTo>
                    <a:lnTo>
                      <a:pt x="556" y="55"/>
                    </a:lnTo>
                    <a:lnTo>
                      <a:pt x="547" y="55"/>
                    </a:lnTo>
                    <a:lnTo>
                      <a:pt x="538" y="55"/>
                    </a:lnTo>
                    <a:lnTo>
                      <a:pt x="528" y="55"/>
                    </a:lnTo>
                    <a:lnTo>
                      <a:pt x="519" y="56"/>
                    </a:lnTo>
                    <a:lnTo>
                      <a:pt x="510" y="56"/>
                    </a:lnTo>
                    <a:lnTo>
                      <a:pt x="501" y="56"/>
                    </a:lnTo>
                    <a:lnTo>
                      <a:pt x="491" y="56"/>
                    </a:lnTo>
                    <a:lnTo>
                      <a:pt x="482" y="56"/>
                    </a:lnTo>
                    <a:lnTo>
                      <a:pt x="473" y="56"/>
                    </a:lnTo>
                    <a:lnTo>
                      <a:pt x="464" y="56"/>
                    </a:lnTo>
                    <a:lnTo>
                      <a:pt x="454" y="56"/>
                    </a:lnTo>
                    <a:lnTo>
                      <a:pt x="445" y="56"/>
                    </a:lnTo>
                    <a:lnTo>
                      <a:pt x="436" y="56"/>
                    </a:lnTo>
                    <a:lnTo>
                      <a:pt x="426" y="56"/>
                    </a:lnTo>
                    <a:lnTo>
                      <a:pt x="417" y="56"/>
                    </a:lnTo>
                    <a:lnTo>
                      <a:pt x="408" y="56"/>
                    </a:lnTo>
                    <a:lnTo>
                      <a:pt x="399" y="56"/>
                    </a:lnTo>
                    <a:lnTo>
                      <a:pt x="389" y="56"/>
                    </a:lnTo>
                    <a:lnTo>
                      <a:pt x="380" y="56"/>
                    </a:lnTo>
                    <a:lnTo>
                      <a:pt x="371" y="56"/>
                    </a:lnTo>
                    <a:lnTo>
                      <a:pt x="361" y="56"/>
                    </a:lnTo>
                    <a:lnTo>
                      <a:pt x="352" y="56"/>
                    </a:lnTo>
                    <a:lnTo>
                      <a:pt x="343" y="56"/>
                    </a:lnTo>
                    <a:lnTo>
                      <a:pt x="334" y="56"/>
                    </a:lnTo>
                    <a:lnTo>
                      <a:pt x="324" y="56"/>
                    </a:lnTo>
                    <a:lnTo>
                      <a:pt x="315" y="56"/>
                    </a:lnTo>
                    <a:lnTo>
                      <a:pt x="306" y="56"/>
                    </a:lnTo>
                    <a:lnTo>
                      <a:pt x="296" y="56"/>
                    </a:lnTo>
                    <a:lnTo>
                      <a:pt x="287" y="56"/>
                    </a:lnTo>
                    <a:lnTo>
                      <a:pt x="278" y="56"/>
                    </a:lnTo>
                    <a:lnTo>
                      <a:pt x="269" y="56"/>
                    </a:lnTo>
                    <a:lnTo>
                      <a:pt x="259" y="56"/>
                    </a:lnTo>
                    <a:lnTo>
                      <a:pt x="250" y="56"/>
                    </a:lnTo>
                    <a:lnTo>
                      <a:pt x="241" y="56"/>
                    </a:lnTo>
                    <a:lnTo>
                      <a:pt x="232" y="56"/>
                    </a:lnTo>
                    <a:lnTo>
                      <a:pt x="222" y="57"/>
                    </a:lnTo>
                    <a:lnTo>
                      <a:pt x="213" y="57"/>
                    </a:lnTo>
                    <a:lnTo>
                      <a:pt x="204" y="57"/>
                    </a:lnTo>
                    <a:lnTo>
                      <a:pt x="194" y="57"/>
                    </a:lnTo>
                    <a:lnTo>
                      <a:pt x="185" y="57"/>
                    </a:lnTo>
                    <a:lnTo>
                      <a:pt x="176" y="57"/>
                    </a:lnTo>
                    <a:lnTo>
                      <a:pt x="167" y="57"/>
                    </a:lnTo>
                    <a:lnTo>
                      <a:pt x="157" y="57"/>
                    </a:lnTo>
                    <a:lnTo>
                      <a:pt x="148" y="57"/>
                    </a:lnTo>
                    <a:lnTo>
                      <a:pt x="139" y="57"/>
                    </a:lnTo>
                    <a:lnTo>
                      <a:pt x="129" y="57"/>
                    </a:lnTo>
                    <a:lnTo>
                      <a:pt x="120" y="57"/>
                    </a:lnTo>
                    <a:lnTo>
                      <a:pt x="111" y="57"/>
                    </a:lnTo>
                    <a:lnTo>
                      <a:pt x="102" y="57"/>
                    </a:lnTo>
                    <a:lnTo>
                      <a:pt x="92" y="57"/>
                    </a:lnTo>
                    <a:lnTo>
                      <a:pt x="83" y="57"/>
                    </a:lnTo>
                    <a:lnTo>
                      <a:pt x="74" y="57"/>
                    </a:lnTo>
                    <a:lnTo>
                      <a:pt x="64" y="57"/>
                    </a:lnTo>
                    <a:lnTo>
                      <a:pt x="55" y="57"/>
                    </a:lnTo>
                    <a:lnTo>
                      <a:pt x="46" y="57"/>
                    </a:lnTo>
                    <a:lnTo>
                      <a:pt x="37" y="57"/>
                    </a:lnTo>
                    <a:lnTo>
                      <a:pt x="27" y="57"/>
                    </a:lnTo>
                    <a:lnTo>
                      <a:pt x="18" y="58"/>
                    </a:lnTo>
                    <a:lnTo>
                      <a:pt x="9" y="57"/>
                    </a:lnTo>
                    <a:lnTo>
                      <a:pt x="0" y="57"/>
                    </a:lnTo>
                    <a:close/>
                  </a:path>
                </a:pathLst>
              </a:custGeom>
              <a:noFill/>
              <a:ln w="3175">
                <a:solidFill>
                  <a:srgbClr val="202020"/>
                </a:solidFill>
                <a:round/>
                <a:headEnd/>
                <a:tailEnd/>
              </a:ln>
              <a:effectLst/>
              <a:extLst>
                <a:ext uri="{909E8E84-426E-40DD-AFC4-6F175D3DCCD1}">
                  <a14:hiddenFill xmlns:a14="http://schemas.microsoft.com/office/drawing/2010/main">
                    <a:solidFill>
                      <a:srgbClr val="20202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53" name="Freeform 53"/>
              <p:cNvSpPr>
                <a:spLocks noChangeArrowheads="1"/>
              </p:cNvSpPr>
              <p:nvPr/>
            </p:nvSpPr>
            <p:spPr bwMode="auto">
              <a:xfrm>
                <a:off x="472" y="1221"/>
                <a:ext cx="1447" cy="19"/>
              </a:xfrm>
              <a:custGeom>
                <a:avLst/>
                <a:gdLst>
                  <a:gd name="T0" fmla="*/ 37 w 1447"/>
                  <a:gd name="T1" fmla="*/ 8 h 18"/>
                  <a:gd name="T2" fmla="*/ 83 w 1447"/>
                  <a:gd name="T3" fmla="*/ 8 h 18"/>
                  <a:gd name="T4" fmla="*/ 129 w 1447"/>
                  <a:gd name="T5" fmla="*/ 7 h 18"/>
                  <a:gd name="T6" fmla="*/ 176 w 1447"/>
                  <a:gd name="T7" fmla="*/ 7 h 18"/>
                  <a:gd name="T8" fmla="*/ 222 w 1447"/>
                  <a:gd name="T9" fmla="*/ 7 h 18"/>
                  <a:gd name="T10" fmla="*/ 269 w 1447"/>
                  <a:gd name="T11" fmla="*/ 7 h 18"/>
                  <a:gd name="T12" fmla="*/ 315 w 1447"/>
                  <a:gd name="T13" fmla="*/ 7 h 18"/>
                  <a:gd name="T14" fmla="*/ 361 w 1447"/>
                  <a:gd name="T15" fmla="*/ 6 h 18"/>
                  <a:gd name="T16" fmla="*/ 408 w 1447"/>
                  <a:gd name="T17" fmla="*/ 6 h 18"/>
                  <a:gd name="T18" fmla="*/ 454 w 1447"/>
                  <a:gd name="T19" fmla="*/ 6 h 18"/>
                  <a:gd name="T20" fmla="*/ 501 w 1447"/>
                  <a:gd name="T21" fmla="*/ 6 h 18"/>
                  <a:gd name="T22" fmla="*/ 547 w 1447"/>
                  <a:gd name="T23" fmla="*/ 6 h 18"/>
                  <a:gd name="T24" fmla="*/ 593 w 1447"/>
                  <a:gd name="T25" fmla="*/ 6 h 18"/>
                  <a:gd name="T26" fmla="*/ 640 w 1447"/>
                  <a:gd name="T27" fmla="*/ 5 h 18"/>
                  <a:gd name="T28" fmla="*/ 686 w 1447"/>
                  <a:gd name="T29" fmla="*/ 5 h 18"/>
                  <a:gd name="T30" fmla="*/ 733 w 1447"/>
                  <a:gd name="T31" fmla="*/ 5 h 18"/>
                  <a:gd name="T32" fmla="*/ 779 w 1447"/>
                  <a:gd name="T33" fmla="*/ 4 h 18"/>
                  <a:gd name="T34" fmla="*/ 825 w 1447"/>
                  <a:gd name="T35" fmla="*/ 4 h 18"/>
                  <a:gd name="T36" fmla="*/ 872 w 1447"/>
                  <a:gd name="T37" fmla="*/ 4 h 18"/>
                  <a:gd name="T38" fmla="*/ 918 w 1447"/>
                  <a:gd name="T39" fmla="*/ 3 h 18"/>
                  <a:gd name="T40" fmla="*/ 965 w 1447"/>
                  <a:gd name="T41" fmla="*/ 3 h 18"/>
                  <a:gd name="T42" fmla="*/ 1011 w 1447"/>
                  <a:gd name="T43" fmla="*/ 3 h 18"/>
                  <a:gd name="T44" fmla="*/ 1057 w 1447"/>
                  <a:gd name="T45" fmla="*/ 5 h 18"/>
                  <a:gd name="T46" fmla="*/ 1104 w 1447"/>
                  <a:gd name="T47" fmla="*/ 6 h 18"/>
                  <a:gd name="T48" fmla="*/ 1150 w 1447"/>
                  <a:gd name="T49" fmla="*/ 7 h 18"/>
                  <a:gd name="T50" fmla="*/ 1197 w 1447"/>
                  <a:gd name="T51" fmla="*/ 6 h 18"/>
                  <a:gd name="T52" fmla="*/ 1243 w 1447"/>
                  <a:gd name="T53" fmla="*/ 4 h 18"/>
                  <a:gd name="T54" fmla="*/ 1289 w 1447"/>
                  <a:gd name="T55" fmla="*/ 3 h 18"/>
                  <a:gd name="T56" fmla="*/ 1336 w 1447"/>
                  <a:gd name="T57" fmla="*/ 3 h 18"/>
                  <a:gd name="T58" fmla="*/ 1382 w 1447"/>
                  <a:gd name="T59" fmla="*/ 2 h 18"/>
                  <a:gd name="T60" fmla="*/ 1429 w 1447"/>
                  <a:gd name="T61" fmla="*/ 0 h 18"/>
                  <a:gd name="T62" fmla="*/ 1429 w 1447"/>
                  <a:gd name="T63" fmla="*/ 20 h 18"/>
                  <a:gd name="T64" fmla="*/ 1382 w 1447"/>
                  <a:gd name="T65" fmla="*/ 20 h 18"/>
                  <a:gd name="T66" fmla="*/ 1336 w 1447"/>
                  <a:gd name="T67" fmla="*/ 20 h 18"/>
                  <a:gd name="T68" fmla="*/ 1289 w 1447"/>
                  <a:gd name="T69" fmla="*/ 20 h 18"/>
                  <a:gd name="T70" fmla="*/ 1243 w 1447"/>
                  <a:gd name="T71" fmla="*/ 20 h 18"/>
                  <a:gd name="T72" fmla="*/ 1197 w 1447"/>
                  <a:gd name="T73" fmla="*/ 20 h 18"/>
                  <a:gd name="T74" fmla="*/ 1150 w 1447"/>
                  <a:gd name="T75" fmla="*/ 20 h 18"/>
                  <a:gd name="T76" fmla="*/ 1104 w 1447"/>
                  <a:gd name="T77" fmla="*/ 20 h 18"/>
                  <a:gd name="T78" fmla="*/ 1057 w 1447"/>
                  <a:gd name="T79" fmla="*/ 20 h 18"/>
                  <a:gd name="T80" fmla="*/ 1011 w 1447"/>
                  <a:gd name="T81" fmla="*/ 20 h 18"/>
                  <a:gd name="T82" fmla="*/ 965 w 1447"/>
                  <a:gd name="T83" fmla="*/ 20 h 18"/>
                  <a:gd name="T84" fmla="*/ 918 w 1447"/>
                  <a:gd name="T85" fmla="*/ 20 h 18"/>
                  <a:gd name="T86" fmla="*/ 872 w 1447"/>
                  <a:gd name="T87" fmla="*/ 20 h 18"/>
                  <a:gd name="T88" fmla="*/ 825 w 1447"/>
                  <a:gd name="T89" fmla="*/ 20 h 18"/>
                  <a:gd name="T90" fmla="*/ 779 w 1447"/>
                  <a:gd name="T91" fmla="*/ 20 h 18"/>
                  <a:gd name="T92" fmla="*/ 733 w 1447"/>
                  <a:gd name="T93" fmla="*/ 20 h 18"/>
                  <a:gd name="T94" fmla="*/ 686 w 1447"/>
                  <a:gd name="T95" fmla="*/ 20 h 18"/>
                  <a:gd name="T96" fmla="*/ 640 w 1447"/>
                  <a:gd name="T97" fmla="*/ 20 h 18"/>
                  <a:gd name="T98" fmla="*/ 593 w 1447"/>
                  <a:gd name="T99" fmla="*/ 20 h 18"/>
                  <a:gd name="T100" fmla="*/ 547 w 1447"/>
                  <a:gd name="T101" fmla="*/ 20 h 18"/>
                  <a:gd name="T102" fmla="*/ 501 w 1447"/>
                  <a:gd name="T103" fmla="*/ 20 h 18"/>
                  <a:gd name="T104" fmla="*/ 454 w 1447"/>
                  <a:gd name="T105" fmla="*/ 20 h 18"/>
                  <a:gd name="T106" fmla="*/ 408 w 1447"/>
                  <a:gd name="T107" fmla="*/ 20 h 18"/>
                  <a:gd name="T108" fmla="*/ 361 w 1447"/>
                  <a:gd name="T109" fmla="*/ 20 h 18"/>
                  <a:gd name="T110" fmla="*/ 315 w 1447"/>
                  <a:gd name="T111" fmla="*/ 20 h 18"/>
                  <a:gd name="T112" fmla="*/ 269 w 1447"/>
                  <a:gd name="T113" fmla="*/ 20 h 18"/>
                  <a:gd name="T114" fmla="*/ 222 w 1447"/>
                  <a:gd name="T115" fmla="*/ 20 h 18"/>
                  <a:gd name="T116" fmla="*/ 176 w 1447"/>
                  <a:gd name="T117" fmla="*/ 20 h 18"/>
                  <a:gd name="T118" fmla="*/ 129 w 1447"/>
                  <a:gd name="T119" fmla="*/ 20 h 18"/>
                  <a:gd name="T120" fmla="*/ 83 w 1447"/>
                  <a:gd name="T121" fmla="*/ 20 h 18"/>
                  <a:gd name="T122" fmla="*/ 37 w 1447"/>
                  <a:gd name="T123" fmla="*/ 20 h 18"/>
                  <a:gd name="T124" fmla="*/ 0 w 1447"/>
                  <a:gd name="T125" fmla="*/ 8 h 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8">
                    <a:moveTo>
                      <a:pt x="0" y="8"/>
                    </a:moveTo>
                    <a:lnTo>
                      <a:pt x="9" y="8"/>
                    </a:lnTo>
                    <a:lnTo>
                      <a:pt x="18" y="8"/>
                    </a:lnTo>
                    <a:lnTo>
                      <a:pt x="27" y="8"/>
                    </a:lnTo>
                    <a:lnTo>
                      <a:pt x="37" y="8"/>
                    </a:lnTo>
                    <a:lnTo>
                      <a:pt x="46" y="8"/>
                    </a:lnTo>
                    <a:lnTo>
                      <a:pt x="55" y="8"/>
                    </a:lnTo>
                    <a:lnTo>
                      <a:pt x="64" y="8"/>
                    </a:lnTo>
                    <a:lnTo>
                      <a:pt x="74" y="8"/>
                    </a:lnTo>
                    <a:lnTo>
                      <a:pt x="83" y="8"/>
                    </a:lnTo>
                    <a:lnTo>
                      <a:pt x="92" y="8"/>
                    </a:lnTo>
                    <a:lnTo>
                      <a:pt x="102" y="7"/>
                    </a:lnTo>
                    <a:lnTo>
                      <a:pt x="111" y="7"/>
                    </a:lnTo>
                    <a:lnTo>
                      <a:pt x="120" y="7"/>
                    </a:lnTo>
                    <a:lnTo>
                      <a:pt x="129" y="7"/>
                    </a:lnTo>
                    <a:lnTo>
                      <a:pt x="139" y="7"/>
                    </a:lnTo>
                    <a:lnTo>
                      <a:pt x="148" y="7"/>
                    </a:lnTo>
                    <a:lnTo>
                      <a:pt x="157" y="7"/>
                    </a:lnTo>
                    <a:lnTo>
                      <a:pt x="167" y="7"/>
                    </a:lnTo>
                    <a:lnTo>
                      <a:pt x="176" y="7"/>
                    </a:lnTo>
                    <a:lnTo>
                      <a:pt x="185" y="7"/>
                    </a:lnTo>
                    <a:lnTo>
                      <a:pt x="194" y="7"/>
                    </a:lnTo>
                    <a:lnTo>
                      <a:pt x="204" y="7"/>
                    </a:lnTo>
                    <a:lnTo>
                      <a:pt x="213" y="7"/>
                    </a:lnTo>
                    <a:lnTo>
                      <a:pt x="222" y="7"/>
                    </a:lnTo>
                    <a:lnTo>
                      <a:pt x="232" y="7"/>
                    </a:lnTo>
                    <a:lnTo>
                      <a:pt x="241" y="7"/>
                    </a:lnTo>
                    <a:lnTo>
                      <a:pt x="250" y="7"/>
                    </a:lnTo>
                    <a:lnTo>
                      <a:pt x="259" y="7"/>
                    </a:lnTo>
                    <a:lnTo>
                      <a:pt x="269" y="7"/>
                    </a:lnTo>
                    <a:lnTo>
                      <a:pt x="278" y="7"/>
                    </a:lnTo>
                    <a:lnTo>
                      <a:pt x="287" y="7"/>
                    </a:lnTo>
                    <a:lnTo>
                      <a:pt x="296" y="7"/>
                    </a:lnTo>
                    <a:lnTo>
                      <a:pt x="306" y="7"/>
                    </a:lnTo>
                    <a:lnTo>
                      <a:pt x="315" y="7"/>
                    </a:lnTo>
                    <a:lnTo>
                      <a:pt x="324" y="7"/>
                    </a:lnTo>
                    <a:lnTo>
                      <a:pt x="334" y="7"/>
                    </a:lnTo>
                    <a:lnTo>
                      <a:pt x="343" y="7"/>
                    </a:lnTo>
                    <a:lnTo>
                      <a:pt x="352" y="6"/>
                    </a:lnTo>
                    <a:lnTo>
                      <a:pt x="361" y="6"/>
                    </a:lnTo>
                    <a:lnTo>
                      <a:pt x="371" y="6"/>
                    </a:lnTo>
                    <a:lnTo>
                      <a:pt x="380" y="6"/>
                    </a:lnTo>
                    <a:lnTo>
                      <a:pt x="389" y="6"/>
                    </a:lnTo>
                    <a:lnTo>
                      <a:pt x="399" y="6"/>
                    </a:lnTo>
                    <a:lnTo>
                      <a:pt x="408" y="6"/>
                    </a:lnTo>
                    <a:lnTo>
                      <a:pt x="417" y="6"/>
                    </a:lnTo>
                    <a:lnTo>
                      <a:pt x="426" y="6"/>
                    </a:lnTo>
                    <a:lnTo>
                      <a:pt x="436" y="6"/>
                    </a:lnTo>
                    <a:lnTo>
                      <a:pt x="445" y="6"/>
                    </a:lnTo>
                    <a:lnTo>
                      <a:pt x="454" y="6"/>
                    </a:lnTo>
                    <a:lnTo>
                      <a:pt x="464" y="6"/>
                    </a:lnTo>
                    <a:lnTo>
                      <a:pt x="473" y="6"/>
                    </a:lnTo>
                    <a:lnTo>
                      <a:pt x="482" y="6"/>
                    </a:lnTo>
                    <a:lnTo>
                      <a:pt x="491" y="6"/>
                    </a:lnTo>
                    <a:lnTo>
                      <a:pt x="501" y="6"/>
                    </a:lnTo>
                    <a:lnTo>
                      <a:pt x="510" y="6"/>
                    </a:lnTo>
                    <a:lnTo>
                      <a:pt x="519" y="6"/>
                    </a:lnTo>
                    <a:lnTo>
                      <a:pt x="528" y="6"/>
                    </a:lnTo>
                    <a:lnTo>
                      <a:pt x="538" y="6"/>
                    </a:lnTo>
                    <a:lnTo>
                      <a:pt x="547" y="6"/>
                    </a:lnTo>
                    <a:lnTo>
                      <a:pt x="556" y="6"/>
                    </a:lnTo>
                    <a:lnTo>
                      <a:pt x="566" y="6"/>
                    </a:lnTo>
                    <a:lnTo>
                      <a:pt x="575" y="6"/>
                    </a:lnTo>
                    <a:lnTo>
                      <a:pt x="584" y="6"/>
                    </a:lnTo>
                    <a:lnTo>
                      <a:pt x="593" y="6"/>
                    </a:lnTo>
                    <a:lnTo>
                      <a:pt x="603" y="5"/>
                    </a:lnTo>
                    <a:lnTo>
                      <a:pt x="612" y="5"/>
                    </a:lnTo>
                    <a:lnTo>
                      <a:pt x="621" y="5"/>
                    </a:lnTo>
                    <a:lnTo>
                      <a:pt x="631" y="5"/>
                    </a:lnTo>
                    <a:lnTo>
                      <a:pt x="640" y="5"/>
                    </a:lnTo>
                    <a:lnTo>
                      <a:pt x="649" y="5"/>
                    </a:lnTo>
                    <a:lnTo>
                      <a:pt x="658" y="5"/>
                    </a:lnTo>
                    <a:lnTo>
                      <a:pt x="668" y="5"/>
                    </a:lnTo>
                    <a:lnTo>
                      <a:pt x="677" y="5"/>
                    </a:lnTo>
                    <a:lnTo>
                      <a:pt x="686" y="5"/>
                    </a:lnTo>
                    <a:lnTo>
                      <a:pt x="696" y="5"/>
                    </a:lnTo>
                    <a:lnTo>
                      <a:pt x="705" y="5"/>
                    </a:lnTo>
                    <a:lnTo>
                      <a:pt x="714" y="5"/>
                    </a:lnTo>
                    <a:lnTo>
                      <a:pt x="723" y="5"/>
                    </a:lnTo>
                    <a:lnTo>
                      <a:pt x="733" y="5"/>
                    </a:lnTo>
                    <a:lnTo>
                      <a:pt x="742" y="5"/>
                    </a:lnTo>
                    <a:lnTo>
                      <a:pt x="751" y="5"/>
                    </a:lnTo>
                    <a:lnTo>
                      <a:pt x="760" y="4"/>
                    </a:lnTo>
                    <a:lnTo>
                      <a:pt x="770" y="4"/>
                    </a:lnTo>
                    <a:lnTo>
                      <a:pt x="779" y="4"/>
                    </a:lnTo>
                    <a:lnTo>
                      <a:pt x="788" y="4"/>
                    </a:lnTo>
                    <a:lnTo>
                      <a:pt x="798" y="4"/>
                    </a:lnTo>
                    <a:lnTo>
                      <a:pt x="807" y="4"/>
                    </a:lnTo>
                    <a:lnTo>
                      <a:pt x="816" y="4"/>
                    </a:lnTo>
                    <a:lnTo>
                      <a:pt x="825" y="4"/>
                    </a:lnTo>
                    <a:lnTo>
                      <a:pt x="835" y="4"/>
                    </a:lnTo>
                    <a:lnTo>
                      <a:pt x="844" y="4"/>
                    </a:lnTo>
                    <a:lnTo>
                      <a:pt x="853" y="4"/>
                    </a:lnTo>
                    <a:lnTo>
                      <a:pt x="863" y="4"/>
                    </a:lnTo>
                    <a:lnTo>
                      <a:pt x="872" y="4"/>
                    </a:lnTo>
                    <a:lnTo>
                      <a:pt x="881" y="4"/>
                    </a:lnTo>
                    <a:lnTo>
                      <a:pt x="890" y="3"/>
                    </a:lnTo>
                    <a:lnTo>
                      <a:pt x="900" y="3"/>
                    </a:lnTo>
                    <a:lnTo>
                      <a:pt x="909" y="3"/>
                    </a:lnTo>
                    <a:lnTo>
                      <a:pt x="918" y="3"/>
                    </a:lnTo>
                    <a:lnTo>
                      <a:pt x="928" y="3"/>
                    </a:lnTo>
                    <a:lnTo>
                      <a:pt x="937" y="3"/>
                    </a:lnTo>
                    <a:lnTo>
                      <a:pt x="946" y="3"/>
                    </a:lnTo>
                    <a:lnTo>
                      <a:pt x="955" y="3"/>
                    </a:lnTo>
                    <a:lnTo>
                      <a:pt x="965" y="3"/>
                    </a:lnTo>
                    <a:lnTo>
                      <a:pt x="974" y="3"/>
                    </a:lnTo>
                    <a:lnTo>
                      <a:pt x="983" y="3"/>
                    </a:lnTo>
                    <a:lnTo>
                      <a:pt x="992" y="3"/>
                    </a:lnTo>
                    <a:lnTo>
                      <a:pt x="1002" y="3"/>
                    </a:lnTo>
                    <a:lnTo>
                      <a:pt x="1011" y="3"/>
                    </a:lnTo>
                    <a:lnTo>
                      <a:pt x="1020" y="4"/>
                    </a:lnTo>
                    <a:lnTo>
                      <a:pt x="1030" y="4"/>
                    </a:lnTo>
                    <a:lnTo>
                      <a:pt x="1039" y="4"/>
                    </a:lnTo>
                    <a:lnTo>
                      <a:pt x="1048" y="4"/>
                    </a:lnTo>
                    <a:lnTo>
                      <a:pt x="1057" y="5"/>
                    </a:lnTo>
                    <a:lnTo>
                      <a:pt x="1067" y="5"/>
                    </a:lnTo>
                    <a:lnTo>
                      <a:pt x="1076" y="5"/>
                    </a:lnTo>
                    <a:lnTo>
                      <a:pt x="1085" y="6"/>
                    </a:lnTo>
                    <a:lnTo>
                      <a:pt x="1095" y="6"/>
                    </a:lnTo>
                    <a:lnTo>
                      <a:pt x="1104" y="6"/>
                    </a:lnTo>
                    <a:lnTo>
                      <a:pt x="1113" y="7"/>
                    </a:lnTo>
                    <a:lnTo>
                      <a:pt x="1122" y="8"/>
                    </a:lnTo>
                    <a:lnTo>
                      <a:pt x="1132" y="7"/>
                    </a:lnTo>
                    <a:lnTo>
                      <a:pt x="1141" y="7"/>
                    </a:lnTo>
                    <a:lnTo>
                      <a:pt x="1150" y="7"/>
                    </a:lnTo>
                    <a:lnTo>
                      <a:pt x="1160" y="7"/>
                    </a:lnTo>
                    <a:lnTo>
                      <a:pt x="1169" y="7"/>
                    </a:lnTo>
                    <a:lnTo>
                      <a:pt x="1178" y="6"/>
                    </a:lnTo>
                    <a:lnTo>
                      <a:pt x="1187" y="6"/>
                    </a:lnTo>
                    <a:lnTo>
                      <a:pt x="1197" y="6"/>
                    </a:lnTo>
                    <a:lnTo>
                      <a:pt x="1206" y="6"/>
                    </a:lnTo>
                    <a:lnTo>
                      <a:pt x="1215" y="5"/>
                    </a:lnTo>
                    <a:lnTo>
                      <a:pt x="1224" y="5"/>
                    </a:lnTo>
                    <a:lnTo>
                      <a:pt x="1234" y="5"/>
                    </a:lnTo>
                    <a:lnTo>
                      <a:pt x="1243" y="4"/>
                    </a:lnTo>
                    <a:lnTo>
                      <a:pt x="1252" y="4"/>
                    </a:lnTo>
                    <a:lnTo>
                      <a:pt x="1262" y="4"/>
                    </a:lnTo>
                    <a:lnTo>
                      <a:pt x="1271" y="4"/>
                    </a:lnTo>
                    <a:lnTo>
                      <a:pt x="1280" y="4"/>
                    </a:lnTo>
                    <a:lnTo>
                      <a:pt x="1289" y="3"/>
                    </a:lnTo>
                    <a:lnTo>
                      <a:pt x="1299" y="3"/>
                    </a:lnTo>
                    <a:lnTo>
                      <a:pt x="1308" y="3"/>
                    </a:lnTo>
                    <a:lnTo>
                      <a:pt x="1317" y="3"/>
                    </a:lnTo>
                    <a:lnTo>
                      <a:pt x="1327" y="3"/>
                    </a:lnTo>
                    <a:lnTo>
                      <a:pt x="1336" y="3"/>
                    </a:lnTo>
                    <a:lnTo>
                      <a:pt x="1345" y="2"/>
                    </a:lnTo>
                    <a:lnTo>
                      <a:pt x="1354" y="2"/>
                    </a:lnTo>
                    <a:lnTo>
                      <a:pt x="1364" y="2"/>
                    </a:lnTo>
                    <a:lnTo>
                      <a:pt x="1373" y="2"/>
                    </a:lnTo>
                    <a:lnTo>
                      <a:pt x="1382" y="2"/>
                    </a:lnTo>
                    <a:lnTo>
                      <a:pt x="1392" y="1"/>
                    </a:lnTo>
                    <a:lnTo>
                      <a:pt x="1401" y="1"/>
                    </a:lnTo>
                    <a:lnTo>
                      <a:pt x="1410" y="1"/>
                    </a:lnTo>
                    <a:lnTo>
                      <a:pt x="1419" y="1"/>
                    </a:lnTo>
                    <a:lnTo>
                      <a:pt x="1429" y="0"/>
                    </a:lnTo>
                    <a:lnTo>
                      <a:pt x="1438" y="0"/>
                    </a:lnTo>
                    <a:lnTo>
                      <a:pt x="1447" y="0"/>
                    </a:lnTo>
                    <a:lnTo>
                      <a:pt x="1447" y="18"/>
                    </a:lnTo>
                    <a:lnTo>
                      <a:pt x="1438" y="18"/>
                    </a:lnTo>
                    <a:lnTo>
                      <a:pt x="1429" y="18"/>
                    </a:lnTo>
                    <a:lnTo>
                      <a:pt x="1419" y="18"/>
                    </a:lnTo>
                    <a:lnTo>
                      <a:pt x="1410" y="18"/>
                    </a:lnTo>
                    <a:lnTo>
                      <a:pt x="1401" y="18"/>
                    </a:lnTo>
                    <a:lnTo>
                      <a:pt x="1392" y="18"/>
                    </a:lnTo>
                    <a:lnTo>
                      <a:pt x="1382" y="18"/>
                    </a:lnTo>
                    <a:lnTo>
                      <a:pt x="1373" y="18"/>
                    </a:lnTo>
                    <a:lnTo>
                      <a:pt x="1364" y="18"/>
                    </a:lnTo>
                    <a:lnTo>
                      <a:pt x="1354" y="18"/>
                    </a:lnTo>
                    <a:lnTo>
                      <a:pt x="1345" y="18"/>
                    </a:lnTo>
                    <a:lnTo>
                      <a:pt x="1336" y="18"/>
                    </a:lnTo>
                    <a:lnTo>
                      <a:pt x="1327" y="18"/>
                    </a:lnTo>
                    <a:lnTo>
                      <a:pt x="1317" y="18"/>
                    </a:lnTo>
                    <a:lnTo>
                      <a:pt x="1308" y="18"/>
                    </a:lnTo>
                    <a:lnTo>
                      <a:pt x="1299" y="18"/>
                    </a:lnTo>
                    <a:lnTo>
                      <a:pt x="1289" y="18"/>
                    </a:lnTo>
                    <a:lnTo>
                      <a:pt x="1280" y="18"/>
                    </a:lnTo>
                    <a:lnTo>
                      <a:pt x="1271" y="18"/>
                    </a:lnTo>
                    <a:lnTo>
                      <a:pt x="1262" y="18"/>
                    </a:lnTo>
                    <a:lnTo>
                      <a:pt x="1252" y="18"/>
                    </a:lnTo>
                    <a:lnTo>
                      <a:pt x="1243" y="18"/>
                    </a:lnTo>
                    <a:lnTo>
                      <a:pt x="1234" y="18"/>
                    </a:lnTo>
                    <a:lnTo>
                      <a:pt x="1224" y="18"/>
                    </a:lnTo>
                    <a:lnTo>
                      <a:pt x="1215" y="18"/>
                    </a:lnTo>
                    <a:lnTo>
                      <a:pt x="1206" y="18"/>
                    </a:lnTo>
                    <a:lnTo>
                      <a:pt x="1197" y="18"/>
                    </a:lnTo>
                    <a:lnTo>
                      <a:pt x="1187" y="18"/>
                    </a:lnTo>
                    <a:lnTo>
                      <a:pt x="1178" y="18"/>
                    </a:lnTo>
                    <a:lnTo>
                      <a:pt x="1169" y="18"/>
                    </a:lnTo>
                    <a:lnTo>
                      <a:pt x="1160" y="18"/>
                    </a:lnTo>
                    <a:lnTo>
                      <a:pt x="1150" y="18"/>
                    </a:lnTo>
                    <a:lnTo>
                      <a:pt x="1141" y="18"/>
                    </a:lnTo>
                    <a:lnTo>
                      <a:pt x="1132" y="18"/>
                    </a:lnTo>
                    <a:lnTo>
                      <a:pt x="1122" y="18"/>
                    </a:lnTo>
                    <a:lnTo>
                      <a:pt x="1113" y="18"/>
                    </a:lnTo>
                    <a:lnTo>
                      <a:pt x="1104" y="18"/>
                    </a:lnTo>
                    <a:lnTo>
                      <a:pt x="1095" y="18"/>
                    </a:lnTo>
                    <a:lnTo>
                      <a:pt x="1085" y="18"/>
                    </a:lnTo>
                    <a:lnTo>
                      <a:pt x="1076" y="18"/>
                    </a:lnTo>
                    <a:lnTo>
                      <a:pt x="1067" y="18"/>
                    </a:lnTo>
                    <a:lnTo>
                      <a:pt x="1057" y="18"/>
                    </a:lnTo>
                    <a:lnTo>
                      <a:pt x="1048" y="18"/>
                    </a:lnTo>
                    <a:lnTo>
                      <a:pt x="1039" y="18"/>
                    </a:lnTo>
                    <a:lnTo>
                      <a:pt x="1030" y="18"/>
                    </a:lnTo>
                    <a:lnTo>
                      <a:pt x="1020" y="18"/>
                    </a:lnTo>
                    <a:lnTo>
                      <a:pt x="1011" y="18"/>
                    </a:lnTo>
                    <a:lnTo>
                      <a:pt x="1002" y="18"/>
                    </a:lnTo>
                    <a:lnTo>
                      <a:pt x="992" y="18"/>
                    </a:lnTo>
                    <a:lnTo>
                      <a:pt x="983" y="18"/>
                    </a:lnTo>
                    <a:lnTo>
                      <a:pt x="974" y="18"/>
                    </a:lnTo>
                    <a:lnTo>
                      <a:pt x="965" y="18"/>
                    </a:lnTo>
                    <a:lnTo>
                      <a:pt x="955" y="18"/>
                    </a:lnTo>
                    <a:lnTo>
                      <a:pt x="946" y="18"/>
                    </a:lnTo>
                    <a:lnTo>
                      <a:pt x="937" y="18"/>
                    </a:lnTo>
                    <a:lnTo>
                      <a:pt x="928" y="18"/>
                    </a:lnTo>
                    <a:lnTo>
                      <a:pt x="918" y="18"/>
                    </a:lnTo>
                    <a:lnTo>
                      <a:pt x="909" y="18"/>
                    </a:lnTo>
                    <a:lnTo>
                      <a:pt x="900" y="18"/>
                    </a:lnTo>
                    <a:lnTo>
                      <a:pt x="890" y="18"/>
                    </a:lnTo>
                    <a:lnTo>
                      <a:pt x="881" y="18"/>
                    </a:lnTo>
                    <a:lnTo>
                      <a:pt x="872" y="18"/>
                    </a:lnTo>
                    <a:lnTo>
                      <a:pt x="863" y="18"/>
                    </a:lnTo>
                    <a:lnTo>
                      <a:pt x="853" y="18"/>
                    </a:lnTo>
                    <a:lnTo>
                      <a:pt x="844" y="18"/>
                    </a:lnTo>
                    <a:lnTo>
                      <a:pt x="835" y="18"/>
                    </a:lnTo>
                    <a:lnTo>
                      <a:pt x="825" y="18"/>
                    </a:lnTo>
                    <a:lnTo>
                      <a:pt x="816" y="18"/>
                    </a:lnTo>
                    <a:lnTo>
                      <a:pt x="807" y="18"/>
                    </a:lnTo>
                    <a:lnTo>
                      <a:pt x="798" y="18"/>
                    </a:lnTo>
                    <a:lnTo>
                      <a:pt x="788" y="18"/>
                    </a:lnTo>
                    <a:lnTo>
                      <a:pt x="779" y="18"/>
                    </a:lnTo>
                    <a:lnTo>
                      <a:pt x="770" y="18"/>
                    </a:lnTo>
                    <a:lnTo>
                      <a:pt x="760" y="18"/>
                    </a:lnTo>
                    <a:lnTo>
                      <a:pt x="751" y="18"/>
                    </a:lnTo>
                    <a:lnTo>
                      <a:pt x="742" y="18"/>
                    </a:lnTo>
                    <a:lnTo>
                      <a:pt x="733" y="18"/>
                    </a:lnTo>
                    <a:lnTo>
                      <a:pt x="723" y="18"/>
                    </a:lnTo>
                    <a:lnTo>
                      <a:pt x="714" y="18"/>
                    </a:lnTo>
                    <a:lnTo>
                      <a:pt x="705" y="18"/>
                    </a:lnTo>
                    <a:lnTo>
                      <a:pt x="696" y="18"/>
                    </a:lnTo>
                    <a:lnTo>
                      <a:pt x="686" y="18"/>
                    </a:lnTo>
                    <a:lnTo>
                      <a:pt x="677" y="18"/>
                    </a:lnTo>
                    <a:lnTo>
                      <a:pt x="668" y="18"/>
                    </a:lnTo>
                    <a:lnTo>
                      <a:pt x="658" y="18"/>
                    </a:lnTo>
                    <a:lnTo>
                      <a:pt x="649" y="18"/>
                    </a:lnTo>
                    <a:lnTo>
                      <a:pt x="640" y="18"/>
                    </a:lnTo>
                    <a:lnTo>
                      <a:pt x="631" y="18"/>
                    </a:lnTo>
                    <a:lnTo>
                      <a:pt x="621" y="18"/>
                    </a:lnTo>
                    <a:lnTo>
                      <a:pt x="612" y="18"/>
                    </a:lnTo>
                    <a:lnTo>
                      <a:pt x="603" y="18"/>
                    </a:lnTo>
                    <a:lnTo>
                      <a:pt x="593" y="18"/>
                    </a:lnTo>
                    <a:lnTo>
                      <a:pt x="584" y="18"/>
                    </a:lnTo>
                    <a:lnTo>
                      <a:pt x="575" y="18"/>
                    </a:lnTo>
                    <a:lnTo>
                      <a:pt x="566" y="18"/>
                    </a:lnTo>
                    <a:lnTo>
                      <a:pt x="556" y="18"/>
                    </a:lnTo>
                    <a:lnTo>
                      <a:pt x="547" y="18"/>
                    </a:lnTo>
                    <a:lnTo>
                      <a:pt x="538" y="18"/>
                    </a:lnTo>
                    <a:lnTo>
                      <a:pt x="528" y="18"/>
                    </a:lnTo>
                    <a:lnTo>
                      <a:pt x="519" y="18"/>
                    </a:lnTo>
                    <a:lnTo>
                      <a:pt x="510" y="18"/>
                    </a:lnTo>
                    <a:lnTo>
                      <a:pt x="501" y="18"/>
                    </a:lnTo>
                    <a:lnTo>
                      <a:pt x="491" y="18"/>
                    </a:lnTo>
                    <a:lnTo>
                      <a:pt x="482" y="18"/>
                    </a:lnTo>
                    <a:lnTo>
                      <a:pt x="473" y="18"/>
                    </a:lnTo>
                    <a:lnTo>
                      <a:pt x="464" y="18"/>
                    </a:lnTo>
                    <a:lnTo>
                      <a:pt x="454" y="18"/>
                    </a:lnTo>
                    <a:lnTo>
                      <a:pt x="445" y="18"/>
                    </a:lnTo>
                    <a:lnTo>
                      <a:pt x="436" y="18"/>
                    </a:lnTo>
                    <a:lnTo>
                      <a:pt x="426" y="18"/>
                    </a:lnTo>
                    <a:lnTo>
                      <a:pt x="417" y="18"/>
                    </a:lnTo>
                    <a:lnTo>
                      <a:pt x="408" y="18"/>
                    </a:lnTo>
                    <a:lnTo>
                      <a:pt x="399" y="18"/>
                    </a:lnTo>
                    <a:lnTo>
                      <a:pt x="389" y="18"/>
                    </a:lnTo>
                    <a:lnTo>
                      <a:pt x="380" y="18"/>
                    </a:lnTo>
                    <a:lnTo>
                      <a:pt x="371" y="18"/>
                    </a:lnTo>
                    <a:lnTo>
                      <a:pt x="361" y="18"/>
                    </a:lnTo>
                    <a:lnTo>
                      <a:pt x="352" y="18"/>
                    </a:lnTo>
                    <a:lnTo>
                      <a:pt x="343" y="18"/>
                    </a:lnTo>
                    <a:lnTo>
                      <a:pt x="334" y="18"/>
                    </a:lnTo>
                    <a:lnTo>
                      <a:pt x="324" y="18"/>
                    </a:lnTo>
                    <a:lnTo>
                      <a:pt x="315" y="18"/>
                    </a:lnTo>
                    <a:lnTo>
                      <a:pt x="306" y="18"/>
                    </a:lnTo>
                    <a:lnTo>
                      <a:pt x="296" y="18"/>
                    </a:lnTo>
                    <a:lnTo>
                      <a:pt x="287" y="18"/>
                    </a:lnTo>
                    <a:lnTo>
                      <a:pt x="278" y="18"/>
                    </a:lnTo>
                    <a:lnTo>
                      <a:pt x="269" y="18"/>
                    </a:lnTo>
                    <a:lnTo>
                      <a:pt x="259" y="18"/>
                    </a:lnTo>
                    <a:lnTo>
                      <a:pt x="250" y="18"/>
                    </a:lnTo>
                    <a:lnTo>
                      <a:pt x="241" y="18"/>
                    </a:lnTo>
                    <a:lnTo>
                      <a:pt x="232" y="18"/>
                    </a:lnTo>
                    <a:lnTo>
                      <a:pt x="222" y="18"/>
                    </a:lnTo>
                    <a:lnTo>
                      <a:pt x="213" y="18"/>
                    </a:lnTo>
                    <a:lnTo>
                      <a:pt x="204" y="18"/>
                    </a:lnTo>
                    <a:lnTo>
                      <a:pt x="194" y="18"/>
                    </a:lnTo>
                    <a:lnTo>
                      <a:pt x="185" y="18"/>
                    </a:lnTo>
                    <a:lnTo>
                      <a:pt x="176" y="18"/>
                    </a:lnTo>
                    <a:lnTo>
                      <a:pt x="167" y="18"/>
                    </a:lnTo>
                    <a:lnTo>
                      <a:pt x="157" y="18"/>
                    </a:lnTo>
                    <a:lnTo>
                      <a:pt x="148" y="18"/>
                    </a:lnTo>
                    <a:lnTo>
                      <a:pt x="139" y="18"/>
                    </a:lnTo>
                    <a:lnTo>
                      <a:pt x="129" y="18"/>
                    </a:lnTo>
                    <a:lnTo>
                      <a:pt x="120" y="18"/>
                    </a:lnTo>
                    <a:lnTo>
                      <a:pt x="111" y="18"/>
                    </a:lnTo>
                    <a:lnTo>
                      <a:pt x="102" y="18"/>
                    </a:lnTo>
                    <a:lnTo>
                      <a:pt x="92" y="18"/>
                    </a:lnTo>
                    <a:lnTo>
                      <a:pt x="83" y="18"/>
                    </a:lnTo>
                    <a:lnTo>
                      <a:pt x="74" y="18"/>
                    </a:lnTo>
                    <a:lnTo>
                      <a:pt x="64" y="18"/>
                    </a:lnTo>
                    <a:lnTo>
                      <a:pt x="55" y="18"/>
                    </a:lnTo>
                    <a:lnTo>
                      <a:pt x="46" y="18"/>
                    </a:lnTo>
                    <a:lnTo>
                      <a:pt x="37" y="18"/>
                    </a:lnTo>
                    <a:lnTo>
                      <a:pt x="27" y="18"/>
                    </a:lnTo>
                    <a:lnTo>
                      <a:pt x="18" y="18"/>
                    </a:lnTo>
                    <a:lnTo>
                      <a:pt x="9" y="18"/>
                    </a:lnTo>
                    <a:lnTo>
                      <a:pt x="0" y="18"/>
                    </a:lnTo>
                    <a:lnTo>
                      <a:pt x="0" y="8"/>
                    </a:lnTo>
                    <a:close/>
                  </a:path>
                </a:pathLst>
              </a:custGeom>
              <a:solidFill>
                <a:srgbClr val="008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54" name="Freeform 54"/>
              <p:cNvSpPr>
                <a:spLocks/>
              </p:cNvSpPr>
              <p:nvPr/>
            </p:nvSpPr>
            <p:spPr bwMode="auto">
              <a:xfrm>
                <a:off x="472" y="1221"/>
                <a:ext cx="1447" cy="19"/>
              </a:xfrm>
              <a:custGeom>
                <a:avLst/>
                <a:gdLst>
                  <a:gd name="T0" fmla="*/ 37 w 1447"/>
                  <a:gd name="T1" fmla="*/ 8 h 18"/>
                  <a:gd name="T2" fmla="*/ 83 w 1447"/>
                  <a:gd name="T3" fmla="*/ 8 h 18"/>
                  <a:gd name="T4" fmla="*/ 129 w 1447"/>
                  <a:gd name="T5" fmla="*/ 7 h 18"/>
                  <a:gd name="T6" fmla="*/ 176 w 1447"/>
                  <a:gd name="T7" fmla="*/ 7 h 18"/>
                  <a:gd name="T8" fmla="*/ 222 w 1447"/>
                  <a:gd name="T9" fmla="*/ 7 h 18"/>
                  <a:gd name="T10" fmla="*/ 269 w 1447"/>
                  <a:gd name="T11" fmla="*/ 7 h 18"/>
                  <a:gd name="T12" fmla="*/ 315 w 1447"/>
                  <a:gd name="T13" fmla="*/ 7 h 18"/>
                  <a:gd name="T14" fmla="*/ 361 w 1447"/>
                  <a:gd name="T15" fmla="*/ 6 h 18"/>
                  <a:gd name="T16" fmla="*/ 408 w 1447"/>
                  <a:gd name="T17" fmla="*/ 6 h 18"/>
                  <a:gd name="T18" fmla="*/ 454 w 1447"/>
                  <a:gd name="T19" fmla="*/ 6 h 18"/>
                  <a:gd name="T20" fmla="*/ 501 w 1447"/>
                  <a:gd name="T21" fmla="*/ 6 h 18"/>
                  <a:gd name="T22" fmla="*/ 547 w 1447"/>
                  <a:gd name="T23" fmla="*/ 6 h 18"/>
                  <a:gd name="T24" fmla="*/ 593 w 1447"/>
                  <a:gd name="T25" fmla="*/ 6 h 18"/>
                  <a:gd name="T26" fmla="*/ 640 w 1447"/>
                  <a:gd name="T27" fmla="*/ 5 h 18"/>
                  <a:gd name="T28" fmla="*/ 686 w 1447"/>
                  <a:gd name="T29" fmla="*/ 5 h 18"/>
                  <a:gd name="T30" fmla="*/ 733 w 1447"/>
                  <a:gd name="T31" fmla="*/ 5 h 18"/>
                  <a:gd name="T32" fmla="*/ 779 w 1447"/>
                  <a:gd name="T33" fmla="*/ 4 h 18"/>
                  <a:gd name="T34" fmla="*/ 825 w 1447"/>
                  <a:gd name="T35" fmla="*/ 4 h 18"/>
                  <a:gd name="T36" fmla="*/ 872 w 1447"/>
                  <a:gd name="T37" fmla="*/ 4 h 18"/>
                  <a:gd name="T38" fmla="*/ 918 w 1447"/>
                  <a:gd name="T39" fmla="*/ 3 h 18"/>
                  <a:gd name="T40" fmla="*/ 965 w 1447"/>
                  <a:gd name="T41" fmla="*/ 3 h 18"/>
                  <a:gd name="T42" fmla="*/ 1011 w 1447"/>
                  <a:gd name="T43" fmla="*/ 3 h 18"/>
                  <a:gd name="T44" fmla="*/ 1057 w 1447"/>
                  <a:gd name="T45" fmla="*/ 5 h 18"/>
                  <a:gd name="T46" fmla="*/ 1104 w 1447"/>
                  <a:gd name="T47" fmla="*/ 6 h 18"/>
                  <a:gd name="T48" fmla="*/ 1150 w 1447"/>
                  <a:gd name="T49" fmla="*/ 7 h 18"/>
                  <a:gd name="T50" fmla="*/ 1197 w 1447"/>
                  <a:gd name="T51" fmla="*/ 6 h 18"/>
                  <a:gd name="T52" fmla="*/ 1243 w 1447"/>
                  <a:gd name="T53" fmla="*/ 4 h 18"/>
                  <a:gd name="T54" fmla="*/ 1289 w 1447"/>
                  <a:gd name="T55" fmla="*/ 3 h 18"/>
                  <a:gd name="T56" fmla="*/ 1336 w 1447"/>
                  <a:gd name="T57" fmla="*/ 3 h 18"/>
                  <a:gd name="T58" fmla="*/ 1382 w 1447"/>
                  <a:gd name="T59" fmla="*/ 2 h 18"/>
                  <a:gd name="T60" fmla="*/ 1429 w 1447"/>
                  <a:gd name="T61" fmla="*/ 0 h 18"/>
                  <a:gd name="T62" fmla="*/ 1429 w 1447"/>
                  <a:gd name="T63" fmla="*/ 20 h 18"/>
                  <a:gd name="T64" fmla="*/ 1382 w 1447"/>
                  <a:gd name="T65" fmla="*/ 20 h 18"/>
                  <a:gd name="T66" fmla="*/ 1336 w 1447"/>
                  <a:gd name="T67" fmla="*/ 20 h 18"/>
                  <a:gd name="T68" fmla="*/ 1289 w 1447"/>
                  <a:gd name="T69" fmla="*/ 20 h 18"/>
                  <a:gd name="T70" fmla="*/ 1243 w 1447"/>
                  <a:gd name="T71" fmla="*/ 20 h 18"/>
                  <a:gd name="T72" fmla="*/ 1197 w 1447"/>
                  <a:gd name="T73" fmla="*/ 20 h 18"/>
                  <a:gd name="T74" fmla="*/ 1150 w 1447"/>
                  <a:gd name="T75" fmla="*/ 20 h 18"/>
                  <a:gd name="T76" fmla="*/ 1104 w 1447"/>
                  <a:gd name="T77" fmla="*/ 20 h 18"/>
                  <a:gd name="T78" fmla="*/ 1057 w 1447"/>
                  <a:gd name="T79" fmla="*/ 20 h 18"/>
                  <a:gd name="T80" fmla="*/ 1011 w 1447"/>
                  <a:gd name="T81" fmla="*/ 20 h 18"/>
                  <a:gd name="T82" fmla="*/ 965 w 1447"/>
                  <a:gd name="T83" fmla="*/ 20 h 18"/>
                  <a:gd name="T84" fmla="*/ 918 w 1447"/>
                  <a:gd name="T85" fmla="*/ 20 h 18"/>
                  <a:gd name="T86" fmla="*/ 872 w 1447"/>
                  <a:gd name="T87" fmla="*/ 20 h 18"/>
                  <a:gd name="T88" fmla="*/ 825 w 1447"/>
                  <a:gd name="T89" fmla="*/ 20 h 18"/>
                  <a:gd name="T90" fmla="*/ 779 w 1447"/>
                  <a:gd name="T91" fmla="*/ 20 h 18"/>
                  <a:gd name="T92" fmla="*/ 733 w 1447"/>
                  <a:gd name="T93" fmla="*/ 20 h 18"/>
                  <a:gd name="T94" fmla="*/ 686 w 1447"/>
                  <a:gd name="T95" fmla="*/ 20 h 18"/>
                  <a:gd name="T96" fmla="*/ 640 w 1447"/>
                  <a:gd name="T97" fmla="*/ 20 h 18"/>
                  <a:gd name="T98" fmla="*/ 593 w 1447"/>
                  <a:gd name="T99" fmla="*/ 20 h 18"/>
                  <a:gd name="T100" fmla="*/ 547 w 1447"/>
                  <a:gd name="T101" fmla="*/ 20 h 18"/>
                  <a:gd name="T102" fmla="*/ 501 w 1447"/>
                  <a:gd name="T103" fmla="*/ 20 h 18"/>
                  <a:gd name="T104" fmla="*/ 454 w 1447"/>
                  <a:gd name="T105" fmla="*/ 20 h 18"/>
                  <a:gd name="T106" fmla="*/ 408 w 1447"/>
                  <a:gd name="T107" fmla="*/ 20 h 18"/>
                  <a:gd name="T108" fmla="*/ 361 w 1447"/>
                  <a:gd name="T109" fmla="*/ 20 h 18"/>
                  <a:gd name="T110" fmla="*/ 315 w 1447"/>
                  <a:gd name="T111" fmla="*/ 20 h 18"/>
                  <a:gd name="T112" fmla="*/ 269 w 1447"/>
                  <a:gd name="T113" fmla="*/ 20 h 18"/>
                  <a:gd name="T114" fmla="*/ 222 w 1447"/>
                  <a:gd name="T115" fmla="*/ 20 h 18"/>
                  <a:gd name="T116" fmla="*/ 176 w 1447"/>
                  <a:gd name="T117" fmla="*/ 20 h 18"/>
                  <a:gd name="T118" fmla="*/ 129 w 1447"/>
                  <a:gd name="T119" fmla="*/ 20 h 18"/>
                  <a:gd name="T120" fmla="*/ 83 w 1447"/>
                  <a:gd name="T121" fmla="*/ 20 h 18"/>
                  <a:gd name="T122" fmla="*/ 37 w 1447"/>
                  <a:gd name="T123" fmla="*/ 20 h 18"/>
                  <a:gd name="T124" fmla="*/ 0 w 1447"/>
                  <a:gd name="T125" fmla="*/ 8 h 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8">
                    <a:moveTo>
                      <a:pt x="0" y="8"/>
                    </a:moveTo>
                    <a:lnTo>
                      <a:pt x="9" y="8"/>
                    </a:lnTo>
                    <a:lnTo>
                      <a:pt x="18" y="8"/>
                    </a:lnTo>
                    <a:lnTo>
                      <a:pt x="27" y="8"/>
                    </a:lnTo>
                    <a:lnTo>
                      <a:pt x="37" y="8"/>
                    </a:lnTo>
                    <a:lnTo>
                      <a:pt x="46" y="8"/>
                    </a:lnTo>
                    <a:lnTo>
                      <a:pt x="55" y="8"/>
                    </a:lnTo>
                    <a:lnTo>
                      <a:pt x="64" y="8"/>
                    </a:lnTo>
                    <a:lnTo>
                      <a:pt x="74" y="8"/>
                    </a:lnTo>
                    <a:lnTo>
                      <a:pt x="83" y="8"/>
                    </a:lnTo>
                    <a:lnTo>
                      <a:pt x="92" y="8"/>
                    </a:lnTo>
                    <a:lnTo>
                      <a:pt x="102" y="7"/>
                    </a:lnTo>
                    <a:lnTo>
                      <a:pt x="111" y="7"/>
                    </a:lnTo>
                    <a:lnTo>
                      <a:pt x="120" y="7"/>
                    </a:lnTo>
                    <a:lnTo>
                      <a:pt x="129" y="7"/>
                    </a:lnTo>
                    <a:lnTo>
                      <a:pt x="139" y="7"/>
                    </a:lnTo>
                    <a:lnTo>
                      <a:pt x="148" y="7"/>
                    </a:lnTo>
                    <a:lnTo>
                      <a:pt x="157" y="7"/>
                    </a:lnTo>
                    <a:lnTo>
                      <a:pt x="167" y="7"/>
                    </a:lnTo>
                    <a:lnTo>
                      <a:pt x="176" y="7"/>
                    </a:lnTo>
                    <a:lnTo>
                      <a:pt x="185" y="7"/>
                    </a:lnTo>
                    <a:lnTo>
                      <a:pt x="194" y="7"/>
                    </a:lnTo>
                    <a:lnTo>
                      <a:pt x="204" y="7"/>
                    </a:lnTo>
                    <a:lnTo>
                      <a:pt x="213" y="7"/>
                    </a:lnTo>
                    <a:lnTo>
                      <a:pt x="222" y="7"/>
                    </a:lnTo>
                    <a:lnTo>
                      <a:pt x="232" y="7"/>
                    </a:lnTo>
                    <a:lnTo>
                      <a:pt x="241" y="7"/>
                    </a:lnTo>
                    <a:lnTo>
                      <a:pt x="250" y="7"/>
                    </a:lnTo>
                    <a:lnTo>
                      <a:pt x="259" y="7"/>
                    </a:lnTo>
                    <a:lnTo>
                      <a:pt x="269" y="7"/>
                    </a:lnTo>
                    <a:lnTo>
                      <a:pt x="278" y="7"/>
                    </a:lnTo>
                    <a:lnTo>
                      <a:pt x="287" y="7"/>
                    </a:lnTo>
                    <a:lnTo>
                      <a:pt x="296" y="7"/>
                    </a:lnTo>
                    <a:lnTo>
                      <a:pt x="306" y="7"/>
                    </a:lnTo>
                    <a:lnTo>
                      <a:pt x="315" y="7"/>
                    </a:lnTo>
                    <a:lnTo>
                      <a:pt x="324" y="7"/>
                    </a:lnTo>
                    <a:lnTo>
                      <a:pt x="334" y="7"/>
                    </a:lnTo>
                    <a:lnTo>
                      <a:pt x="343" y="7"/>
                    </a:lnTo>
                    <a:lnTo>
                      <a:pt x="352" y="6"/>
                    </a:lnTo>
                    <a:lnTo>
                      <a:pt x="361" y="6"/>
                    </a:lnTo>
                    <a:lnTo>
                      <a:pt x="371" y="6"/>
                    </a:lnTo>
                    <a:lnTo>
                      <a:pt x="380" y="6"/>
                    </a:lnTo>
                    <a:lnTo>
                      <a:pt x="389" y="6"/>
                    </a:lnTo>
                    <a:lnTo>
                      <a:pt x="399" y="6"/>
                    </a:lnTo>
                    <a:lnTo>
                      <a:pt x="408" y="6"/>
                    </a:lnTo>
                    <a:lnTo>
                      <a:pt x="417" y="6"/>
                    </a:lnTo>
                    <a:lnTo>
                      <a:pt x="426" y="6"/>
                    </a:lnTo>
                    <a:lnTo>
                      <a:pt x="436" y="6"/>
                    </a:lnTo>
                    <a:lnTo>
                      <a:pt x="445" y="6"/>
                    </a:lnTo>
                    <a:lnTo>
                      <a:pt x="454" y="6"/>
                    </a:lnTo>
                    <a:lnTo>
                      <a:pt x="464" y="6"/>
                    </a:lnTo>
                    <a:lnTo>
                      <a:pt x="473" y="6"/>
                    </a:lnTo>
                    <a:lnTo>
                      <a:pt x="482" y="6"/>
                    </a:lnTo>
                    <a:lnTo>
                      <a:pt x="491" y="6"/>
                    </a:lnTo>
                    <a:lnTo>
                      <a:pt x="501" y="6"/>
                    </a:lnTo>
                    <a:lnTo>
                      <a:pt x="510" y="6"/>
                    </a:lnTo>
                    <a:lnTo>
                      <a:pt x="519" y="6"/>
                    </a:lnTo>
                    <a:lnTo>
                      <a:pt x="528" y="6"/>
                    </a:lnTo>
                    <a:lnTo>
                      <a:pt x="538" y="6"/>
                    </a:lnTo>
                    <a:lnTo>
                      <a:pt x="547" y="6"/>
                    </a:lnTo>
                    <a:lnTo>
                      <a:pt x="556" y="6"/>
                    </a:lnTo>
                    <a:lnTo>
                      <a:pt x="566" y="6"/>
                    </a:lnTo>
                    <a:lnTo>
                      <a:pt x="575" y="6"/>
                    </a:lnTo>
                    <a:lnTo>
                      <a:pt x="584" y="6"/>
                    </a:lnTo>
                    <a:lnTo>
                      <a:pt x="593" y="6"/>
                    </a:lnTo>
                    <a:lnTo>
                      <a:pt x="603" y="5"/>
                    </a:lnTo>
                    <a:lnTo>
                      <a:pt x="612" y="5"/>
                    </a:lnTo>
                    <a:lnTo>
                      <a:pt x="621" y="5"/>
                    </a:lnTo>
                    <a:lnTo>
                      <a:pt x="631" y="5"/>
                    </a:lnTo>
                    <a:lnTo>
                      <a:pt x="640" y="5"/>
                    </a:lnTo>
                    <a:lnTo>
                      <a:pt x="649" y="5"/>
                    </a:lnTo>
                    <a:lnTo>
                      <a:pt x="658" y="5"/>
                    </a:lnTo>
                    <a:lnTo>
                      <a:pt x="668" y="5"/>
                    </a:lnTo>
                    <a:lnTo>
                      <a:pt x="677" y="5"/>
                    </a:lnTo>
                    <a:lnTo>
                      <a:pt x="686" y="5"/>
                    </a:lnTo>
                    <a:lnTo>
                      <a:pt x="696" y="5"/>
                    </a:lnTo>
                    <a:lnTo>
                      <a:pt x="705" y="5"/>
                    </a:lnTo>
                    <a:lnTo>
                      <a:pt x="714" y="5"/>
                    </a:lnTo>
                    <a:lnTo>
                      <a:pt x="723" y="5"/>
                    </a:lnTo>
                    <a:lnTo>
                      <a:pt x="733" y="5"/>
                    </a:lnTo>
                    <a:lnTo>
                      <a:pt x="742" y="5"/>
                    </a:lnTo>
                    <a:lnTo>
                      <a:pt x="751" y="5"/>
                    </a:lnTo>
                    <a:lnTo>
                      <a:pt x="760" y="4"/>
                    </a:lnTo>
                    <a:lnTo>
                      <a:pt x="770" y="4"/>
                    </a:lnTo>
                    <a:lnTo>
                      <a:pt x="779" y="4"/>
                    </a:lnTo>
                    <a:lnTo>
                      <a:pt x="788" y="4"/>
                    </a:lnTo>
                    <a:lnTo>
                      <a:pt x="798" y="4"/>
                    </a:lnTo>
                    <a:lnTo>
                      <a:pt x="807" y="4"/>
                    </a:lnTo>
                    <a:lnTo>
                      <a:pt x="816" y="4"/>
                    </a:lnTo>
                    <a:lnTo>
                      <a:pt x="825" y="4"/>
                    </a:lnTo>
                    <a:lnTo>
                      <a:pt x="835" y="4"/>
                    </a:lnTo>
                    <a:lnTo>
                      <a:pt x="844" y="4"/>
                    </a:lnTo>
                    <a:lnTo>
                      <a:pt x="853" y="4"/>
                    </a:lnTo>
                    <a:lnTo>
                      <a:pt x="863" y="4"/>
                    </a:lnTo>
                    <a:lnTo>
                      <a:pt x="872" y="4"/>
                    </a:lnTo>
                    <a:lnTo>
                      <a:pt x="881" y="4"/>
                    </a:lnTo>
                    <a:lnTo>
                      <a:pt x="890" y="3"/>
                    </a:lnTo>
                    <a:lnTo>
                      <a:pt x="900" y="3"/>
                    </a:lnTo>
                    <a:lnTo>
                      <a:pt x="909" y="3"/>
                    </a:lnTo>
                    <a:lnTo>
                      <a:pt x="918" y="3"/>
                    </a:lnTo>
                    <a:lnTo>
                      <a:pt x="928" y="3"/>
                    </a:lnTo>
                    <a:lnTo>
                      <a:pt x="937" y="3"/>
                    </a:lnTo>
                    <a:lnTo>
                      <a:pt x="946" y="3"/>
                    </a:lnTo>
                    <a:lnTo>
                      <a:pt x="955" y="3"/>
                    </a:lnTo>
                    <a:lnTo>
                      <a:pt x="965" y="3"/>
                    </a:lnTo>
                    <a:lnTo>
                      <a:pt x="974" y="3"/>
                    </a:lnTo>
                    <a:lnTo>
                      <a:pt x="983" y="3"/>
                    </a:lnTo>
                    <a:lnTo>
                      <a:pt x="992" y="3"/>
                    </a:lnTo>
                    <a:lnTo>
                      <a:pt x="1002" y="3"/>
                    </a:lnTo>
                    <a:lnTo>
                      <a:pt x="1011" y="3"/>
                    </a:lnTo>
                    <a:lnTo>
                      <a:pt x="1020" y="4"/>
                    </a:lnTo>
                    <a:lnTo>
                      <a:pt x="1030" y="4"/>
                    </a:lnTo>
                    <a:lnTo>
                      <a:pt x="1039" y="4"/>
                    </a:lnTo>
                    <a:lnTo>
                      <a:pt x="1048" y="4"/>
                    </a:lnTo>
                    <a:lnTo>
                      <a:pt x="1057" y="5"/>
                    </a:lnTo>
                    <a:lnTo>
                      <a:pt x="1067" y="5"/>
                    </a:lnTo>
                    <a:lnTo>
                      <a:pt x="1076" y="5"/>
                    </a:lnTo>
                    <a:lnTo>
                      <a:pt x="1085" y="6"/>
                    </a:lnTo>
                    <a:lnTo>
                      <a:pt x="1095" y="6"/>
                    </a:lnTo>
                    <a:lnTo>
                      <a:pt x="1104" y="6"/>
                    </a:lnTo>
                    <a:lnTo>
                      <a:pt x="1113" y="7"/>
                    </a:lnTo>
                    <a:lnTo>
                      <a:pt x="1122" y="8"/>
                    </a:lnTo>
                    <a:lnTo>
                      <a:pt x="1132" y="7"/>
                    </a:lnTo>
                    <a:lnTo>
                      <a:pt x="1141" y="7"/>
                    </a:lnTo>
                    <a:lnTo>
                      <a:pt x="1150" y="7"/>
                    </a:lnTo>
                    <a:lnTo>
                      <a:pt x="1160" y="7"/>
                    </a:lnTo>
                    <a:lnTo>
                      <a:pt x="1169" y="7"/>
                    </a:lnTo>
                    <a:lnTo>
                      <a:pt x="1178" y="6"/>
                    </a:lnTo>
                    <a:lnTo>
                      <a:pt x="1187" y="6"/>
                    </a:lnTo>
                    <a:lnTo>
                      <a:pt x="1197" y="6"/>
                    </a:lnTo>
                    <a:lnTo>
                      <a:pt x="1206" y="6"/>
                    </a:lnTo>
                    <a:lnTo>
                      <a:pt x="1215" y="5"/>
                    </a:lnTo>
                    <a:lnTo>
                      <a:pt x="1224" y="5"/>
                    </a:lnTo>
                    <a:lnTo>
                      <a:pt x="1234" y="5"/>
                    </a:lnTo>
                    <a:lnTo>
                      <a:pt x="1243" y="4"/>
                    </a:lnTo>
                    <a:lnTo>
                      <a:pt x="1252" y="4"/>
                    </a:lnTo>
                    <a:lnTo>
                      <a:pt x="1262" y="4"/>
                    </a:lnTo>
                    <a:lnTo>
                      <a:pt x="1271" y="4"/>
                    </a:lnTo>
                    <a:lnTo>
                      <a:pt x="1280" y="4"/>
                    </a:lnTo>
                    <a:lnTo>
                      <a:pt x="1289" y="3"/>
                    </a:lnTo>
                    <a:lnTo>
                      <a:pt x="1299" y="3"/>
                    </a:lnTo>
                    <a:lnTo>
                      <a:pt x="1308" y="3"/>
                    </a:lnTo>
                    <a:lnTo>
                      <a:pt x="1317" y="3"/>
                    </a:lnTo>
                    <a:lnTo>
                      <a:pt x="1327" y="3"/>
                    </a:lnTo>
                    <a:lnTo>
                      <a:pt x="1336" y="3"/>
                    </a:lnTo>
                    <a:lnTo>
                      <a:pt x="1345" y="2"/>
                    </a:lnTo>
                    <a:lnTo>
                      <a:pt x="1354" y="2"/>
                    </a:lnTo>
                    <a:lnTo>
                      <a:pt x="1364" y="2"/>
                    </a:lnTo>
                    <a:lnTo>
                      <a:pt x="1373" y="2"/>
                    </a:lnTo>
                    <a:lnTo>
                      <a:pt x="1382" y="2"/>
                    </a:lnTo>
                    <a:lnTo>
                      <a:pt x="1392" y="1"/>
                    </a:lnTo>
                    <a:lnTo>
                      <a:pt x="1401" y="1"/>
                    </a:lnTo>
                    <a:lnTo>
                      <a:pt x="1410" y="1"/>
                    </a:lnTo>
                    <a:lnTo>
                      <a:pt x="1419" y="1"/>
                    </a:lnTo>
                    <a:lnTo>
                      <a:pt x="1429" y="0"/>
                    </a:lnTo>
                    <a:lnTo>
                      <a:pt x="1438" y="0"/>
                    </a:lnTo>
                    <a:lnTo>
                      <a:pt x="1447" y="0"/>
                    </a:lnTo>
                    <a:lnTo>
                      <a:pt x="1447" y="18"/>
                    </a:lnTo>
                    <a:lnTo>
                      <a:pt x="1438" y="18"/>
                    </a:lnTo>
                    <a:lnTo>
                      <a:pt x="1429" y="18"/>
                    </a:lnTo>
                    <a:lnTo>
                      <a:pt x="1419" y="18"/>
                    </a:lnTo>
                    <a:lnTo>
                      <a:pt x="1410" y="18"/>
                    </a:lnTo>
                    <a:lnTo>
                      <a:pt x="1401" y="18"/>
                    </a:lnTo>
                    <a:lnTo>
                      <a:pt x="1392" y="18"/>
                    </a:lnTo>
                    <a:lnTo>
                      <a:pt x="1382" y="18"/>
                    </a:lnTo>
                    <a:lnTo>
                      <a:pt x="1373" y="18"/>
                    </a:lnTo>
                    <a:lnTo>
                      <a:pt x="1364" y="18"/>
                    </a:lnTo>
                    <a:lnTo>
                      <a:pt x="1354" y="18"/>
                    </a:lnTo>
                    <a:lnTo>
                      <a:pt x="1345" y="18"/>
                    </a:lnTo>
                    <a:lnTo>
                      <a:pt x="1336" y="18"/>
                    </a:lnTo>
                    <a:lnTo>
                      <a:pt x="1327" y="18"/>
                    </a:lnTo>
                    <a:lnTo>
                      <a:pt x="1317" y="18"/>
                    </a:lnTo>
                    <a:lnTo>
                      <a:pt x="1308" y="18"/>
                    </a:lnTo>
                    <a:lnTo>
                      <a:pt x="1299" y="18"/>
                    </a:lnTo>
                    <a:lnTo>
                      <a:pt x="1289" y="18"/>
                    </a:lnTo>
                    <a:lnTo>
                      <a:pt x="1280" y="18"/>
                    </a:lnTo>
                    <a:lnTo>
                      <a:pt x="1271" y="18"/>
                    </a:lnTo>
                    <a:lnTo>
                      <a:pt x="1262" y="18"/>
                    </a:lnTo>
                    <a:lnTo>
                      <a:pt x="1252" y="18"/>
                    </a:lnTo>
                    <a:lnTo>
                      <a:pt x="1243" y="18"/>
                    </a:lnTo>
                    <a:lnTo>
                      <a:pt x="1234" y="18"/>
                    </a:lnTo>
                    <a:lnTo>
                      <a:pt x="1224" y="18"/>
                    </a:lnTo>
                    <a:lnTo>
                      <a:pt x="1215" y="18"/>
                    </a:lnTo>
                    <a:lnTo>
                      <a:pt x="1206" y="18"/>
                    </a:lnTo>
                    <a:lnTo>
                      <a:pt x="1197" y="18"/>
                    </a:lnTo>
                    <a:lnTo>
                      <a:pt x="1187" y="18"/>
                    </a:lnTo>
                    <a:lnTo>
                      <a:pt x="1178" y="18"/>
                    </a:lnTo>
                    <a:lnTo>
                      <a:pt x="1169" y="18"/>
                    </a:lnTo>
                    <a:lnTo>
                      <a:pt x="1160" y="18"/>
                    </a:lnTo>
                    <a:lnTo>
                      <a:pt x="1150" y="18"/>
                    </a:lnTo>
                    <a:lnTo>
                      <a:pt x="1141" y="18"/>
                    </a:lnTo>
                    <a:lnTo>
                      <a:pt x="1132" y="18"/>
                    </a:lnTo>
                    <a:lnTo>
                      <a:pt x="1122" y="18"/>
                    </a:lnTo>
                    <a:lnTo>
                      <a:pt x="1113" y="18"/>
                    </a:lnTo>
                    <a:lnTo>
                      <a:pt x="1104" y="18"/>
                    </a:lnTo>
                    <a:lnTo>
                      <a:pt x="1095" y="18"/>
                    </a:lnTo>
                    <a:lnTo>
                      <a:pt x="1085" y="18"/>
                    </a:lnTo>
                    <a:lnTo>
                      <a:pt x="1076" y="18"/>
                    </a:lnTo>
                    <a:lnTo>
                      <a:pt x="1067" y="18"/>
                    </a:lnTo>
                    <a:lnTo>
                      <a:pt x="1057" y="18"/>
                    </a:lnTo>
                    <a:lnTo>
                      <a:pt x="1048" y="18"/>
                    </a:lnTo>
                    <a:lnTo>
                      <a:pt x="1039" y="18"/>
                    </a:lnTo>
                    <a:lnTo>
                      <a:pt x="1030" y="18"/>
                    </a:lnTo>
                    <a:lnTo>
                      <a:pt x="1020" y="18"/>
                    </a:lnTo>
                    <a:lnTo>
                      <a:pt x="1011" y="18"/>
                    </a:lnTo>
                    <a:lnTo>
                      <a:pt x="1002" y="18"/>
                    </a:lnTo>
                    <a:lnTo>
                      <a:pt x="992" y="18"/>
                    </a:lnTo>
                    <a:lnTo>
                      <a:pt x="983" y="18"/>
                    </a:lnTo>
                    <a:lnTo>
                      <a:pt x="974" y="18"/>
                    </a:lnTo>
                    <a:lnTo>
                      <a:pt x="965" y="18"/>
                    </a:lnTo>
                    <a:lnTo>
                      <a:pt x="955" y="18"/>
                    </a:lnTo>
                    <a:lnTo>
                      <a:pt x="946" y="18"/>
                    </a:lnTo>
                    <a:lnTo>
                      <a:pt x="937" y="18"/>
                    </a:lnTo>
                    <a:lnTo>
                      <a:pt x="928" y="18"/>
                    </a:lnTo>
                    <a:lnTo>
                      <a:pt x="918" y="18"/>
                    </a:lnTo>
                    <a:lnTo>
                      <a:pt x="909" y="18"/>
                    </a:lnTo>
                    <a:lnTo>
                      <a:pt x="900" y="18"/>
                    </a:lnTo>
                    <a:lnTo>
                      <a:pt x="890" y="18"/>
                    </a:lnTo>
                    <a:lnTo>
                      <a:pt x="881" y="18"/>
                    </a:lnTo>
                    <a:lnTo>
                      <a:pt x="872" y="18"/>
                    </a:lnTo>
                    <a:lnTo>
                      <a:pt x="863" y="18"/>
                    </a:lnTo>
                    <a:lnTo>
                      <a:pt x="853" y="18"/>
                    </a:lnTo>
                    <a:lnTo>
                      <a:pt x="844" y="18"/>
                    </a:lnTo>
                    <a:lnTo>
                      <a:pt x="835" y="18"/>
                    </a:lnTo>
                    <a:lnTo>
                      <a:pt x="825" y="18"/>
                    </a:lnTo>
                    <a:lnTo>
                      <a:pt x="816" y="18"/>
                    </a:lnTo>
                    <a:lnTo>
                      <a:pt x="807" y="18"/>
                    </a:lnTo>
                    <a:lnTo>
                      <a:pt x="798" y="18"/>
                    </a:lnTo>
                    <a:lnTo>
                      <a:pt x="788" y="18"/>
                    </a:lnTo>
                    <a:lnTo>
                      <a:pt x="779" y="18"/>
                    </a:lnTo>
                    <a:lnTo>
                      <a:pt x="770" y="18"/>
                    </a:lnTo>
                    <a:lnTo>
                      <a:pt x="760" y="18"/>
                    </a:lnTo>
                    <a:lnTo>
                      <a:pt x="751" y="18"/>
                    </a:lnTo>
                    <a:lnTo>
                      <a:pt x="742" y="18"/>
                    </a:lnTo>
                    <a:lnTo>
                      <a:pt x="733" y="18"/>
                    </a:lnTo>
                    <a:lnTo>
                      <a:pt x="723" y="18"/>
                    </a:lnTo>
                    <a:lnTo>
                      <a:pt x="714" y="18"/>
                    </a:lnTo>
                    <a:lnTo>
                      <a:pt x="705" y="18"/>
                    </a:lnTo>
                    <a:lnTo>
                      <a:pt x="696" y="18"/>
                    </a:lnTo>
                    <a:lnTo>
                      <a:pt x="686" y="18"/>
                    </a:lnTo>
                    <a:lnTo>
                      <a:pt x="677" y="18"/>
                    </a:lnTo>
                    <a:lnTo>
                      <a:pt x="668" y="18"/>
                    </a:lnTo>
                    <a:lnTo>
                      <a:pt x="658" y="18"/>
                    </a:lnTo>
                    <a:lnTo>
                      <a:pt x="649" y="18"/>
                    </a:lnTo>
                    <a:lnTo>
                      <a:pt x="640" y="18"/>
                    </a:lnTo>
                    <a:lnTo>
                      <a:pt x="631" y="18"/>
                    </a:lnTo>
                    <a:lnTo>
                      <a:pt x="621" y="18"/>
                    </a:lnTo>
                    <a:lnTo>
                      <a:pt x="612" y="18"/>
                    </a:lnTo>
                    <a:lnTo>
                      <a:pt x="603" y="18"/>
                    </a:lnTo>
                    <a:lnTo>
                      <a:pt x="593" y="18"/>
                    </a:lnTo>
                    <a:lnTo>
                      <a:pt x="584" y="18"/>
                    </a:lnTo>
                    <a:lnTo>
                      <a:pt x="575" y="18"/>
                    </a:lnTo>
                    <a:lnTo>
                      <a:pt x="566" y="18"/>
                    </a:lnTo>
                    <a:lnTo>
                      <a:pt x="556" y="18"/>
                    </a:lnTo>
                    <a:lnTo>
                      <a:pt x="547" y="18"/>
                    </a:lnTo>
                    <a:lnTo>
                      <a:pt x="538" y="18"/>
                    </a:lnTo>
                    <a:lnTo>
                      <a:pt x="528" y="18"/>
                    </a:lnTo>
                    <a:lnTo>
                      <a:pt x="519" y="18"/>
                    </a:lnTo>
                    <a:lnTo>
                      <a:pt x="510" y="18"/>
                    </a:lnTo>
                    <a:lnTo>
                      <a:pt x="501" y="18"/>
                    </a:lnTo>
                    <a:lnTo>
                      <a:pt x="491" y="18"/>
                    </a:lnTo>
                    <a:lnTo>
                      <a:pt x="482" y="18"/>
                    </a:lnTo>
                    <a:lnTo>
                      <a:pt x="473" y="18"/>
                    </a:lnTo>
                    <a:lnTo>
                      <a:pt x="464" y="18"/>
                    </a:lnTo>
                    <a:lnTo>
                      <a:pt x="454" y="18"/>
                    </a:lnTo>
                    <a:lnTo>
                      <a:pt x="445" y="18"/>
                    </a:lnTo>
                    <a:lnTo>
                      <a:pt x="436" y="18"/>
                    </a:lnTo>
                    <a:lnTo>
                      <a:pt x="426" y="18"/>
                    </a:lnTo>
                    <a:lnTo>
                      <a:pt x="417" y="18"/>
                    </a:lnTo>
                    <a:lnTo>
                      <a:pt x="408" y="18"/>
                    </a:lnTo>
                    <a:lnTo>
                      <a:pt x="399" y="18"/>
                    </a:lnTo>
                    <a:lnTo>
                      <a:pt x="389" y="18"/>
                    </a:lnTo>
                    <a:lnTo>
                      <a:pt x="380" y="18"/>
                    </a:lnTo>
                    <a:lnTo>
                      <a:pt x="371" y="18"/>
                    </a:lnTo>
                    <a:lnTo>
                      <a:pt x="361" y="18"/>
                    </a:lnTo>
                    <a:lnTo>
                      <a:pt x="352" y="18"/>
                    </a:lnTo>
                    <a:lnTo>
                      <a:pt x="343" y="18"/>
                    </a:lnTo>
                    <a:lnTo>
                      <a:pt x="334" y="18"/>
                    </a:lnTo>
                    <a:lnTo>
                      <a:pt x="324" y="18"/>
                    </a:lnTo>
                    <a:lnTo>
                      <a:pt x="315" y="18"/>
                    </a:lnTo>
                    <a:lnTo>
                      <a:pt x="306" y="18"/>
                    </a:lnTo>
                    <a:lnTo>
                      <a:pt x="296" y="18"/>
                    </a:lnTo>
                    <a:lnTo>
                      <a:pt x="287" y="18"/>
                    </a:lnTo>
                    <a:lnTo>
                      <a:pt x="278" y="18"/>
                    </a:lnTo>
                    <a:lnTo>
                      <a:pt x="269" y="18"/>
                    </a:lnTo>
                    <a:lnTo>
                      <a:pt x="259" y="18"/>
                    </a:lnTo>
                    <a:lnTo>
                      <a:pt x="250" y="18"/>
                    </a:lnTo>
                    <a:lnTo>
                      <a:pt x="241" y="18"/>
                    </a:lnTo>
                    <a:lnTo>
                      <a:pt x="232" y="18"/>
                    </a:lnTo>
                    <a:lnTo>
                      <a:pt x="222" y="18"/>
                    </a:lnTo>
                    <a:lnTo>
                      <a:pt x="213" y="18"/>
                    </a:lnTo>
                    <a:lnTo>
                      <a:pt x="204" y="18"/>
                    </a:lnTo>
                    <a:lnTo>
                      <a:pt x="194" y="18"/>
                    </a:lnTo>
                    <a:lnTo>
                      <a:pt x="185" y="18"/>
                    </a:lnTo>
                    <a:lnTo>
                      <a:pt x="176" y="18"/>
                    </a:lnTo>
                    <a:lnTo>
                      <a:pt x="167" y="18"/>
                    </a:lnTo>
                    <a:lnTo>
                      <a:pt x="157" y="18"/>
                    </a:lnTo>
                    <a:lnTo>
                      <a:pt x="148" y="18"/>
                    </a:lnTo>
                    <a:lnTo>
                      <a:pt x="139" y="18"/>
                    </a:lnTo>
                    <a:lnTo>
                      <a:pt x="129" y="18"/>
                    </a:lnTo>
                    <a:lnTo>
                      <a:pt x="120" y="18"/>
                    </a:lnTo>
                    <a:lnTo>
                      <a:pt x="111" y="18"/>
                    </a:lnTo>
                    <a:lnTo>
                      <a:pt x="102" y="18"/>
                    </a:lnTo>
                    <a:lnTo>
                      <a:pt x="92" y="18"/>
                    </a:lnTo>
                    <a:lnTo>
                      <a:pt x="83" y="18"/>
                    </a:lnTo>
                    <a:lnTo>
                      <a:pt x="74" y="18"/>
                    </a:lnTo>
                    <a:lnTo>
                      <a:pt x="64" y="18"/>
                    </a:lnTo>
                    <a:lnTo>
                      <a:pt x="55" y="18"/>
                    </a:lnTo>
                    <a:lnTo>
                      <a:pt x="46" y="18"/>
                    </a:lnTo>
                    <a:lnTo>
                      <a:pt x="37" y="18"/>
                    </a:lnTo>
                    <a:lnTo>
                      <a:pt x="27" y="18"/>
                    </a:lnTo>
                    <a:lnTo>
                      <a:pt x="18" y="18"/>
                    </a:lnTo>
                    <a:lnTo>
                      <a:pt x="9" y="18"/>
                    </a:lnTo>
                    <a:lnTo>
                      <a:pt x="0" y="18"/>
                    </a:lnTo>
                    <a:lnTo>
                      <a:pt x="0" y="8"/>
                    </a:lnTo>
                    <a:close/>
                  </a:path>
                </a:pathLst>
              </a:custGeom>
              <a:noFill/>
              <a:ln w="3175">
                <a:solidFill>
                  <a:srgbClr val="008000"/>
                </a:solidFill>
                <a:round/>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55" name="Freeform 55"/>
              <p:cNvSpPr>
                <a:spLocks noChangeArrowheads="1"/>
              </p:cNvSpPr>
              <p:nvPr/>
            </p:nvSpPr>
            <p:spPr bwMode="auto">
              <a:xfrm>
                <a:off x="504" y="312"/>
                <a:ext cx="664" cy="464"/>
              </a:xfrm>
              <a:custGeom>
                <a:avLst/>
                <a:gdLst>
                  <a:gd name="T0" fmla="*/ 0 w 664"/>
                  <a:gd name="T1" fmla="*/ 4 h 464"/>
                  <a:gd name="T2" fmla="*/ 0 w 664"/>
                  <a:gd name="T3" fmla="*/ 460 h 464"/>
                  <a:gd name="T4" fmla="*/ 4 w 664"/>
                  <a:gd name="T5" fmla="*/ 464 h 464"/>
                  <a:gd name="T6" fmla="*/ 660 w 664"/>
                  <a:gd name="T7" fmla="*/ 464 h 464"/>
                  <a:gd name="T8" fmla="*/ 664 w 664"/>
                  <a:gd name="T9" fmla="*/ 460 h 464"/>
                  <a:gd name="T10" fmla="*/ 664 w 664"/>
                  <a:gd name="T11" fmla="*/ 4 h 464"/>
                  <a:gd name="T12" fmla="*/ 660 w 664"/>
                  <a:gd name="T13" fmla="*/ 0 h 464"/>
                  <a:gd name="T14" fmla="*/ 4 w 664"/>
                  <a:gd name="T15" fmla="*/ 0 h 464"/>
                  <a:gd name="T16" fmla="*/ 0 w 664"/>
                  <a:gd name="T17" fmla="*/ 4 h 464"/>
                  <a:gd name="T18" fmla="*/ 0 w 664"/>
                  <a:gd name="T19" fmla="*/ 4 h 4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4" h="464">
                    <a:moveTo>
                      <a:pt x="0" y="4"/>
                    </a:moveTo>
                    <a:lnTo>
                      <a:pt x="0" y="460"/>
                    </a:lnTo>
                    <a:cubicBezTo>
                      <a:pt x="0" y="462"/>
                      <a:pt x="1" y="464"/>
                      <a:pt x="4" y="464"/>
                    </a:cubicBezTo>
                    <a:lnTo>
                      <a:pt x="660" y="464"/>
                    </a:lnTo>
                    <a:cubicBezTo>
                      <a:pt x="662" y="464"/>
                      <a:pt x="664" y="462"/>
                      <a:pt x="664" y="460"/>
                    </a:cubicBezTo>
                    <a:lnTo>
                      <a:pt x="664" y="4"/>
                    </a:lnTo>
                    <a:cubicBezTo>
                      <a:pt x="664" y="1"/>
                      <a:pt x="662" y="0"/>
                      <a:pt x="660" y="0"/>
                    </a:cubicBezTo>
                    <a:lnTo>
                      <a:pt x="4" y="0"/>
                    </a:lnTo>
                    <a:cubicBezTo>
                      <a:pt x="1" y="0"/>
                      <a:pt x="0" y="1"/>
                      <a:pt x="0" y="4"/>
                    </a:cubicBezTo>
                    <a:close/>
                  </a:path>
                </a:pathLst>
              </a:cu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56" name="Freeform 56"/>
              <p:cNvSpPr>
                <a:spLocks/>
              </p:cNvSpPr>
              <p:nvPr/>
            </p:nvSpPr>
            <p:spPr bwMode="auto">
              <a:xfrm>
                <a:off x="504" y="312"/>
                <a:ext cx="664" cy="464"/>
              </a:xfrm>
              <a:custGeom>
                <a:avLst/>
                <a:gdLst>
                  <a:gd name="T0" fmla="*/ 0 w 664"/>
                  <a:gd name="T1" fmla="*/ 4 h 464"/>
                  <a:gd name="T2" fmla="*/ 0 w 664"/>
                  <a:gd name="T3" fmla="*/ 460 h 464"/>
                  <a:gd name="T4" fmla="*/ 4 w 664"/>
                  <a:gd name="T5" fmla="*/ 464 h 464"/>
                  <a:gd name="T6" fmla="*/ 660 w 664"/>
                  <a:gd name="T7" fmla="*/ 464 h 464"/>
                  <a:gd name="T8" fmla="*/ 664 w 664"/>
                  <a:gd name="T9" fmla="*/ 460 h 464"/>
                  <a:gd name="T10" fmla="*/ 664 w 664"/>
                  <a:gd name="T11" fmla="*/ 4 h 464"/>
                  <a:gd name="T12" fmla="*/ 660 w 664"/>
                  <a:gd name="T13" fmla="*/ 0 h 464"/>
                  <a:gd name="T14" fmla="*/ 4 w 664"/>
                  <a:gd name="T15" fmla="*/ 0 h 464"/>
                  <a:gd name="T16" fmla="*/ 0 w 664"/>
                  <a:gd name="T17" fmla="*/ 4 h 464"/>
                  <a:gd name="T18" fmla="*/ 0 w 664"/>
                  <a:gd name="T19" fmla="*/ 4 h 4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4" h="464">
                    <a:moveTo>
                      <a:pt x="0" y="4"/>
                    </a:moveTo>
                    <a:lnTo>
                      <a:pt x="0" y="460"/>
                    </a:lnTo>
                    <a:cubicBezTo>
                      <a:pt x="0" y="462"/>
                      <a:pt x="1" y="464"/>
                      <a:pt x="4" y="464"/>
                    </a:cubicBezTo>
                    <a:lnTo>
                      <a:pt x="660" y="464"/>
                    </a:lnTo>
                    <a:cubicBezTo>
                      <a:pt x="662" y="464"/>
                      <a:pt x="664" y="462"/>
                      <a:pt x="664" y="460"/>
                    </a:cubicBezTo>
                    <a:lnTo>
                      <a:pt x="664" y="4"/>
                    </a:lnTo>
                    <a:cubicBezTo>
                      <a:pt x="664" y="1"/>
                      <a:pt x="662" y="0"/>
                      <a:pt x="660" y="0"/>
                    </a:cubicBezTo>
                    <a:lnTo>
                      <a:pt x="4" y="0"/>
                    </a:lnTo>
                    <a:cubicBezTo>
                      <a:pt x="1" y="0"/>
                      <a:pt x="0" y="1"/>
                      <a:pt x="0" y="4"/>
                    </a:cubicBezTo>
                    <a:close/>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57" name="Freeform 57"/>
              <p:cNvSpPr>
                <a:spLocks noChangeArrowheads="1"/>
              </p:cNvSpPr>
              <p:nvPr/>
            </p:nvSpPr>
            <p:spPr bwMode="auto">
              <a:xfrm>
                <a:off x="520" y="336"/>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FFC8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58" name="Text Box 58"/>
              <p:cNvSpPr txBox="1">
                <a:spLocks noChangeArrowheads="1"/>
              </p:cNvSpPr>
              <p:nvPr/>
            </p:nvSpPr>
            <p:spPr bwMode="auto">
              <a:xfrm>
                <a:off x="696" y="299"/>
                <a:ext cx="448"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Other renewables</a:t>
                </a:r>
              </a:p>
            </p:txBody>
          </p:sp>
          <p:sp>
            <p:nvSpPr>
              <p:cNvPr id="12559" name="Freeform 59"/>
              <p:cNvSpPr>
                <a:spLocks noChangeArrowheads="1"/>
              </p:cNvSpPr>
              <p:nvPr/>
            </p:nvSpPr>
            <p:spPr bwMode="auto">
              <a:xfrm>
                <a:off x="520" y="408"/>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60" name="Text Box 60"/>
              <p:cNvSpPr txBox="1">
                <a:spLocks noChangeArrowheads="1"/>
              </p:cNvSpPr>
              <p:nvPr/>
            </p:nvSpPr>
            <p:spPr bwMode="auto">
              <a:xfrm>
                <a:off x="696" y="371"/>
                <a:ext cx="200"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Nuclear</a:t>
                </a:r>
              </a:p>
            </p:txBody>
          </p:sp>
          <p:sp>
            <p:nvSpPr>
              <p:cNvPr id="12561" name="Freeform 61"/>
              <p:cNvSpPr>
                <a:spLocks noChangeArrowheads="1"/>
              </p:cNvSpPr>
              <p:nvPr/>
            </p:nvSpPr>
            <p:spPr bwMode="auto">
              <a:xfrm>
                <a:off x="520" y="480"/>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0064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62" name="Text Box 62"/>
              <p:cNvSpPr txBox="1">
                <a:spLocks noChangeArrowheads="1"/>
              </p:cNvSpPr>
              <p:nvPr/>
            </p:nvSpPr>
            <p:spPr bwMode="auto">
              <a:xfrm>
                <a:off x="696" y="443"/>
                <a:ext cx="104"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Gas</a:t>
                </a:r>
              </a:p>
            </p:txBody>
          </p:sp>
          <p:sp>
            <p:nvSpPr>
              <p:cNvPr id="12563" name="Freeform 63"/>
              <p:cNvSpPr>
                <a:spLocks noChangeArrowheads="1"/>
              </p:cNvSpPr>
              <p:nvPr/>
            </p:nvSpPr>
            <p:spPr bwMode="auto">
              <a:xfrm>
                <a:off x="520" y="552"/>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64" name="Text Box 64"/>
              <p:cNvSpPr txBox="1">
                <a:spLocks noChangeArrowheads="1"/>
              </p:cNvSpPr>
              <p:nvPr/>
            </p:nvSpPr>
            <p:spPr bwMode="auto">
              <a:xfrm>
                <a:off x="696" y="515"/>
                <a:ext cx="72"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Oil</a:t>
                </a:r>
              </a:p>
            </p:txBody>
          </p:sp>
          <p:sp>
            <p:nvSpPr>
              <p:cNvPr id="12565" name="Freeform 65"/>
              <p:cNvSpPr>
                <a:spLocks noChangeArrowheads="1"/>
              </p:cNvSpPr>
              <p:nvPr/>
            </p:nvSpPr>
            <p:spPr bwMode="auto">
              <a:xfrm>
                <a:off x="520" y="624"/>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20202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66" name="Text Box 66"/>
              <p:cNvSpPr txBox="1">
                <a:spLocks noChangeArrowheads="1"/>
              </p:cNvSpPr>
              <p:nvPr/>
            </p:nvSpPr>
            <p:spPr bwMode="auto">
              <a:xfrm>
                <a:off x="696" y="587"/>
                <a:ext cx="120"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Coal</a:t>
                </a:r>
              </a:p>
            </p:txBody>
          </p:sp>
          <p:sp>
            <p:nvSpPr>
              <p:cNvPr id="12567" name="Freeform 67"/>
              <p:cNvSpPr>
                <a:spLocks noChangeArrowheads="1"/>
              </p:cNvSpPr>
              <p:nvPr/>
            </p:nvSpPr>
            <p:spPr bwMode="auto">
              <a:xfrm>
                <a:off x="520" y="696"/>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008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68" name="Text Box 68"/>
              <p:cNvSpPr txBox="1">
                <a:spLocks noChangeArrowheads="1"/>
              </p:cNvSpPr>
              <p:nvPr/>
            </p:nvSpPr>
            <p:spPr bwMode="auto">
              <a:xfrm>
                <a:off x="696" y="659"/>
                <a:ext cx="232"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Biomass</a:t>
                </a:r>
              </a:p>
            </p:txBody>
          </p:sp>
        </p:grpSp>
        <p:sp>
          <p:nvSpPr>
            <p:cNvPr id="12500" name="TextBox 133"/>
            <p:cNvSpPr txBox="1">
              <a:spLocks noChangeArrowheads="1"/>
            </p:cNvSpPr>
            <p:nvPr/>
          </p:nvSpPr>
          <p:spPr bwMode="auto">
            <a:xfrm>
              <a:off x="2362200" y="1597973"/>
              <a:ext cx="169790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a:t>SSP1</a:t>
              </a:r>
            </a:p>
            <a:p>
              <a:pPr eaLnBrk="1" hangingPunct="1"/>
              <a:r>
                <a:rPr lang="en-US" altLang="en-US"/>
                <a:t>(Sustainability)</a:t>
              </a:r>
            </a:p>
          </p:txBody>
        </p:sp>
        <p:sp>
          <p:nvSpPr>
            <p:cNvPr id="12501" name="TextBox 134"/>
            <p:cNvSpPr txBox="1">
              <a:spLocks noChangeArrowheads="1"/>
            </p:cNvSpPr>
            <p:nvPr/>
          </p:nvSpPr>
          <p:spPr bwMode="auto">
            <a:xfrm>
              <a:off x="7055996" y="1278148"/>
              <a:ext cx="132600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a:t>SSP4</a:t>
              </a:r>
            </a:p>
            <a:p>
              <a:pPr eaLnBrk="1" hangingPunct="1"/>
              <a:r>
                <a:rPr lang="en-US" altLang="en-US"/>
                <a:t>(Inequality)</a:t>
              </a:r>
            </a:p>
          </p:txBody>
        </p:sp>
        <p:pic>
          <p:nvPicPr>
            <p:cNvPr id="1250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909" y="847075"/>
              <a:ext cx="187642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03"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1468" y="848198"/>
              <a:ext cx="187642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291" name="Group 350"/>
          <p:cNvGrpSpPr>
            <a:grpSpLocks/>
          </p:cNvGrpSpPr>
          <p:nvPr/>
        </p:nvGrpSpPr>
        <p:grpSpPr bwMode="auto">
          <a:xfrm>
            <a:off x="0" y="484188"/>
            <a:ext cx="8788400" cy="2944812"/>
            <a:chOff x="0" y="3894909"/>
            <a:chExt cx="8788400" cy="2944368"/>
          </a:xfrm>
        </p:grpSpPr>
        <p:grpSp>
          <p:nvGrpSpPr>
            <p:cNvPr id="12362" name="Group -1024"/>
            <p:cNvGrpSpPr>
              <a:grpSpLocks/>
            </p:cNvGrpSpPr>
            <p:nvPr/>
          </p:nvGrpSpPr>
          <p:grpSpPr bwMode="auto">
            <a:xfrm>
              <a:off x="4445000" y="3894909"/>
              <a:ext cx="4343400" cy="2944368"/>
              <a:chOff x="200" y="2720"/>
              <a:chExt cx="2720" cy="1200"/>
            </a:xfrm>
          </p:grpSpPr>
          <p:sp>
            <p:nvSpPr>
              <p:cNvPr id="12433" name="Freeform 140"/>
              <p:cNvSpPr>
                <a:spLocks noChangeArrowheads="1"/>
              </p:cNvSpPr>
              <p:nvPr/>
            </p:nvSpPr>
            <p:spPr bwMode="auto">
              <a:xfrm>
                <a:off x="472" y="2840"/>
                <a:ext cx="2320" cy="960"/>
              </a:xfrm>
              <a:custGeom>
                <a:avLst/>
                <a:gdLst>
                  <a:gd name="T0" fmla="*/ 0 w 2320"/>
                  <a:gd name="T1" fmla="*/ 0 h 960"/>
                  <a:gd name="T2" fmla="*/ 2320 w 2320"/>
                  <a:gd name="T3" fmla="*/ 0 h 960"/>
                  <a:gd name="T4" fmla="*/ 2320 w 2320"/>
                  <a:gd name="T5" fmla="*/ 960 h 960"/>
                  <a:gd name="T6" fmla="*/ 0 w 2320"/>
                  <a:gd name="T7" fmla="*/ 960 h 960"/>
                  <a:gd name="T8" fmla="*/ 0 w 2320"/>
                  <a:gd name="T9" fmla="*/ 0 h 960"/>
                  <a:gd name="T10" fmla="*/ 0 w 2320"/>
                  <a:gd name="T11" fmla="*/ 0 h 9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20" h="960">
                    <a:moveTo>
                      <a:pt x="0" y="0"/>
                    </a:moveTo>
                    <a:lnTo>
                      <a:pt x="2320" y="0"/>
                    </a:lnTo>
                    <a:lnTo>
                      <a:pt x="2320" y="960"/>
                    </a:lnTo>
                    <a:lnTo>
                      <a:pt x="0" y="960"/>
                    </a:lnTo>
                    <a:lnTo>
                      <a:pt x="0" y="0"/>
                    </a:lnTo>
                    <a:close/>
                  </a:path>
                </a:pathLst>
              </a:cu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34" name="Text Box 141"/>
              <p:cNvSpPr txBox="1">
                <a:spLocks noChangeArrowheads="1"/>
              </p:cNvSpPr>
              <p:nvPr/>
            </p:nvSpPr>
            <p:spPr bwMode="auto">
              <a:xfrm>
                <a:off x="408" y="379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1850</a:t>
                </a:r>
              </a:p>
            </p:txBody>
          </p:sp>
          <p:sp>
            <p:nvSpPr>
              <p:cNvPr id="12435" name="Freeform 142"/>
              <p:cNvSpPr>
                <a:spLocks/>
              </p:cNvSpPr>
              <p:nvPr/>
            </p:nvSpPr>
            <p:spPr bwMode="auto">
              <a:xfrm>
                <a:off x="472" y="380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36" name="Text Box 143"/>
              <p:cNvSpPr txBox="1">
                <a:spLocks noChangeArrowheads="1"/>
              </p:cNvSpPr>
              <p:nvPr/>
            </p:nvSpPr>
            <p:spPr bwMode="auto">
              <a:xfrm>
                <a:off x="872" y="379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1900</a:t>
                </a:r>
              </a:p>
            </p:txBody>
          </p:sp>
          <p:sp>
            <p:nvSpPr>
              <p:cNvPr id="12437" name="Freeform 144"/>
              <p:cNvSpPr>
                <a:spLocks/>
              </p:cNvSpPr>
              <p:nvPr/>
            </p:nvSpPr>
            <p:spPr bwMode="auto">
              <a:xfrm>
                <a:off x="936" y="380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38" name="Text Box 145"/>
              <p:cNvSpPr txBox="1">
                <a:spLocks noChangeArrowheads="1"/>
              </p:cNvSpPr>
              <p:nvPr/>
            </p:nvSpPr>
            <p:spPr bwMode="auto">
              <a:xfrm>
                <a:off x="1336" y="379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1950</a:t>
                </a:r>
              </a:p>
            </p:txBody>
          </p:sp>
          <p:sp>
            <p:nvSpPr>
              <p:cNvPr id="12439" name="Freeform 146"/>
              <p:cNvSpPr>
                <a:spLocks/>
              </p:cNvSpPr>
              <p:nvPr/>
            </p:nvSpPr>
            <p:spPr bwMode="auto">
              <a:xfrm>
                <a:off x="1400" y="380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40" name="Text Box 147"/>
              <p:cNvSpPr txBox="1">
                <a:spLocks noChangeArrowheads="1"/>
              </p:cNvSpPr>
              <p:nvPr/>
            </p:nvSpPr>
            <p:spPr bwMode="auto">
              <a:xfrm>
                <a:off x="1800" y="379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2000</a:t>
                </a:r>
              </a:p>
            </p:txBody>
          </p:sp>
          <p:sp>
            <p:nvSpPr>
              <p:cNvPr id="12441" name="Freeform 148"/>
              <p:cNvSpPr>
                <a:spLocks/>
              </p:cNvSpPr>
              <p:nvPr/>
            </p:nvSpPr>
            <p:spPr bwMode="auto">
              <a:xfrm>
                <a:off x="1864" y="380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42" name="Text Box 149"/>
              <p:cNvSpPr txBox="1">
                <a:spLocks noChangeArrowheads="1"/>
              </p:cNvSpPr>
              <p:nvPr/>
            </p:nvSpPr>
            <p:spPr bwMode="auto">
              <a:xfrm>
                <a:off x="2264" y="379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2050</a:t>
                </a:r>
              </a:p>
            </p:txBody>
          </p:sp>
          <p:sp>
            <p:nvSpPr>
              <p:cNvPr id="12443" name="Freeform 150"/>
              <p:cNvSpPr>
                <a:spLocks/>
              </p:cNvSpPr>
              <p:nvPr/>
            </p:nvSpPr>
            <p:spPr bwMode="auto">
              <a:xfrm>
                <a:off x="2328" y="380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44" name="Text Box 151"/>
              <p:cNvSpPr txBox="1">
                <a:spLocks noChangeArrowheads="1"/>
              </p:cNvSpPr>
              <p:nvPr/>
            </p:nvSpPr>
            <p:spPr bwMode="auto">
              <a:xfrm>
                <a:off x="2728" y="379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2100</a:t>
                </a:r>
              </a:p>
            </p:txBody>
          </p:sp>
          <p:sp>
            <p:nvSpPr>
              <p:cNvPr id="12445" name="Freeform 152"/>
              <p:cNvSpPr>
                <a:spLocks/>
              </p:cNvSpPr>
              <p:nvPr/>
            </p:nvSpPr>
            <p:spPr bwMode="auto">
              <a:xfrm>
                <a:off x="2792" y="380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46" name="Text Box 153"/>
              <p:cNvSpPr txBox="1">
                <a:spLocks noChangeArrowheads="1"/>
              </p:cNvSpPr>
              <p:nvPr/>
            </p:nvSpPr>
            <p:spPr bwMode="auto">
              <a:xfrm rot="-5400000">
                <a:off x="232" y="3259"/>
                <a:ext cx="72"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EJ</a:t>
                </a:r>
              </a:p>
            </p:txBody>
          </p:sp>
          <p:sp>
            <p:nvSpPr>
              <p:cNvPr id="12447" name="Text Box 154"/>
              <p:cNvSpPr txBox="1">
                <a:spLocks noChangeArrowheads="1"/>
              </p:cNvSpPr>
              <p:nvPr/>
            </p:nvSpPr>
            <p:spPr bwMode="auto">
              <a:xfrm>
                <a:off x="416" y="3727"/>
                <a:ext cx="32"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0</a:t>
                </a:r>
              </a:p>
            </p:txBody>
          </p:sp>
          <p:sp>
            <p:nvSpPr>
              <p:cNvPr id="12448" name="Freeform 155"/>
              <p:cNvSpPr>
                <a:spLocks/>
              </p:cNvSpPr>
              <p:nvPr/>
            </p:nvSpPr>
            <p:spPr bwMode="auto">
              <a:xfrm>
                <a:off x="456" y="3800"/>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49" name="Text Box 156"/>
              <p:cNvSpPr txBox="1">
                <a:spLocks noChangeArrowheads="1"/>
              </p:cNvSpPr>
              <p:nvPr/>
            </p:nvSpPr>
            <p:spPr bwMode="auto">
              <a:xfrm>
                <a:off x="352" y="3535"/>
                <a:ext cx="96"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500</a:t>
                </a:r>
              </a:p>
            </p:txBody>
          </p:sp>
          <p:sp>
            <p:nvSpPr>
              <p:cNvPr id="12450" name="Freeform 157"/>
              <p:cNvSpPr>
                <a:spLocks/>
              </p:cNvSpPr>
              <p:nvPr/>
            </p:nvSpPr>
            <p:spPr bwMode="auto">
              <a:xfrm>
                <a:off x="456" y="3608"/>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51" name="Text Box 158"/>
              <p:cNvSpPr txBox="1">
                <a:spLocks noChangeArrowheads="1"/>
              </p:cNvSpPr>
              <p:nvPr/>
            </p:nvSpPr>
            <p:spPr bwMode="auto">
              <a:xfrm>
                <a:off x="320" y="3343"/>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1000</a:t>
                </a:r>
              </a:p>
            </p:txBody>
          </p:sp>
          <p:sp>
            <p:nvSpPr>
              <p:cNvPr id="12452" name="Freeform 159"/>
              <p:cNvSpPr>
                <a:spLocks/>
              </p:cNvSpPr>
              <p:nvPr/>
            </p:nvSpPr>
            <p:spPr bwMode="auto">
              <a:xfrm>
                <a:off x="456" y="3416"/>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53" name="Text Box 160"/>
              <p:cNvSpPr txBox="1">
                <a:spLocks noChangeArrowheads="1"/>
              </p:cNvSpPr>
              <p:nvPr/>
            </p:nvSpPr>
            <p:spPr bwMode="auto">
              <a:xfrm>
                <a:off x="320" y="315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1500</a:t>
                </a:r>
              </a:p>
            </p:txBody>
          </p:sp>
          <p:sp>
            <p:nvSpPr>
              <p:cNvPr id="12454" name="Freeform 161"/>
              <p:cNvSpPr>
                <a:spLocks/>
              </p:cNvSpPr>
              <p:nvPr/>
            </p:nvSpPr>
            <p:spPr bwMode="auto">
              <a:xfrm>
                <a:off x="456" y="3224"/>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55" name="Text Box 162"/>
              <p:cNvSpPr txBox="1">
                <a:spLocks noChangeArrowheads="1"/>
              </p:cNvSpPr>
              <p:nvPr/>
            </p:nvSpPr>
            <p:spPr bwMode="auto">
              <a:xfrm>
                <a:off x="320" y="2959"/>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2000</a:t>
                </a:r>
              </a:p>
            </p:txBody>
          </p:sp>
          <p:sp>
            <p:nvSpPr>
              <p:cNvPr id="12456" name="Freeform 163"/>
              <p:cNvSpPr>
                <a:spLocks/>
              </p:cNvSpPr>
              <p:nvPr/>
            </p:nvSpPr>
            <p:spPr bwMode="auto">
              <a:xfrm>
                <a:off x="456" y="3032"/>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57" name="Text Box 164"/>
              <p:cNvSpPr txBox="1">
                <a:spLocks noChangeArrowheads="1"/>
              </p:cNvSpPr>
              <p:nvPr/>
            </p:nvSpPr>
            <p:spPr bwMode="auto">
              <a:xfrm>
                <a:off x="320" y="2767"/>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2500</a:t>
                </a:r>
              </a:p>
            </p:txBody>
          </p:sp>
          <p:sp>
            <p:nvSpPr>
              <p:cNvPr id="12458" name="Freeform 165"/>
              <p:cNvSpPr>
                <a:spLocks/>
              </p:cNvSpPr>
              <p:nvPr/>
            </p:nvSpPr>
            <p:spPr bwMode="auto">
              <a:xfrm>
                <a:off x="456" y="2840"/>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59" name="Freeform 166"/>
              <p:cNvSpPr>
                <a:spLocks/>
              </p:cNvSpPr>
              <p:nvPr/>
            </p:nvSpPr>
            <p:spPr bwMode="auto">
              <a:xfrm>
                <a:off x="472" y="2840"/>
                <a:ext cx="2320" cy="960"/>
              </a:xfrm>
              <a:custGeom>
                <a:avLst/>
                <a:gdLst>
                  <a:gd name="T0" fmla="*/ 0 w 2320"/>
                  <a:gd name="T1" fmla="*/ 0 h 960"/>
                  <a:gd name="T2" fmla="*/ 2320 w 2320"/>
                  <a:gd name="T3" fmla="*/ 0 h 960"/>
                  <a:gd name="T4" fmla="*/ 2320 w 2320"/>
                  <a:gd name="T5" fmla="*/ 960 h 960"/>
                  <a:gd name="T6" fmla="*/ 0 w 2320"/>
                  <a:gd name="T7" fmla="*/ 960 h 960"/>
                  <a:gd name="T8" fmla="*/ 0 w 2320"/>
                  <a:gd name="T9" fmla="*/ 0 h 960"/>
                  <a:gd name="T10" fmla="*/ 0 w 2320"/>
                  <a:gd name="T11" fmla="*/ 0 h 9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20" h="960">
                    <a:moveTo>
                      <a:pt x="0" y="0"/>
                    </a:moveTo>
                    <a:lnTo>
                      <a:pt x="2320" y="0"/>
                    </a:lnTo>
                    <a:lnTo>
                      <a:pt x="2320" y="960"/>
                    </a:lnTo>
                    <a:lnTo>
                      <a:pt x="0" y="960"/>
                    </a:lnTo>
                    <a:lnTo>
                      <a:pt x="0" y="0"/>
                    </a:lnTo>
                    <a:close/>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60" name="Freeform 167"/>
              <p:cNvSpPr>
                <a:spLocks noChangeArrowheads="1"/>
              </p:cNvSpPr>
              <p:nvPr/>
            </p:nvSpPr>
            <p:spPr bwMode="auto">
              <a:xfrm>
                <a:off x="1910" y="3309"/>
                <a:ext cx="882" cy="322"/>
              </a:xfrm>
              <a:custGeom>
                <a:avLst/>
                <a:gdLst>
                  <a:gd name="T0" fmla="*/ 0 w 881"/>
                  <a:gd name="T1" fmla="*/ 317 h 322"/>
                  <a:gd name="T2" fmla="*/ 46 w 881"/>
                  <a:gd name="T3" fmla="*/ 296 h 322"/>
                  <a:gd name="T4" fmla="*/ 139 w 881"/>
                  <a:gd name="T5" fmla="*/ 244 h 322"/>
                  <a:gd name="T6" fmla="*/ 231 w 881"/>
                  <a:gd name="T7" fmla="*/ 195 h 322"/>
                  <a:gd name="T8" fmla="*/ 324 w 881"/>
                  <a:gd name="T9" fmla="*/ 160 h 322"/>
                  <a:gd name="T10" fmla="*/ 417 w 881"/>
                  <a:gd name="T11" fmla="*/ 133 h 322"/>
                  <a:gd name="T12" fmla="*/ 512 w 881"/>
                  <a:gd name="T13" fmla="*/ 108 h 322"/>
                  <a:gd name="T14" fmla="*/ 605 w 881"/>
                  <a:gd name="T15" fmla="*/ 83 h 322"/>
                  <a:gd name="T16" fmla="*/ 697 w 881"/>
                  <a:gd name="T17" fmla="*/ 57 h 322"/>
                  <a:gd name="T18" fmla="*/ 790 w 881"/>
                  <a:gd name="T19" fmla="*/ 30 h 322"/>
                  <a:gd name="T20" fmla="*/ 883 w 881"/>
                  <a:gd name="T21" fmla="*/ 0 h 322"/>
                  <a:gd name="T22" fmla="*/ 883 w 881"/>
                  <a:gd name="T23" fmla="*/ 13 h 322"/>
                  <a:gd name="T24" fmla="*/ 790 w 881"/>
                  <a:gd name="T25" fmla="*/ 43 h 322"/>
                  <a:gd name="T26" fmla="*/ 697 w 881"/>
                  <a:gd name="T27" fmla="*/ 69 h 322"/>
                  <a:gd name="T28" fmla="*/ 605 w 881"/>
                  <a:gd name="T29" fmla="*/ 95 h 322"/>
                  <a:gd name="T30" fmla="*/ 512 w 881"/>
                  <a:gd name="T31" fmla="*/ 119 h 322"/>
                  <a:gd name="T32" fmla="*/ 417 w 881"/>
                  <a:gd name="T33" fmla="*/ 142 h 322"/>
                  <a:gd name="T34" fmla="*/ 324 w 881"/>
                  <a:gd name="T35" fmla="*/ 169 h 322"/>
                  <a:gd name="T36" fmla="*/ 231 w 881"/>
                  <a:gd name="T37" fmla="*/ 202 h 322"/>
                  <a:gd name="T38" fmla="*/ 139 w 881"/>
                  <a:gd name="T39" fmla="*/ 250 h 322"/>
                  <a:gd name="T40" fmla="*/ 46 w 881"/>
                  <a:gd name="T41" fmla="*/ 301 h 322"/>
                  <a:gd name="T42" fmla="*/ 0 w 881"/>
                  <a:gd name="T43" fmla="*/ 322 h 322"/>
                  <a:gd name="T44" fmla="*/ 0 w 881"/>
                  <a:gd name="T45" fmla="*/ 317 h 32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322">
                    <a:moveTo>
                      <a:pt x="0" y="317"/>
                    </a:moveTo>
                    <a:lnTo>
                      <a:pt x="46" y="296"/>
                    </a:lnTo>
                    <a:lnTo>
                      <a:pt x="139" y="244"/>
                    </a:lnTo>
                    <a:lnTo>
                      <a:pt x="231" y="195"/>
                    </a:lnTo>
                    <a:lnTo>
                      <a:pt x="324" y="160"/>
                    </a:lnTo>
                    <a:lnTo>
                      <a:pt x="417" y="133"/>
                    </a:lnTo>
                    <a:lnTo>
                      <a:pt x="510" y="108"/>
                    </a:lnTo>
                    <a:lnTo>
                      <a:pt x="603" y="83"/>
                    </a:lnTo>
                    <a:lnTo>
                      <a:pt x="695" y="57"/>
                    </a:lnTo>
                    <a:lnTo>
                      <a:pt x="788" y="30"/>
                    </a:lnTo>
                    <a:lnTo>
                      <a:pt x="881" y="0"/>
                    </a:lnTo>
                    <a:lnTo>
                      <a:pt x="881" y="13"/>
                    </a:lnTo>
                    <a:lnTo>
                      <a:pt x="788" y="43"/>
                    </a:lnTo>
                    <a:lnTo>
                      <a:pt x="695" y="69"/>
                    </a:lnTo>
                    <a:lnTo>
                      <a:pt x="603" y="95"/>
                    </a:lnTo>
                    <a:lnTo>
                      <a:pt x="510" y="119"/>
                    </a:lnTo>
                    <a:lnTo>
                      <a:pt x="417" y="142"/>
                    </a:lnTo>
                    <a:lnTo>
                      <a:pt x="324" y="169"/>
                    </a:lnTo>
                    <a:lnTo>
                      <a:pt x="231" y="202"/>
                    </a:lnTo>
                    <a:lnTo>
                      <a:pt x="139" y="250"/>
                    </a:lnTo>
                    <a:lnTo>
                      <a:pt x="46" y="301"/>
                    </a:lnTo>
                    <a:lnTo>
                      <a:pt x="0" y="322"/>
                    </a:lnTo>
                    <a:lnTo>
                      <a:pt x="0" y="317"/>
                    </a:lnTo>
                    <a:close/>
                  </a:path>
                </a:pathLst>
              </a:custGeom>
              <a:solidFill>
                <a:srgbClr val="FFC8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61" name="Freeform 168"/>
              <p:cNvSpPr>
                <a:spLocks/>
              </p:cNvSpPr>
              <p:nvPr/>
            </p:nvSpPr>
            <p:spPr bwMode="auto">
              <a:xfrm>
                <a:off x="1910" y="3309"/>
                <a:ext cx="882" cy="322"/>
              </a:xfrm>
              <a:custGeom>
                <a:avLst/>
                <a:gdLst>
                  <a:gd name="T0" fmla="*/ 0 w 881"/>
                  <a:gd name="T1" fmla="*/ 317 h 322"/>
                  <a:gd name="T2" fmla="*/ 46 w 881"/>
                  <a:gd name="T3" fmla="*/ 296 h 322"/>
                  <a:gd name="T4" fmla="*/ 139 w 881"/>
                  <a:gd name="T5" fmla="*/ 244 h 322"/>
                  <a:gd name="T6" fmla="*/ 231 w 881"/>
                  <a:gd name="T7" fmla="*/ 195 h 322"/>
                  <a:gd name="T8" fmla="*/ 324 w 881"/>
                  <a:gd name="T9" fmla="*/ 160 h 322"/>
                  <a:gd name="T10" fmla="*/ 417 w 881"/>
                  <a:gd name="T11" fmla="*/ 133 h 322"/>
                  <a:gd name="T12" fmla="*/ 512 w 881"/>
                  <a:gd name="T13" fmla="*/ 108 h 322"/>
                  <a:gd name="T14" fmla="*/ 605 w 881"/>
                  <a:gd name="T15" fmla="*/ 83 h 322"/>
                  <a:gd name="T16" fmla="*/ 697 w 881"/>
                  <a:gd name="T17" fmla="*/ 57 h 322"/>
                  <a:gd name="T18" fmla="*/ 790 w 881"/>
                  <a:gd name="T19" fmla="*/ 30 h 322"/>
                  <a:gd name="T20" fmla="*/ 883 w 881"/>
                  <a:gd name="T21" fmla="*/ 0 h 322"/>
                  <a:gd name="T22" fmla="*/ 883 w 881"/>
                  <a:gd name="T23" fmla="*/ 13 h 322"/>
                  <a:gd name="T24" fmla="*/ 790 w 881"/>
                  <a:gd name="T25" fmla="*/ 43 h 322"/>
                  <a:gd name="T26" fmla="*/ 697 w 881"/>
                  <a:gd name="T27" fmla="*/ 69 h 322"/>
                  <a:gd name="T28" fmla="*/ 605 w 881"/>
                  <a:gd name="T29" fmla="*/ 95 h 322"/>
                  <a:gd name="T30" fmla="*/ 512 w 881"/>
                  <a:gd name="T31" fmla="*/ 119 h 322"/>
                  <a:gd name="T32" fmla="*/ 417 w 881"/>
                  <a:gd name="T33" fmla="*/ 142 h 322"/>
                  <a:gd name="T34" fmla="*/ 324 w 881"/>
                  <a:gd name="T35" fmla="*/ 169 h 322"/>
                  <a:gd name="T36" fmla="*/ 231 w 881"/>
                  <a:gd name="T37" fmla="*/ 202 h 322"/>
                  <a:gd name="T38" fmla="*/ 139 w 881"/>
                  <a:gd name="T39" fmla="*/ 250 h 322"/>
                  <a:gd name="T40" fmla="*/ 46 w 881"/>
                  <a:gd name="T41" fmla="*/ 301 h 322"/>
                  <a:gd name="T42" fmla="*/ 0 w 881"/>
                  <a:gd name="T43" fmla="*/ 322 h 322"/>
                  <a:gd name="T44" fmla="*/ 0 w 881"/>
                  <a:gd name="T45" fmla="*/ 317 h 32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322">
                    <a:moveTo>
                      <a:pt x="0" y="317"/>
                    </a:moveTo>
                    <a:lnTo>
                      <a:pt x="46" y="296"/>
                    </a:lnTo>
                    <a:lnTo>
                      <a:pt x="139" y="244"/>
                    </a:lnTo>
                    <a:lnTo>
                      <a:pt x="231" y="195"/>
                    </a:lnTo>
                    <a:lnTo>
                      <a:pt x="324" y="160"/>
                    </a:lnTo>
                    <a:lnTo>
                      <a:pt x="417" y="133"/>
                    </a:lnTo>
                    <a:lnTo>
                      <a:pt x="510" y="108"/>
                    </a:lnTo>
                    <a:lnTo>
                      <a:pt x="603" y="83"/>
                    </a:lnTo>
                    <a:lnTo>
                      <a:pt x="695" y="57"/>
                    </a:lnTo>
                    <a:lnTo>
                      <a:pt x="788" y="30"/>
                    </a:lnTo>
                    <a:lnTo>
                      <a:pt x="881" y="0"/>
                    </a:lnTo>
                    <a:lnTo>
                      <a:pt x="881" y="13"/>
                    </a:lnTo>
                    <a:lnTo>
                      <a:pt x="788" y="43"/>
                    </a:lnTo>
                    <a:lnTo>
                      <a:pt x="695" y="69"/>
                    </a:lnTo>
                    <a:lnTo>
                      <a:pt x="603" y="95"/>
                    </a:lnTo>
                    <a:lnTo>
                      <a:pt x="510" y="119"/>
                    </a:lnTo>
                    <a:lnTo>
                      <a:pt x="417" y="142"/>
                    </a:lnTo>
                    <a:lnTo>
                      <a:pt x="324" y="169"/>
                    </a:lnTo>
                    <a:lnTo>
                      <a:pt x="231" y="202"/>
                    </a:lnTo>
                    <a:lnTo>
                      <a:pt x="139" y="250"/>
                    </a:lnTo>
                    <a:lnTo>
                      <a:pt x="46" y="301"/>
                    </a:lnTo>
                    <a:lnTo>
                      <a:pt x="0" y="322"/>
                    </a:lnTo>
                    <a:lnTo>
                      <a:pt x="0" y="317"/>
                    </a:lnTo>
                    <a:close/>
                  </a:path>
                </a:pathLst>
              </a:custGeom>
              <a:noFill/>
              <a:ln w="3175">
                <a:solidFill>
                  <a:srgbClr val="FFC800"/>
                </a:solidFill>
                <a:round/>
                <a:headEnd/>
                <a:tailEnd/>
              </a:ln>
              <a:effectLst/>
              <a:extLst>
                <a:ext uri="{909E8E84-426E-40DD-AFC4-6F175D3DCCD1}">
                  <a14:hiddenFill xmlns:a14="http://schemas.microsoft.com/office/drawing/2010/main">
                    <a:solidFill>
                      <a:srgbClr val="FFC8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62" name="Freeform 169"/>
              <p:cNvSpPr>
                <a:spLocks noChangeArrowheads="1"/>
              </p:cNvSpPr>
              <p:nvPr/>
            </p:nvSpPr>
            <p:spPr bwMode="auto">
              <a:xfrm>
                <a:off x="1910" y="3323"/>
                <a:ext cx="882" cy="312"/>
              </a:xfrm>
              <a:custGeom>
                <a:avLst/>
                <a:gdLst>
                  <a:gd name="T0" fmla="*/ 0 w 881"/>
                  <a:gd name="T1" fmla="*/ 310 h 311"/>
                  <a:gd name="T2" fmla="*/ 46 w 881"/>
                  <a:gd name="T3" fmla="*/ 289 h 311"/>
                  <a:gd name="T4" fmla="*/ 139 w 881"/>
                  <a:gd name="T5" fmla="*/ 238 h 311"/>
                  <a:gd name="T6" fmla="*/ 231 w 881"/>
                  <a:gd name="T7" fmla="*/ 190 h 311"/>
                  <a:gd name="T8" fmla="*/ 324 w 881"/>
                  <a:gd name="T9" fmla="*/ 155 h 311"/>
                  <a:gd name="T10" fmla="*/ 417 w 881"/>
                  <a:gd name="T11" fmla="*/ 129 h 311"/>
                  <a:gd name="T12" fmla="*/ 512 w 881"/>
                  <a:gd name="T13" fmla="*/ 105 h 311"/>
                  <a:gd name="T14" fmla="*/ 605 w 881"/>
                  <a:gd name="T15" fmla="*/ 81 h 311"/>
                  <a:gd name="T16" fmla="*/ 697 w 881"/>
                  <a:gd name="T17" fmla="*/ 55 h 311"/>
                  <a:gd name="T18" fmla="*/ 790 w 881"/>
                  <a:gd name="T19" fmla="*/ 29 h 311"/>
                  <a:gd name="T20" fmla="*/ 883 w 881"/>
                  <a:gd name="T21" fmla="*/ 0 h 311"/>
                  <a:gd name="T22" fmla="*/ 883 w 881"/>
                  <a:gd name="T23" fmla="*/ 18 h 311"/>
                  <a:gd name="T24" fmla="*/ 790 w 881"/>
                  <a:gd name="T25" fmla="*/ 48 h 311"/>
                  <a:gd name="T26" fmla="*/ 697 w 881"/>
                  <a:gd name="T27" fmla="*/ 73 h 311"/>
                  <a:gd name="T28" fmla="*/ 605 w 881"/>
                  <a:gd name="T29" fmla="*/ 96 h 311"/>
                  <a:gd name="T30" fmla="*/ 512 w 881"/>
                  <a:gd name="T31" fmla="*/ 118 h 311"/>
                  <a:gd name="T32" fmla="*/ 417 w 881"/>
                  <a:gd name="T33" fmla="*/ 139 h 311"/>
                  <a:gd name="T34" fmla="*/ 324 w 881"/>
                  <a:gd name="T35" fmla="*/ 165 h 311"/>
                  <a:gd name="T36" fmla="*/ 231 w 881"/>
                  <a:gd name="T37" fmla="*/ 197 h 311"/>
                  <a:gd name="T38" fmla="*/ 139 w 881"/>
                  <a:gd name="T39" fmla="*/ 244 h 311"/>
                  <a:gd name="T40" fmla="*/ 46 w 881"/>
                  <a:gd name="T41" fmla="*/ 293 h 311"/>
                  <a:gd name="T42" fmla="*/ 0 w 881"/>
                  <a:gd name="T43" fmla="*/ 313 h 311"/>
                  <a:gd name="T44" fmla="*/ 0 w 881"/>
                  <a:gd name="T45" fmla="*/ 310 h 31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311">
                    <a:moveTo>
                      <a:pt x="0" y="308"/>
                    </a:moveTo>
                    <a:lnTo>
                      <a:pt x="46" y="287"/>
                    </a:lnTo>
                    <a:lnTo>
                      <a:pt x="139" y="236"/>
                    </a:lnTo>
                    <a:lnTo>
                      <a:pt x="231" y="188"/>
                    </a:lnTo>
                    <a:lnTo>
                      <a:pt x="324" y="155"/>
                    </a:lnTo>
                    <a:lnTo>
                      <a:pt x="417" y="129"/>
                    </a:lnTo>
                    <a:lnTo>
                      <a:pt x="510" y="105"/>
                    </a:lnTo>
                    <a:lnTo>
                      <a:pt x="603" y="81"/>
                    </a:lnTo>
                    <a:lnTo>
                      <a:pt x="695" y="55"/>
                    </a:lnTo>
                    <a:lnTo>
                      <a:pt x="788" y="29"/>
                    </a:lnTo>
                    <a:lnTo>
                      <a:pt x="881" y="0"/>
                    </a:lnTo>
                    <a:lnTo>
                      <a:pt x="881" y="18"/>
                    </a:lnTo>
                    <a:lnTo>
                      <a:pt x="788" y="48"/>
                    </a:lnTo>
                    <a:lnTo>
                      <a:pt x="695" y="73"/>
                    </a:lnTo>
                    <a:lnTo>
                      <a:pt x="603" y="96"/>
                    </a:lnTo>
                    <a:lnTo>
                      <a:pt x="510" y="118"/>
                    </a:lnTo>
                    <a:lnTo>
                      <a:pt x="417" y="139"/>
                    </a:lnTo>
                    <a:lnTo>
                      <a:pt x="324" y="163"/>
                    </a:lnTo>
                    <a:lnTo>
                      <a:pt x="231" y="195"/>
                    </a:lnTo>
                    <a:lnTo>
                      <a:pt x="139" y="242"/>
                    </a:lnTo>
                    <a:lnTo>
                      <a:pt x="46" y="291"/>
                    </a:lnTo>
                    <a:lnTo>
                      <a:pt x="0" y="311"/>
                    </a:lnTo>
                    <a:lnTo>
                      <a:pt x="0" y="308"/>
                    </a:lnTo>
                    <a:close/>
                  </a:path>
                </a:pathLst>
              </a:cu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63" name="Freeform 170"/>
              <p:cNvSpPr>
                <a:spLocks/>
              </p:cNvSpPr>
              <p:nvPr/>
            </p:nvSpPr>
            <p:spPr bwMode="auto">
              <a:xfrm>
                <a:off x="1910" y="3323"/>
                <a:ext cx="882" cy="312"/>
              </a:xfrm>
              <a:custGeom>
                <a:avLst/>
                <a:gdLst>
                  <a:gd name="T0" fmla="*/ 0 w 881"/>
                  <a:gd name="T1" fmla="*/ 310 h 311"/>
                  <a:gd name="T2" fmla="*/ 46 w 881"/>
                  <a:gd name="T3" fmla="*/ 289 h 311"/>
                  <a:gd name="T4" fmla="*/ 139 w 881"/>
                  <a:gd name="T5" fmla="*/ 238 h 311"/>
                  <a:gd name="T6" fmla="*/ 231 w 881"/>
                  <a:gd name="T7" fmla="*/ 190 h 311"/>
                  <a:gd name="T8" fmla="*/ 324 w 881"/>
                  <a:gd name="T9" fmla="*/ 155 h 311"/>
                  <a:gd name="T10" fmla="*/ 417 w 881"/>
                  <a:gd name="T11" fmla="*/ 129 h 311"/>
                  <a:gd name="T12" fmla="*/ 512 w 881"/>
                  <a:gd name="T13" fmla="*/ 105 h 311"/>
                  <a:gd name="T14" fmla="*/ 605 w 881"/>
                  <a:gd name="T15" fmla="*/ 81 h 311"/>
                  <a:gd name="T16" fmla="*/ 697 w 881"/>
                  <a:gd name="T17" fmla="*/ 55 h 311"/>
                  <a:gd name="T18" fmla="*/ 790 w 881"/>
                  <a:gd name="T19" fmla="*/ 29 h 311"/>
                  <a:gd name="T20" fmla="*/ 883 w 881"/>
                  <a:gd name="T21" fmla="*/ 0 h 311"/>
                  <a:gd name="T22" fmla="*/ 883 w 881"/>
                  <a:gd name="T23" fmla="*/ 18 h 311"/>
                  <a:gd name="T24" fmla="*/ 790 w 881"/>
                  <a:gd name="T25" fmla="*/ 48 h 311"/>
                  <a:gd name="T26" fmla="*/ 697 w 881"/>
                  <a:gd name="T27" fmla="*/ 73 h 311"/>
                  <a:gd name="T28" fmla="*/ 605 w 881"/>
                  <a:gd name="T29" fmla="*/ 96 h 311"/>
                  <a:gd name="T30" fmla="*/ 512 w 881"/>
                  <a:gd name="T31" fmla="*/ 118 h 311"/>
                  <a:gd name="T32" fmla="*/ 417 w 881"/>
                  <a:gd name="T33" fmla="*/ 139 h 311"/>
                  <a:gd name="T34" fmla="*/ 324 w 881"/>
                  <a:gd name="T35" fmla="*/ 165 h 311"/>
                  <a:gd name="T36" fmla="*/ 231 w 881"/>
                  <a:gd name="T37" fmla="*/ 197 h 311"/>
                  <a:gd name="T38" fmla="*/ 139 w 881"/>
                  <a:gd name="T39" fmla="*/ 244 h 311"/>
                  <a:gd name="T40" fmla="*/ 46 w 881"/>
                  <a:gd name="T41" fmla="*/ 293 h 311"/>
                  <a:gd name="T42" fmla="*/ 0 w 881"/>
                  <a:gd name="T43" fmla="*/ 313 h 311"/>
                  <a:gd name="T44" fmla="*/ 0 w 881"/>
                  <a:gd name="T45" fmla="*/ 310 h 31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311">
                    <a:moveTo>
                      <a:pt x="0" y="308"/>
                    </a:moveTo>
                    <a:lnTo>
                      <a:pt x="46" y="287"/>
                    </a:lnTo>
                    <a:lnTo>
                      <a:pt x="139" y="236"/>
                    </a:lnTo>
                    <a:lnTo>
                      <a:pt x="231" y="188"/>
                    </a:lnTo>
                    <a:lnTo>
                      <a:pt x="324" y="155"/>
                    </a:lnTo>
                    <a:lnTo>
                      <a:pt x="417" y="129"/>
                    </a:lnTo>
                    <a:lnTo>
                      <a:pt x="510" y="105"/>
                    </a:lnTo>
                    <a:lnTo>
                      <a:pt x="603" y="81"/>
                    </a:lnTo>
                    <a:lnTo>
                      <a:pt x="695" y="55"/>
                    </a:lnTo>
                    <a:lnTo>
                      <a:pt x="788" y="29"/>
                    </a:lnTo>
                    <a:lnTo>
                      <a:pt x="881" y="0"/>
                    </a:lnTo>
                    <a:lnTo>
                      <a:pt x="881" y="18"/>
                    </a:lnTo>
                    <a:lnTo>
                      <a:pt x="788" y="48"/>
                    </a:lnTo>
                    <a:lnTo>
                      <a:pt x="695" y="73"/>
                    </a:lnTo>
                    <a:lnTo>
                      <a:pt x="603" y="96"/>
                    </a:lnTo>
                    <a:lnTo>
                      <a:pt x="510" y="118"/>
                    </a:lnTo>
                    <a:lnTo>
                      <a:pt x="417" y="139"/>
                    </a:lnTo>
                    <a:lnTo>
                      <a:pt x="324" y="163"/>
                    </a:lnTo>
                    <a:lnTo>
                      <a:pt x="231" y="195"/>
                    </a:lnTo>
                    <a:lnTo>
                      <a:pt x="139" y="242"/>
                    </a:lnTo>
                    <a:lnTo>
                      <a:pt x="46" y="291"/>
                    </a:lnTo>
                    <a:lnTo>
                      <a:pt x="0" y="311"/>
                    </a:lnTo>
                    <a:lnTo>
                      <a:pt x="0" y="308"/>
                    </a:lnTo>
                    <a:close/>
                  </a:path>
                </a:pathLst>
              </a:custGeom>
              <a:noFill/>
              <a:ln w="3175">
                <a:solidFill>
                  <a:srgbClr val="FFFF00"/>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64" name="Freeform 171"/>
              <p:cNvSpPr>
                <a:spLocks noChangeArrowheads="1"/>
              </p:cNvSpPr>
              <p:nvPr/>
            </p:nvSpPr>
            <p:spPr bwMode="auto">
              <a:xfrm>
                <a:off x="1910" y="3341"/>
                <a:ext cx="882" cy="332"/>
              </a:xfrm>
              <a:custGeom>
                <a:avLst/>
                <a:gdLst>
                  <a:gd name="T0" fmla="*/ 0 w 881"/>
                  <a:gd name="T1" fmla="*/ 295 h 331"/>
                  <a:gd name="T2" fmla="*/ 46 w 881"/>
                  <a:gd name="T3" fmla="*/ 275 h 331"/>
                  <a:gd name="T4" fmla="*/ 139 w 881"/>
                  <a:gd name="T5" fmla="*/ 225 h 331"/>
                  <a:gd name="T6" fmla="*/ 231 w 881"/>
                  <a:gd name="T7" fmla="*/ 179 h 331"/>
                  <a:gd name="T8" fmla="*/ 324 w 881"/>
                  <a:gd name="T9" fmla="*/ 145 h 331"/>
                  <a:gd name="T10" fmla="*/ 417 w 881"/>
                  <a:gd name="T11" fmla="*/ 121 h 331"/>
                  <a:gd name="T12" fmla="*/ 512 w 881"/>
                  <a:gd name="T13" fmla="*/ 100 h 331"/>
                  <a:gd name="T14" fmla="*/ 605 w 881"/>
                  <a:gd name="T15" fmla="*/ 78 h 331"/>
                  <a:gd name="T16" fmla="*/ 697 w 881"/>
                  <a:gd name="T17" fmla="*/ 54 h 331"/>
                  <a:gd name="T18" fmla="*/ 790 w 881"/>
                  <a:gd name="T19" fmla="*/ 30 h 331"/>
                  <a:gd name="T20" fmla="*/ 883 w 881"/>
                  <a:gd name="T21" fmla="*/ 0 h 331"/>
                  <a:gd name="T22" fmla="*/ 883 w 881"/>
                  <a:gd name="T23" fmla="*/ 88 h 331"/>
                  <a:gd name="T24" fmla="*/ 790 w 881"/>
                  <a:gd name="T25" fmla="*/ 120 h 331"/>
                  <a:gd name="T26" fmla="*/ 697 w 881"/>
                  <a:gd name="T27" fmla="*/ 145 h 331"/>
                  <a:gd name="T28" fmla="*/ 605 w 881"/>
                  <a:gd name="T29" fmla="*/ 170 h 331"/>
                  <a:gd name="T30" fmla="*/ 512 w 881"/>
                  <a:gd name="T31" fmla="*/ 190 h 331"/>
                  <a:gd name="T32" fmla="*/ 417 w 881"/>
                  <a:gd name="T33" fmla="*/ 207 h 331"/>
                  <a:gd name="T34" fmla="*/ 324 w 881"/>
                  <a:gd name="T35" fmla="*/ 222 h 331"/>
                  <a:gd name="T36" fmla="*/ 231 w 881"/>
                  <a:gd name="T37" fmla="*/ 245 h 331"/>
                  <a:gd name="T38" fmla="*/ 139 w 881"/>
                  <a:gd name="T39" fmla="*/ 279 h 331"/>
                  <a:gd name="T40" fmla="*/ 46 w 881"/>
                  <a:gd name="T41" fmla="*/ 317 h 331"/>
                  <a:gd name="T42" fmla="*/ 0 w 881"/>
                  <a:gd name="T43" fmla="*/ 333 h 331"/>
                  <a:gd name="T44" fmla="*/ 0 w 881"/>
                  <a:gd name="T45" fmla="*/ 295 h 33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331">
                    <a:moveTo>
                      <a:pt x="0" y="293"/>
                    </a:moveTo>
                    <a:lnTo>
                      <a:pt x="46" y="273"/>
                    </a:lnTo>
                    <a:lnTo>
                      <a:pt x="139" y="223"/>
                    </a:lnTo>
                    <a:lnTo>
                      <a:pt x="231" y="177"/>
                    </a:lnTo>
                    <a:lnTo>
                      <a:pt x="324" y="145"/>
                    </a:lnTo>
                    <a:lnTo>
                      <a:pt x="417" y="121"/>
                    </a:lnTo>
                    <a:lnTo>
                      <a:pt x="510" y="100"/>
                    </a:lnTo>
                    <a:lnTo>
                      <a:pt x="603" y="78"/>
                    </a:lnTo>
                    <a:lnTo>
                      <a:pt x="695" y="54"/>
                    </a:lnTo>
                    <a:lnTo>
                      <a:pt x="788" y="30"/>
                    </a:lnTo>
                    <a:lnTo>
                      <a:pt x="881" y="0"/>
                    </a:lnTo>
                    <a:lnTo>
                      <a:pt x="881" y="88"/>
                    </a:lnTo>
                    <a:lnTo>
                      <a:pt x="788" y="120"/>
                    </a:lnTo>
                    <a:lnTo>
                      <a:pt x="695" y="145"/>
                    </a:lnTo>
                    <a:lnTo>
                      <a:pt x="603" y="168"/>
                    </a:lnTo>
                    <a:lnTo>
                      <a:pt x="510" y="188"/>
                    </a:lnTo>
                    <a:lnTo>
                      <a:pt x="417" y="205"/>
                    </a:lnTo>
                    <a:lnTo>
                      <a:pt x="324" y="220"/>
                    </a:lnTo>
                    <a:lnTo>
                      <a:pt x="231" y="243"/>
                    </a:lnTo>
                    <a:lnTo>
                      <a:pt x="139" y="277"/>
                    </a:lnTo>
                    <a:lnTo>
                      <a:pt x="46" y="315"/>
                    </a:lnTo>
                    <a:lnTo>
                      <a:pt x="0" y="331"/>
                    </a:lnTo>
                    <a:lnTo>
                      <a:pt x="0" y="293"/>
                    </a:lnTo>
                    <a:close/>
                  </a:path>
                </a:pathLst>
              </a:custGeom>
              <a:solidFill>
                <a:srgbClr val="0064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65" name="Freeform 172"/>
              <p:cNvSpPr>
                <a:spLocks/>
              </p:cNvSpPr>
              <p:nvPr/>
            </p:nvSpPr>
            <p:spPr bwMode="auto">
              <a:xfrm>
                <a:off x="1910" y="3341"/>
                <a:ext cx="882" cy="332"/>
              </a:xfrm>
              <a:custGeom>
                <a:avLst/>
                <a:gdLst>
                  <a:gd name="T0" fmla="*/ 0 w 881"/>
                  <a:gd name="T1" fmla="*/ 295 h 331"/>
                  <a:gd name="T2" fmla="*/ 46 w 881"/>
                  <a:gd name="T3" fmla="*/ 275 h 331"/>
                  <a:gd name="T4" fmla="*/ 139 w 881"/>
                  <a:gd name="T5" fmla="*/ 225 h 331"/>
                  <a:gd name="T6" fmla="*/ 231 w 881"/>
                  <a:gd name="T7" fmla="*/ 179 h 331"/>
                  <a:gd name="T8" fmla="*/ 324 w 881"/>
                  <a:gd name="T9" fmla="*/ 145 h 331"/>
                  <a:gd name="T10" fmla="*/ 417 w 881"/>
                  <a:gd name="T11" fmla="*/ 121 h 331"/>
                  <a:gd name="T12" fmla="*/ 512 w 881"/>
                  <a:gd name="T13" fmla="*/ 100 h 331"/>
                  <a:gd name="T14" fmla="*/ 605 w 881"/>
                  <a:gd name="T15" fmla="*/ 78 h 331"/>
                  <a:gd name="T16" fmla="*/ 697 w 881"/>
                  <a:gd name="T17" fmla="*/ 54 h 331"/>
                  <a:gd name="T18" fmla="*/ 790 w 881"/>
                  <a:gd name="T19" fmla="*/ 30 h 331"/>
                  <a:gd name="T20" fmla="*/ 883 w 881"/>
                  <a:gd name="T21" fmla="*/ 0 h 331"/>
                  <a:gd name="T22" fmla="*/ 883 w 881"/>
                  <a:gd name="T23" fmla="*/ 88 h 331"/>
                  <a:gd name="T24" fmla="*/ 790 w 881"/>
                  <a:gd name="T25" fmla="*/ 120 h 331"/>
                  <a:gd name="T26" fmla="*/ 697 w 881"/>
                  <a:gd name="T27" fmla="*/ 145 h 331"/>
                  <a:gd name="T28" fmla="*/ 605 w 881"/>
                  <a:gd name="T29" fmla="*/ 170 h 331"/>
                  <a:gd name="T30" fmla="*/ 512 w 881"/>
                  <a:gd name="T31" fmla="*/ 190 h 331"/>
                  <a:gd name="T32" fmla="*/ 417 w 881"/>
                  <a:gd name="T33" fmla="*/ 207 h 331"/>
                  <a:gd name="T34" fmla="*/ 324 w 881"/>
                  <a:gd name="T35" fmla="*/ 222 h 331"/>
                  <a:gd name="T36" fmla="*/ 231 w 881"/>
                  <a:gd name="T37" fmla="*/ 245 h 331"/>
                  <a:gd name="T38" fmla="*/ 139 w 881"/>
                  <a:gd name="T39" fmla="*/ 279 h 331"/>
                  <a:gd name="T40" fmla="*/ 46 w 881"/>
                  <a:gd name="T41" fmla="*/ 317 h 331"/>
                  <a:gd name="T42" fmla="*/ 0 w 881"/>
                  <a:gd name="T43" fmla="*/ 333 h 331"/>
                  <a:gd name="T44" fmla="*/ 0 w 881"/>
                  <a:gd name="T45" fmla="*/ 295 h 33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331">
                    <a:moveTo>
                      <a:pt x="0" y="293"/>
                    </a:moveTo>
                    <a:lnTo>
                      <a:pt x="46" y="273"/>
                    </a:lnTo>
                    <a:lnTo>
                      <a:pt x="139" y="223"/>
                    </a:lnTo>
                    <a:lnTo>
                      <a:pt x="231" y="177"/>
                    </a:lnTo>
                    <a:lnTo>
                      <a:pt x="324" y="145"/>
                    </a:lnTo>
                    <a:lnTo>
                      <a:pt x="417" y="121"/>
                    </a:lnTo>
                    <a:lnTo>
                      <a:pt x="510" y="100"/>
                    </a:lnTo>
                    <a:lnTo>
                      <a:pt x="603" y="78"/>
                    </a:lnTo>
                    <a:lnTo>
                      <a:pt x="695" y="54"/>
                    </a:lnTo>
                    <a:lnTo>
                      <a:pt x="788" y="30"/>
                    </a:lnTo>
                    <a:lnTo>
                      <a:pt x="881" y="0"/>
                    </a:lnTo>
                    <a:lnTo>
                      <a:pt x="881" y="88"/>
                    </a:lnTo>
                    <a:lnTo>
                      <a:pt x="788" y="120"/>
                    </a:lnTo>
                    <a:lnTo>
                      <a:pt x="695" y="145"/>
                    </a:lnTo>
                    <a:lnTo>
                      <a:pt x="603" y="168"/>
                    </a:lnTo>
                    <a:lnTo>
                      <a:pt x="510" y="188"/>
                    </a:lnTo>
                    <a:lnTo>
                      <a:pt x="417" y="205"/>
                    </a:lnTo>
                    <a:lnTo>
                      <a:pt x="324" y="220"/>
                    </a:lnTo>
                    <a:lnTo>
                      <a:pt x="231" y="243"/>
                    </a:lnTo>
                    <a:lnTo>
                      <a:pt x="139" y="277"/>
                    </a:lnTo>
                    <a:lnTo>
                      <a:pt x="46" y="315"/>
                    </a:lnTo>
                    <a:lnTo>
                      <a:pt x="0" y="331"/>
                    </a:lnTo>
                    <a:lnTo>
                      <a:pt x="0" y="293"/>
                    </a:lnTo>
                    <a:close/>
                  </a:path>
                </a:pathLst>
              </a:custGeom>
              <a:noFill/>
              <a:ln w="3175">
                <a:solidFill>
                  <a:srgbClr val="0064FF"/>
                </a:solidFill>
                <a:round/>
                <a:headEnd/>
                <a:tailEnd/>
              </a:ln>
              <a:effectLst/>
              <a:extLst>
                <a:ext uri="{909E8E84-426E-40DD-AFC4-6F175D3DCCD1}">
                  <a14:hiddenFill xmlns:a14="http://schemas.microsoft.com/office/drawing/2010/main">
                    <a:solidFill>
                      <a:srgbClr val="0064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66" name="Freeform 173"/>
              <p:cNvSpPr>
                <a:spLocks noChangeArrowheads="1"/>
              </p:cNvSpPr>
              <p:nvPr/>
            </p:nvSpPr>
            <p:spPr bwMode="auto">
              <a:xfrm>
                <a:off x="1910" y="3430"/>
                <a:ext cx="882" cy="306"/>
              </a:xfrm>
              <a:custGeom>
                <a:avLst/>
                <a:gdLst>
                  <a:gd name="T0" fmla="*/ 0 w 881"/>
                  <a:gd name="T1" fmla="*/ 243 h 306"/>
                  <a:gd name="T2" fmla="*/ 46 w 881"/>
                  <a:gd name="T3" fmla="*/ 227 h 306"/>
                  <a:gd name="T4" fmla="*/ 139 w 881"/>
                  <a:gd name="T5" fmla="*/ 189 h 306"/>
                  <a:gd name="T6" fmla="*/ 231 w 881"/>
                  <a:gd name="T7" fmla="*/ 155 h 306"/>
                  <a:gd name="T8" fmla="*/ 324 w 881"/>
                  <a:gd name="T9" fmla="*/ 132 h 306"/>
                  <a:gd name="T10" fmla="*/ 417 w 881"/>
                  <a:gd name="T11" fmla="*/ 116 h 306"/>
                  <a:gd name="T12" fmla="*/ 512 w 881"/>
                  <a:gd name="T13" fmla="*/ 100 h 306"/>
                  <a:gd name="T14" fmla="*/ 605 w 881"/>
                  <a:gd name="T15" fmla="*/ 79 h 306"/>
                  <a:gd name="T16" fmla="*/ 697 w 881"/>
                  <a:gd name="T17" fmla="*/ 56 h 306"/>
                  <a:gd name="T18" fmla="*/ 790 w 881"/>
                  <a:gd name="T19" fmla="*/ 32 h 306"/>
                  <a:gd name="T20" fmla="*/ 883 w 881"/>
                  <a:gd name="T21" fmla="*/ 0 h 306"/>
                  <a:gd name="T22" fmla="*/ 883 w 881"/>
                  <a:gd name="T23" fmla="*/ 66 h 306"/>
                  <a:gd name="T24" fmla="*/ 790 w 881"/>
                  <a:gd name="T25" fmla="*/ 101 h 306"/>
                  <a:gd name="T26" fmla="*/ 697 w 881"/>
                  <a:gd name="T27" fmla="*/ 130 h 306"/>
                  <a:gd name="T28" fmla="*/ 605 w 881"/>
                  <a:gd name="T29" fmla="*/ 160 h 306"/>
                  <a:gd name="T30" fmla="*/ 512 w 881"/>
                  <a:gd name="T31" fmla="*/ 186 h 306"/>
                  <a:gd name="T32" fmla="*/ 417 w 881"/>
                  <a:gd name="T33" fmla="*/ 210 h 306"/>
                  <a:gd name="T34" fmla="*/ 324 w 881"/>
                  <a:gd name="T35" fmla="*/ 230 h 306"/>
                  <a:gd name="T36" fmla="*/ 231 w 881"/>
                  <a:gd name="T37" fmla="*/ 250 h 306"/>
                  <a:gd name="T38" fmla="*/ 139 w 881"/>
                  <a:gd name="T39" fmla="*/ 275 h 306"/>
                  <a:gd name="T40" fmla="*/ 46 w 881"/>
                  <a:gd name="T41" fmla="*/ 296 h 306"/>
                  <a:gd name="T42" fmla="*/ 0 w 881"/>
                  <a:gd name="T43" fmla="*/ 306 h 306"/>
                  <a:gd name="T44" fmla="*/ 0 w 881"/>
                  <a:gd name="T45" fmla="*/ 243 h 30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306">
                    <a:moveTo>
                      <a:pt x="0" y="243"/>
                    </a:moveTo>
                    <a:lnTo>
                      <a:pt x="46" y="227"/>
                    </a:lnTo>
                    <a:lnTo>
                      <a:pt x="139" y="189"/>
                    </a:lnTo>
                    <a:lnTo>
                      <a:pt x="231" y="155"/>
                    </a:lnTo>
                    <a:lnTo>
                      <a:pt x="324" y="132"/>
                    </a:lnTo>
                    <a:lnTo>
                      <a:pt x="417" y="116"/>
                    </a:lnTo>
                    <a:lnTo>
                      <a:pt x="510" y="100"/>
                    </a:lnTo>
                    <a:lnTo>
                      <a:pt x="603" y="79"/>
                    </a:lnTo>
                    <a:lnTo>
                      <a:pt x="695" y="56"/>
                    </a:lnTo>
                    <a:lnTo>
                      <a:pt x="788" y="32"/>
                    </a:lnTo>
                    <a:lnTo>
                      <a:pt x="881" y="0"/>
                    </a:lnTo>
                    <a:lnTo>
                      <a:pt x="881" y="66"/>
                    </a:lnTo>
                    <a:lnTo>
                      <a:pt x="788" y="101"/>
                    </a:lnTo>
                    <a:lnTo>
                      <a:pt x="695" y="130"/>
                    </a:lnTo>
                    <a:lnTo>
                      <a:pt x="603" y="160"/>
                    </a:lnTo>
                    <a:lnTo>
                      <a:pt x="510" y="186"/>
                    </a:lnTo>
                    <a:lnTo>
                      <a:pt x="417" y="210"/>
                    </a:lnTo>
                    <a:lnTo>
                      <a:pt x="324" y="230"/>
                    </a:lnTo>
                    <a:lnTo>
                      <a:pt x="231" y="250"/>
                    </a:lnTo>
                    <a:lnTo>
                      <a:pt x="139" y="275"/>
                    </a:lnTo>
                    <a:lnTo>
                      <a:pt x="46" y="296"/>
                    </a:lnTo>
                    <a:lnTo>
                      <a:pt x="0" y="306"/>
                    </a:lnTo>
                    <a:lnTo>
                      <a:pt x="0" y="243"/>
                    </a:lnTo>
                    <a:close/>
                  </a:path>
                </a:pathLst>
              </a:cu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67" name="Freeform 174"/>
              <p:cNvSpPr>
                <a:spLocks/>
              </p:cNvSpPr>
              <p:nvPr/>
            </p:nvSpPr>
            <p:spPr bwMode="auto">
              <a:xfrm>
                <a:off x="1910" y="3430"/>
                <a:ext cx="882" cy="306"/>
              </a:xfrm>
              <a:custGeom>
                <a:avLst/>
                <a:gdLst>
                  <a:gd name="T0" fmla="*/ 0 w 881"/>
                  <a:gd name="T1" fmla="*/ 243 h 306"/>
                  <a:gd name="T2" fmla="*/ 46 w 881"/>
                  <a:gd name="T3" fmla="*/ 227 h 306"/>
                  <a:gd name="T4" fmla="*/ 139 w 881"/>
                  <a:gd name="T5" fmla="*/ 189 h 306"/>
                  <a:gd name="T6" fmla="*/ 231 w 881"/>
                  <a:gd name="T7" fmla="*/ 155 h 306"/>
                  <a:gd name="T8" fmla="*/ 324 w 881"/>
                  <a:gd name="T9" fmla="*/ 132 h 306"/>
                  <a:gd name="T10" fmla="*/ 417 w 881"/>
                  <a:gd name="T11" fmla="*/ 116 h 306"/>
                  <a:gd name="T12" fmla="*/ 512 w 881"/>
                  <a:gd name="T13" fmla="*/ 100 h 306"/>
                  <a:gd name="T14" fmla="*/ 605 w 881"/>
                  <a:gd name="T15" fmla="*/ 79 h 306"/>
                  <a:gd name="T16" fmla="*/ 697 w 881"/>
                  <a:gd name="T17" fmla="*/ 56 h 306"/>
                  <a:gd name="T18" fmla="*/ 790 w 881"/>
                  <a:gd name="T19" fmla="*/ 32 h 306"/>
                  <a:gd name="T20" fmla="*/ 883 w 881"/>
                  <a:gd name="T21" fmla="*/ 0 h 306"/>
                  <a:gd name="T22" fmla="*/ 883 w 881"/>
                  <a:gd name="T23" fmla="*/ 66 h 306"/>
                  <a:gd name="T24" fmla="*/ 790 w 881"/>
                  <a:gd name="T25" fmla="*/ 101 h 306"/>
                  <a:gd name="T26" fmla="*/ 697 w 881"/>
                  <a:gd name="T27" fmla="*/ 130 h 306"/>
                  <a:gd name="T28" fmla="*/ 605 w 881"/>
                  <a:gd name="T29" fmla="*/ 160 h 306"/>
                  <a:gd name="T30" fmla="*/ 512 w 881"/>
                  <a:gd name="T31" fmla="*/ 186 h 306"/>
                  <a:gd name="T32" fmla="*/ 417 w 881"/>
                  <a:gd name="T33" fmla="*/ 210 h 306"/>
                  <a:gd name="T34" fmla="*/ 324 w 881"/>
                  <a:gd name="T35" fmla="*/ 230 h 306"/>
                  <a:gd name="T36" fmla="*/ 231 w 881"/>
                  <a:gd name="T37" fmla="*/ 250 h 306"/>
                  <a:gd name="T38" fmla="*/ 139 w 881"/>
                  <a:gd name="T39" fmla="*/ 275 h 306"/>
                  <a:gd name="T40" fmla="*/ 46 w 881"/>
                  <a:gd name="T41" fmla="*/ 296 h 306"/>
                  <a:gd name="T42" fmla="*/ 0 w 881"/>
                  <a:gd name="T43" fmla="*/ 306 h 306"/>
                  <a:gd name="T44" fmla="*/ 0 w 881"/>
                  <a:gd name="T45" fmla="*/ 243 h 30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306">
                    <a:moveTo>
                      <a:pt x="0" y="243"/>
                    </a:moveTo>
                    <a:lnTo>
                      <a:pt x="46" y="227"/>
                    </a:lnTo>
                    <a:lnTo>
                      <a:pt x="139" y="189"/>
                    </a:lnTo>
                    <a:lnTo>
                      <a:pt x="231" y="155"/>
                    </a:lnTo>
                    <a:lnTo>
                      <a:pt x="324" y="132"/>
                    </a:lnTo>
                    <a:lnTo>
                      <a:pt x="417" y="116"/>
                    </a:lnTo>
                    <a:lnTo>
                      <a:pt x="510" y="100"/>
                    </a:lnTo>
                    <a:lnTo>
                      <a:pt x="603" y="79"/>
                    </a:lnTo>
                    <a:lnTo>
                      <a:pt x="695" y="56"/>
                    </a:lnTo>
                    <a:lnTo>
                      <a:pt x="788" y="32"/>
                    </a:lnTo>
                    <a:lnTo>
                      <a:pt x="881" y="0"/>
                    </a:lnTo>
                    <a:lnTo>
                      <a:pt x="881" y="66"/>
                    </a:lnTo>
                    <a:lnTo>
                      <a:pt x="788" y="101"/>
                    </a:lnTo>
                    <a:lnTo>
                      <a:pt x="695" y="130"/>
                    </a:lnTo>
                    <a:lnTo>
                      <a:pt x="603" y="160"/>
                    </a:lnTo>
                    <a:lnTo>
                      <a:pt x="510" y="186"/>
                    </a:lnTo>
                    <a:lnTo>
                      <a:pt x="417" y="210"/>
                    </a:lnTo>
                    <a:lnTo>
                      <a:pt x="324" y="230"/>
                    </a:lnTo>
                    <a:lnTo>
                      <a:pt x="231" y="250"/>
                    </a:lnTo>
                    <a:lnTo>
                      <a:pt x="139" y="275"/>
                    </a:lnTo>
                    <a:lnTo>
                      <a:pt x="46" y="296"/>
                    </a:lnTo>
                    <a:lnTo>
                      <a:pt x="0" y="306"/>
                    </a:lnTo>
                    <a:lnTo>
                      <a:pt x="0" y="243"/>
                    </a:lnTo>
                    <a:close/>
                  </a:path>
                </a:pathLst>
              </a:custGeom>
              <a:noFill/>
              <a:ln w="3175">
                <a:solidFill>
                  <a:srgbClr val="FF0000"/>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68" name="Freeform 175"/>
              <p:cNvSpPr>
                <a:spLocks noChangeArrowheads="1"/>
              </p:cNvSpPr>
              <p:nvPr/>
            </p:nvSpPr>
            <p:spPr bwMode="auto">
              <a:xfrm>
                <a:off x="1910" y="3496"/>
                <a:ext cx="882" cy="286"/>
              </a:xfrm>
              <a:custGeom>
                <a:avLst/>
                <a:gdLst>
                  <a:gd name="T0" fmla="*/ 0 w 881"/>
                  <a:gd name="T1" fmla="*/ 242 h 285"/>
                  <a:gd name="T2" fmla="*/ 46 w 881"/>
                  <a:gd name="T3" fmla="*/ 231 h 285"/>
                  <a:gd name="T4" fmla="*/ 139 w 881"/>
                  <a:gd name="T5" fmla="*/ 210 h 285"/>
                  <a:gd name="T6" fmla="*/ 231 w 881"/>
                  <a:gd name="T7" fmla="*/ 186 h 285"/>
                  <a:gd name="T8" fmla="*/ 324 w 881"/>
                  <a:gd name="T9" fmla="*/ 166 h 285"/>
                  <a:gd name="T10" fmla="*/ 417 w 881"/>
                  <a:gd name="T11" fmla="*/ 145 h 285"/>
                  <a:gd name="T12" fmla="*/ 512 w 881"/>
                  <a:gd name="T13" fmla="*/ 120 h 285"/>
                  <a:gd name="T14" fmla="*/ 605 w 881"/>
                  <a:gd name="T15" fmla="*/ 93 h 285"/>
                  <a:gd name="T16" fmla="*/ 697 w 881"/>
                  <a:gd name="T17" fmla="*/ 64 h 285"/>
                  <a:gd name="T18" fmla="*/ 790 w 881"/>
                  <a:gd name="T19" fmla="*/ 35 h 285"/>
                  <a:gd name="T20" fmla="*/ 883 w 881"/>
                  <a:gd name="T21" fmla="*/ 0 h 285"/>
                  <a:gd name="T22" fmla="*/ 883 w 881"/>
                  <a:gd name="T23" fmla="*/ 253 h 285"/>
                  <a:gd name="T24" fmla="*/ 790 w 881"/>
                  <a:gd name="T25" fmla="*/ 258 h 285"/>
                  <a:gd name="T26" fmla="*/ 697 w 881"/>
                  <a:gd name="T27" fmla="*/ 263 h 285"/>
                  <a:gd name="T28" fmla="*/ 605 w 881"/>
                  <a:gd name="T29" fmla="*/ 267 h 285"/>
                  <a:gd name="T30" fmla="*/ 512 w 881"/>
                  <a:gd name="T31" fmla="*/ 270 h 285"/>
                  <a:gd name="T32" fmla="*/ 417 w 881"/>
                  <a:gd name="T33" fmla="*/ 274 h 285"/>
                  <a:gd name="T34" fmla="*/ 324 w 881"/>
                  <a:gd name="T35" fmla="*/ 277 h 285"/>
                  <a:gd name="T36" fmla="*/ 231 w 881"/>
                  <a:gd name="T37" fmla="*/ 280 h 285"/>
                  <a:gd name="T38" fmla="*/ 139 w 881"/>
                  <a:gd name="T39" fmla="*/ 284 h 285"/>
                  <a:gd name="T40" fmla="*/ 46 w 881"/>
                  <a:gd name="T41" fmla="*/ 286 h 285"/>
                  <a:gd name="T42" fmla="*/ 0 w 881"/>
                  <a:gd name="T43" fmla="*/ 287 h 285"/>
                  <a:gd name="T44" fmla="*/ 0 w 881"/>
                  <a:gd name="T45" fmla="*/ 242 h 28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285">
                    <a:moveTo>
                      <a:pt x="0" y="240"/>
                    </a:moveTo>
                    <a:lnTo>
                      <a:pt x="46" y="229"/>
                    </a:lnTo>
                    <a:lnTo>
                      <a:pt x="139" y="208"/>
                    </a:lnTo>
                    <a:lnTo>
                      <a:pt x="231" y="184"/>
                    </a:lnTo>
                    <a:lnTo>
                      <a:pt x="324" y="164"/>
                    </a:lnTo>
                    <a:lnTo>
                      <a:pt x="417" y="143"/>
                    </a:lnTo>
                    <a:lnTo>
                      <a:pt x="510" y="120"/>
                    </a:lnTo>
                    <a:lnTo>
                      <a:pt x="603" y="93"/>
                    </a:lnTo>
                    <a:lnTo>
                      <a:pt x="695" y="64"/>
                    </a:lnTo>
                    <a:lnTo>
                      <a:pt x="788" y="35"/>
                    </a:lnTo>
                    <a:lnTo>
                      <a:pt x="881" y="0"/>
                    </a:lnTo>
                    <a:lnTo>
                      <a:pt x="881" y="251"/>
                    </a:lnTo>
                    <a:lnTo>
                      <a:pt x="788" y="256"/>
                    </a:lnTo>
                    <a:lnTo>
                      <a:pt x="695" y="261"/>
                    </a:lnTo>
                    <a:lnTo>
                      <a:pt x="603" y="265"/>
                    </a:lnTo>
                    <a:lnTo>
                      <a:pt x="510" y="268"/>
                    </a:lnTo>
                    <a:lnTo>
                      <a:pt x="417" y="272"/>
                    </a:lnTo>
                    <a:lnTo>
                      <a:pt x="324" y="275"/>
                    </a:lnTo>
                    <a:lnTo>
                      <a:pt x="231" y="278"/>
                    </a:lnTo>
                    <a:lnTo>
                      <a:pt x="139" y="282"/>
                    </a:lnTo>
                    <a:lnTo>
                      <a:pt x="46" y="284"/>
                    </a:lnTo>
                    <a:lnTo>
                      <a:pt x="0" y="285"/>
                    </a:lnTo>
                    <a:lnTo>
                      <a:pt x="0" y="240"/>
                    </a:lnTo>
                    <a:close/>
                  </a:path>
                </a:pathLst>
              </a:custGeom>
              <a:solidFill>
                <a:srgbClr val="20202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69" name="Freeform 176"/>
              <p:cNvSpPr>
                <a:spLocks/>
              </p:cNvSpPr>
              <p:nvPr/>
            </p:nvSpPr>
            <p:spPr bwMode="auto">
              <a:xfrm>
                <a:off x="1910" y="3496"/>
                <a:ext cx="882" cy="286"/>
              </a:xfrm>
              <a:custGeom>
                <a:avLst/>
                <a:gdLst>
                  <a:gd name="T0" fmla="*/ 0 w 881"/>
                  <a:gd name="T1" fmla="*/ 242 h 285"/>
                  <a:gd name="T2" fmla="*/ 46 w 881"/>
                  <a:gd name="T3" fmla="*/ 231 h 285"/>
                  <a:gd name="T4" fmla="*/ 139 w 881"/>
                  <a:gd name="T5" fmla="*/ 210 h 285"/>
                  <a:gd name="T6" fmla="*/ 231 w 881"/>
                  <a:gd name="T7" fmla="*/ 186 h 285"/>
                  <a:gd name="T8" fmla="*/ 324 w 881"/>
                  <a:gd name="T9" fmla="*/ 166 h 285"/>
                  <a:gd name="T10" fmla="*/ 417 w 881"/>
                  <a:gd name="T11" fmla="*/ 145 h 285"/>
                  <a:gd name="T12" fmla="*/ 512 w 881"/>
                  <a:gd name="T13" fmla="*/ 120 h 285"/>
                  <a:gd name="T14" fmla="*/ 605 w 881"/>
                  <a:gd name="T15" fmla="*/ 93 h 285"/>
                  <a:gd name="T16" fmla="*/ 697 w 881"/>
                  <a:gd name="T17" fmla="*/ 64 h 285"/>
                  <a:gd name="T18" fmla="*/ 790 w 881"/>
                  <a:gd name="T19" fmla="*/ 35 h 285"/>
                  <a:gd name="T20" fmla="*/ 883 w 881"/>
                  <a:gd name="T21" fmla="*/ 0 h 285"/>
                  <a:gd name="T22" fmla="*/ 883 w 881"/>
                  <a:gd name="T23" fmla="*/ 253 h 285"/>
                  <a:gd name="T24" fmla="*/ 790 w 881"/>
                  <a:gd name="T25" fmla="*/ 258 h 285"/>
                  <a:gd name="T26" fmla="*/ 697 w 881"/>
                  <a:gd name="T27" fmla="*/ 263 h 285"/>
                  <a:gd name="T28" fmla="*/ 605 w 881"/>
                  <a:gd name="T29" fmla="*/ 267 h 285"/>
                  <a:gd name="T30" fmla="*/ 512 w 881"/>
                  <a:gd name="T31" fmla="*/ 270 h 285"/>
                  <a:gd name="T32" fmla="*/ 417 w 881"/>
                  <a:gd name="T33" fmla="*/ 274 h 285"/>
                  <a:gd name="T34" fmla="*/ 324 w 881"/>
                  <a:gd name="T35" fmla="*/ 277 h 285"/>
                  <a:gd name="T36" fmla="*/ 231 w 881"/>
                  <a:gd name="T37" fmla="*/ 280 h 285"/>
                  <a:gd name="T38" fmla="*/ 139 w 881"/>
                  <a:gd name="T39" fmla="*/ 284 h 285"/>
                  <a:gd name="T40" fmla="*/ 46 w 881"/>
                  <a:gd name="T41" fmla="*/ 286 h 285"/>
                  <a:gd name="T42" fmla="*/ 0 w 881"/>
                  <a:gd name="T43" fmla="*/ 287 h 285"/>
                  <a:gd name="T44" fmla="*/ 0 w 881"/>
                  <a:gd name="T45" fmla="*/ 242 h 28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285">
                    <a:moveTo>
                      <a:pt x="0" y="240"/>
                    </a:moveTo>
                    <a:lnTo>
                      <a:pt x="46" y="229"/>
                    </a:lnTo>
                    <a:lnTo>
                      <a:pt x="139" y="208"/>
                    </a:lnTo>
                    <a:lnTo>
                      <a:pt x="231" y="184"/>
                    </a:lnTo>
                    <a:lnTo>
                      <a:pt x="324" y="164"/>
                    </a:lnTo>
                    <a:lnTo>
                      <a:pt x="417" y="143"/>
                    </a:lnTo>
                    <a:lnTo>
                      <a:pt x="510" y="120"/>
                    </a:lnTo>
                    <a:lnTo>
                      <a:pt x="603" y="93"/>
                    </a:lnTo>
                    <a:lnTo>
                      <a:pt x="695" y="64"/>
                    </a:lnTo>
                    <a:lnTo>
                      <a:pt x="788" y="35"/>
                    </a:lnTo>
                    <a:lnTo>
                      <a:pt x="881" y="0"/>
                    </a:lnTo>
                    <a:lnTo>
                      <a:pt x="881" y="251"/>
                    </a:lnTo>
                    <a:lnTo>
                      <a:pt x="788" y="256"/>
                    </a:lnTo>
                    <a:lnTo>
                      <a:pt x="695" y="261"/>
                    </a:lnTo>
                    <a:lnTo>
                      <a:pt x="603" y="265"/>
                    </a:lnTo>
                    <a:lnTo>
                      <a:pt x="510" y="268"/>
                    </a:lnTo>
                    <a:lnTo>
                      <a:pt x="417" y="272"/>
                    </a:lnTo>
                    <a:lnTo>
                      <a:pt x="324" y="275"/>
                    </a:lnTo>
                    <a:lnTo>
                      <a:pt x="231" y="278"/>
                    </a:lnTo>
                    <a:lnTo>
                      <a:pt x="139" y="282"/>
                    </a:lnTo>
                    <a:lnTo>
                      <a:pt x="46" y="284"/>
                    </a:lnTo>
                    <a:lnTo>
                      <a:pt x="0" y="285"/>
                    </a:lnTo>
                    <a:lnTo>
                      <a:pt x="0" y="240"/>
                    </a:lnTo>
                    <a:close/>
                  </a:path>
                </a:pathLst>
              </a:custGeom>
              <a:noFill/>
              <a:ln w="3175">
                <a:solidFill>
                  <a:srgbClr val="202020"/>
                </a:solidFill>
                <a:round/>
                <a:headEnd/>
                <a:tailEnd/>
              </a:ln>
              <a:effectLst/>
              <a:extLst>
                <a:ext uri="{909E8E84-426E-40DD-AFC4-6F175D3DCCD1}">
                  <a14:hiddenFill xmlns:a14="http://schemas.microsoft.com/office/drawing/2010/main">
                    <a:solidFill>
                      <a:srgbClr val="20202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70" name="Freeform 177"/>
              <p:cNvSpPr>
                <a:spLocks noChangeArrowheads="1"/>
              </p:cNvSpPr>
              <p:nvPr/>
            </p:nvSpPr>
            <p:spPr bwMode="auto">
              <a:xfrm>
                <a:off x="1910" y="3748"/>
                <a:ext cx="882" cy="52"/>
              </a:xfrm>
              <a:custGeom>
                <a:avLst/>
                <a:gdLst>
                  <a:gd name="T0" fmla="*/ 0 w 881"/>
                  <a:gd name="T1" fmla="*/ 36 h 51"/>
                  <a:gd name="T2" fmla="*/ 46 w 881"/>
                  <a:gd name="T3" fmla="*/ 35 h 51"/>
                  <a:gd name="T4" fmla="*/ 139 w 881"/>
                  <a:gd name="T5" fmla="*/ 32 h 51"/>
                  <a:gd name="T6" fmla="*/ 231 w 881"/>
                  <a:gd name="T7" fmla="*/ 29 h 51"/>
                  <a:gd name="T8" fmla="*/ 324 w 881"/>
                  <a:gd name="T9" fmla="*/ 24 h 51"/>
                  <a:gd name="T10" fmla="*/ 417 w 881"/>
                  <a:gd name="T11" fmla="*/ 20 h 51"/>
                  <a:gd name="T12" fmla="*/ 512 w 881"/>
                  <a:gd name="T13" fmla="*/ 17 h 51"/>
                  <a:gd name="T14" fmla="*/ 605 w 881"/>
                  <a:gd name="T15" fmla="*/ 13 h 51"/>
                  <a:gd name="T16" fmla="*/ 697 w 881"/>
                  <a:gd name="T17" fmla="*/ 9 h 51"/>
                  <a:gd name="T18" fmla="*/ 790 w 881"/>
                  <a:gd name="T19" fmla="*/ 5 h 51"/>
                  <a:gd name="T20" fmla="*/ 883 w 881"/>
                  <a:gd name="T21" fmla="*/ 0 h 51"/>
                  <a:gd name="T22" fmla="*/ 883 w 881"/>
                  <a:gd name="T23" fmla="*/ 53 h 51"/>
                  <a:gd name="T24" fmla="*/ 790 w 881"/>
                  <a:gd name="T25" fmla="*/ 53 h 51"/>
                  <a:gd name="T26" fmla="*/ 697 w 881"/>
                  <a:gd name="T27" fmla="*/ 53 h 51"/>
                  <a:gd name="T28" fmla="*/ 605 w 881"/>
                  <a:gd name="T29" fmla="*/ 53 h 51"/>
                  <a:gd name="T30" fmla="*/ 512 w 881"/>
                  <a:gd name="T31" fmla="*/ 53 h 51"/>
                  <a:gd name="T32" fmla="*/ 417 w 881"/>
                  <a:gd name="T33" fmla="*/ 53 h 51"/>
                  <a:gd name="T34" fmla="*/ 324 w 881"/>
                  <a:gd name="T35" fmla="*/ 53 h 51"/>
                  <a:gd name="T36" fmla="*/ 231 w 881"/>
                  <a:gd name="T37" fmla="*/ 53 h 51"/>
                  <a:gd name="T38" fmla="*/ 139 w 881"/>
                  <a:gd name="T39" fmla="*/ 53 h 51"/>
                  <a:gd name="T40" fmla="*/ 46 w 881"/>
                  <a:gd name="T41" fmla="*/ 53 h 51"/>
                  <a:gd name="T42" fmla="*/ 0 w 881"/>
                  <a:gd name="T43" fmla="*/ 53 h 51"/>
                  <a:gd name="T44" fmla="*/ 0 w 881"/>
                  <a:gd name="T45" fmla="*/ 36 h 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51">
                    <a:moveTo>
                      <a:pt x="0" y="34"/>
                    </a:moveTo>
                    <a:lnTo>
                      <a:pt x="46" y="33"/>
                    </a:lnTo>
                    <a:lnTo>
                      <a:pt x="139" y="30"/>
                    </a:lnTo>
                    <a:lnTo>
                      <a:pt x="231" y="27"/>
                    </a:lnTo>
                    <a:lnTo>
                      <a:pt x="324" y="24"/>
                    </a:lnTo>
                    <a:lnTo>
                      <a:pt x="417" y="20"/>
                    </a:lnTo>
                    <a:lnTo>
                      <a:pt x="510" y="17"/>
                    </a:lnTo>
                    <a:lnTo>
                      <a:pt x="603" y="13"/>
                    </a:lnTo>
                    <a:lnTo>
                      <a:pt x="695" y="9"/>
                    </a:lnTo>
                    <a:lnTo>
                      <a:pt x="788" y="5"/>
                    </a:lnTo>
                    <a:lnTo>
                      <a:pt x="881" y="0"/>
                    </a:lnTo>
                    <a:lnTo>
                      <a:pt x="881" y="51"/>
                    </a:lnTo>
                    <a:lnTo>
                      <a:pt x="788" y="51"/>
                    </a:lnTo>
                    <a:lnTo>
                      <a:pt x="695" y="51"/>
                    </a:lnTo>
                    <a:lnTo>
                      <a:pt x="603" y="51"/>
                    </a:lnTo>
                    <a:lnTo>
                      <a:pt x="510" y="51"/>
                    </a:lnTo>
                    <a:lnTo>
                      <a:pt x="417" y="51"/>
                    </a:lnTo>
                    <a:lnTo>
                      <a:pt x="324" y="51"/>
                    </a:lnTo>
                    <a:lnTo>
                      <a:pt x="231" y="51"/>
                    </a:lnTo>
                    <a:lnTo>
                      <a:pt x="139" y="51"/>
                    </a:lnTo>
                    <a:lnTo>
                      <a:pt x="46" y="51"/>
                    </a:lnTo>
                    <a:lnTo>
                      <a:pt x="0" y="51"/>
                    </a:lnTo>
                    <a:lnTo>
                      <a:pt x="0" y="34"/>
                    </a:lnTo>
                    <a:close/>
                  </a:path>
                </a:pathLst>
              </a:custGeom>
              <a:solidFill>
                <a:srgbClr val="008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71" name="Freeform 178"/>
              <p:cNvSpPr>
                <a:spLocks/>
              </p:cNvSpPr>
              <p:nvPr/>
            </p:nvSpPr>
            <p:spPr bwMode="auto">
              <a:xfrm>
                <a:off x="1910" y="3748"/>
                <a:ext cx="882" cy="52"/>
              </a:xfrm>
              <a:custGeom>
                <a:avLst/>
                <a:gdLst>
                  <a:gd name="T0" fmla="*/ 0 w 881"/>
                  <a:gd name="T1" fmla="*/ 36 h 51"/>
                  <a:gd name="T2" fmla="*/ 46 w 881"/>
                  <a:gd name="T3" fmla="*/ 35 h 51"/>
                  <a:gd name="T4" fmla="*/ 139 w 881"/>
                  <a:gd name="T5" fmla="*/ 32 h 51"/>
                  <a:gd name="T6" fmla="*/ 231 w 881"/>
                  <a:gd name="T7" fmla="*/ 29 h 51"/>
                  <a:gd name="T8" fmla="*/ 324 w 881"/>
                  <a:gd name="T9" fmla="*/ 24 h 51"/>
                  <a:gd name="T10" fmla="*/ 417 w 881"/>
                  <a:gd name="T11" fmla="*/ 20 h 51"/>
                  <a:gd name="T12" fmla="*/ 512 w 881"/>
                  <a:gd name="T13" fmla="*/ 17 h 51"/>
                  <a:gd name="T14" fmla="*/ 605 w 881"/>
                  <a:gd name="T15" fmla="*/ 13 h 51"/>
                  <a:gd name="T16" fmla="*/ 697 w 881"/>
                  <a:gd name="T17" fmla="*/ 9 h 51"/>
                  <a:gd name="T18" fmla="*/ 790 w 881"/>
                  <a:gd name="T19" fmla="*/ 5 h 51"/>
                  <a:gd name="T20" fmla="*/ 883 w 881"/>
                  <a:gd name="T21" fmla="*/ 0 h 51"/>
                  <a:gd name="T22" fmla="*/ 883 w 881"/>
                  <a:gd name="T23" fmla="*/ 53 h 51"/>
                  <a:gd name="T24" fmla="*/ 790 w 881"/>
                  <a:gd name="T25" fmla="*/ 53 h 51"/>
                  <a:gd name="T26" fmla="*/ 697 w 881"/>
                  <a:gd name="T27" fmla="*/ 53 h 51"/>
                  <a:gd name="T28" fmla="*/ 605 w 881"/>
                  <a:gd name="T29" fmla="*/ 53 h 51"/>
                  <a:gd name="T30" fmla="*/ 512 w 881"/>
                  <a:gd name="T31" fmla="*/ 53 h 51"/>
                  <a:gd name="T32" fmla="*/ 417 w 881"/>
                  <a:gd name="T33" fmla="*/ 53 h 51"/>
                  <a:gd name="T34" fmla="*/ 324 w 881"/>
                  <a:gd name="T35" fmla="*/ 53 h 51"/>
                  <a:gd name="T36" fmla="*/ 231 w 881"/>
                  <a:gd name="T37" fmla="*/ 53 h 51"/>
                  <a:gd name="T38" fmla="*/ 139 w 881"/>
                  <a:gd name="T39" fmla="*/ 53 h 51"/>
                  <a:gd name="T40" fmla="*/ 46 w 881"/>
                  <a:gd name="T41" fmla="*/ 53 h 51"/>
                  <a:gd name="T42" fmla="*/ 0 w 881"/>
                  <a:gd name="T43" fmla="*/ 53 h 51"/>
                  <a:gd name="T44" fmla="*/ 0 w 881"/>
                  <a:gd name="T45" fmla="*/ 36 h 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51">
                    <a:moveTo>
                      <a:pt x="0" y="34"/>
                    </a:moveTo>
                    <a:lnTo>
                      <a:pt x="46" y="33"/>
                    </a:lnTo>
                    <a:lnTo>
                      <a:pt x="139" y="30"/>
                    </a:lnTo>
                    <a:lnTo>
                      <a:pt x="231" y="27"/>
                    </a:lnTo>
                    <a:lnTo>
                      <a:pt x="324" y="24"/>
                    </a:lnTo>
                    <a:lnTo>
                      <a:pt x="417" y="20"/>
                    </a:lnTo>
                    <a:lnTo>
                      <a:pt x="510" y="17"/>
                    </a:lnTo>
                    <a:lnTo>
                      <a:pt x="603" y="13"/>
                    </a:lnTo>
                    <a:lnTo>
                      <a:pt x="695" y="9"/>
                    </a:lnTo>
                    <a:lnTo>
                      <a:pt x="788" y="5"/>
                    </a:lnTo>
                    <a:lnTo>
                      <a:pt x="881" y="0"/>
                    </a:lnTo>
                    <a:lnTo>
                      <a:pt x="881" y="51"/>
                    </a:lnTo>
                    <a:lnTo>
                      <a:pt x="788" y="51"/>
                    </a:lnTo>
                    <a:lnTo>
                      <a:pt x="695" y="51"/>
                    </a:lnTo>
                    <a:lnTo>
                      <a:pt x="603" y="51"/>
                    </a:lnTo>
                    <a:lnTo>
                      <a:pt x="510" y="51"/>
                    </a:lnTo>
                    <a:lnTo>
                      <a:pt x="417" y="51"/>
                    </a:lnTo>
                    <a:lnTo>
                      <a:pt x="324" y="51"/>
                    </a:lnTo>
                    <a:lnTo>
                      <a:pt x="231" y="51"/>
                    </a:lnTo>
                    <a:lnTo>
                      <a:pt x="139" y="51"/>
                    </a:lnTo>
                    <a:lnTo>
                      <a:pt x="46" y="51"/>
                    </a:lnTo>
                    <a:lnTo>
                      <a:pt x="0" y="51"/>
                    </a:lnTo>
                    <a:lnTo>
                      <a:pt x="0" y="34"/>
                    </a:lnTo>
                    <a:close/>
                  </a:path>
                </a:pathLst>
              </a:custGeom>
              <a:noFill/>
              <a:ln w="3175">
                <a:solidFill>
                  <a:srgbClr val="008000"/>
                </a:solidFill>
                <a:round/>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72" name="Freeform 179"/>
              <p:cNvSpPr>
                <a:spLocks noChangeArrowheads="1"/>
              </p:cNvSpPr>
              <p:nvPr/>
            </p:nvSpPr>
            <p:spPr bwMode="auto">
              <a:xfrm>
                <a:off x="472" y="3620"/>
                <a:ext cx="1447" cy="169"/>
              </a:xfrm>
              <a:custGeom>
                <a:avLst/>
                <a:gdLst>
                  <a:gd name="T0" fmla="*/ 37 w 1447"/>
                  <a:gd name="T1" fmla="*/ 168 h 169"/>
                  <a:gd name="T2" fmla="*/ 83 w 1447"/>
                  <a:gd name="T3" fmla="*/ 168 h 169"/>
                  <a:gd name="T4" fmla="*/ 129 w 1447"/>
                  <a:gd name="T5" fmla="*/ 167 h 169"/>
                  <a:gd name="T6" fmla="*/ 176 w 1447"/>
                  <a:gd name="T7" fmla="*/ 167 h 169"/>
                  <a:gd name="T8" fmla="*/ 222 w 1447"/>
                  <a:gd name="T9" fmla="*/ 166 h 169"/>
                  <a:gd name="T10" fmla="*/ 269 w 1447"/>
                  <a:gd name="T11" fmla="*/ 165 h 169"/>
                  <a:gd name="T12" fmla="*/ 315 w 1447"/>
                  <a:gd name="T13" fmla="*/ 164 h 169"/>
                  <a:gd name="T14" fmla="*/ 361 w 1447"/>
                  <a:gd name="T15" fmla="*/ 163 h 169"/>
                  <a:gd name="T16" fmla="*/ 408 w 1447"/>
                  <a:gd name="T17" fmla="*/ 162 h 169"/>
                  <a:gd name="T18" fmla="*/ 454 w 1447"/>
                  <a:gd name="T19" fmla="*/ 161 h 169"/>
                  <a:gd name="T20" fmla="*/ 501 w 1447"/>
                  <a:gd name="T21" fmla="*/ 159 h 169"/>
                  <a:gd name="T22" fmla="*/ 547 w 1447"/>
                  <a:gd name="T23" fmla="*/ 156 h 169"/>
                  <a:gd name="T24" fmla="*/ 593 w 1447"/>
                  <a:gd name="T25" fmla="*/ 155 h 169"/>
                  <a:gd name="T26" fmla="*/ 640 w 1447"/>
                  <a:gd name="T27" fmla="*/ 155 h 169"/>
                  <a:gd name="T28" fmla="*/ 686 w 1447"/>
                  <a:gd name="T29" fmla="*/ 152 h 169"/>
                  <a:gd name="T30" fmla="*/ 733 w 1447"/>
                  <a:gd name="T31" fmla="*/ 148 h 169"/>
                  <a:gd name="T32" fmla="*/ 779 w 1447"/>
                  <a:gd name="T33" fmla="*/ 150 h 169"/>
                  <a:gd name="T34" fmla="*/ 825 w 1447"/>
                  <a:gd name="T35" fmla="*/ 145 h 169"/>
                  <a:gd name="T36" fmla="*/ 872 w 1447"/>
                  <a:gd name="T37" fmla="*/ 142 h 169"/>
                  <a:gd name="T38" fmla="*/ 918 w 1447"/>
                  <a:gd name="T39" fmla="*/ 140 h 169"/>
                  <a:gd name="T40" fmla="*/ 965 w 1447"/>
                  <a:gd name="T41" fmla="*/ 133 h 169"/>
                  <a:gd name="T42" fmla="*/ 1011 w 1447"/>
                  <a:gd name="T43" fmla="*/ 122 h 169"/>
                  <a:gd name="T44" fmla="*/ 1057 w 1447"/>
                  <a:gd name="T45" fmla="*/ 109 h 169"/>
                  <a:gd name="T46" fmla="*/ 1104 w 1447"/>
                  <a:gd name="T47" fmla="*/ 97 h 169"/>
                  <a:gd name="T48" fmla="*/ 1150 w 1447"/>
                  <a:gd name="T49" fmla="*/ 81 h 169"/>
                  <a:gd name="T50" fmla="*/ 1197 w 1447"/>
                  <a:gd name="T51" fmla="*/ 65 h 169"/>
                  <a:gd name="T52" fmla="*/ 1243 w 1447"/>
                  <a:gd name="T53" fmla="*/ 62 h 169"/>
                  <a:gd name="T54" fmla="*/ 1289 w 1447"/>
                  <a:gd name="T55" fmla="*/ 46 h 169"/>
                  <a:gd name="T56" fmla="*/ 1336 w 1447"/>
                  <a:gd name="T57" fmla="*/ 41 h 169"/>
                  <a:gd name="T58" fmla="*/ 1382 w 1447"/>
                  <a:gd name="T59" fmla="*/ 29 h 169"/>
                  <a:gd name="T60" fmla="*/ 1429 w 1447"/>
                  <a:gd name="T61" fmla="*/ 8 h 169"/>
                  <a:gd name="T62" fmla="*/ 1429 w 1447"/>
                  <a:gd name="T63" fmla="*/ 12 h 169"/>
                  <a:gd name="T64" fmla="*/ 1382 w 1447"/>
                  <a:gd name="T65" fmla="*/ 33 h 169"/>
                  <a:gd name="T66" fmla="*/ 1336 w 1447"/>
                  <a:gd name="T67" fmla="*/ 44 h 169"/>
                  <a:gd name="T68" fmla="*/ 1289 w 1447"/>
                  <a:gd name="T69" fmla="*/ 49 h 169"/>
                  <a:gd name="T70" fmla="*/ 1243 w 1447"/>
                  <a:gd name="T71" fmla="*/ 64 h 169"/>
                  <a:gd name="T72" fmla="*/ 1197 w 1447"/>
                  <a:gd name="T73" fmla="*/ 67 h 169"/>
                  <a:gd name="T74" fmla="*/ 1150 w 1447"/>
                  <a:gd name="T75" fmla="*/ 83 h 169"/>
                  <a:gd name="T76" fmla="*/ 1104 w 1447"/>
                  <a:gd name="T77" fmla="*/ 99 h 169"/>
                  <a:gd name="T78" fmla="*/ 1057 w 1447"/>
                  <a:gd name="T79" fmla="*/ 110 h 169"/>
                  <a:gd name="T80" fmla="*/ 1011 w 1447"/>
                  <a:gd name="T81" fmla="*/ 123 h 169"/>
                  <a:gd name="T82" fmla="*/ 965 w 1447"/>
                  <a:gd name="T83" fmla="*/ 134 h 169"/>
                  <a:gd name="T84" fmla="*/ 918 w 1447"/>
                  <a:gd name="T85" fmla="*/ 141 h 169"/>
                  <a:gd name="T86" fmla="*/ 872 w 1447"/>
                  <a:gd name="T87" fmla="*/ 143 h 169"/>
                  <a:gd name="T88" fmla="*/ 825 w 1447"/>
                  <a:gd name="T89" fmla="*/ 146 h 169"/>
                  <a:gd name="T90" fmla="*/ 779 w 1447"/>
                  <a:gd name="T91" fmla="*/ 151 h 169"/>
                  <a:gd name="T92" fmla="*/ 733 w 1447"/>
                  <a:gd name="T93" fmla="*/ 149 h 169"/>
                  <a:gd name="T94" fmla="*/ 686 w 1447"/>
                  <a:gd name="T95" fmla="*/ 152 h 169"/>
                  <a:gd name="T96" fmla="*/ 640 w 1447"/>
                  <a:gd name="T97" fmla="*/ 155 h 169"/>
                  <a:gd name="T98" fmla="*/ 593 w 1447"/>
                  <a:gd name="T99" fmla="*/ 155 h 169"/>
                  <a:gd name="T100" fmla="*/ 547 w 1447"/>
                  <a:gd name="T101" fmla="*/ 156 h 169"/>
                  <a:gd name="T102" fmla="*/ 501 w 1447"/>
                  <a:gd name="T103" fmla="*/ 159 h 169"/>
                  <a:gd name="T104" fmla="*/ 454 w 1447"/>
                  <a:gd name="T105" fmla="*/ 161 h 169"/>
                  <a:gd name="T106" fmla="*/ 408 w 1447"/>
                  <a:gd name="T107" fmla="*/ 162 h 169"/>
                  <a:gd name="T108" fmla="*/ 361 w 1447"/>
                  <a:gd name="T109" fmla="*/ 163 h 169"/>
                  <a:gd name="T110" fmla="*/ 315 w 1447"/>
                  <a:gd name="T111" fmla="*/ 164 h 169"/>
                  <a:gd name="T112" fmla="*/ 269 w 1447"/>
                  <a:gd name="T113" fmla="*/ 165 h 169"/>
                  <a:gd name="T114" fmla="*/ 222 w 1447"/>
                  <a:gd name="T115" fmla="*/ 166 h 169"/>
                  <a:gd name="T116" fmla="*/ 176 w 1447"/>
                  <a:gd name="T117" fmla="*/ 167 h 169"/>
                  <a:gd name="T118" fmla="*/ 129 w 1447"/>
                  <a:gd name="T119" fmla="*/ 167 h 169"/>
                  <a:gd name="T120" fmla="*/ 83 w 1447"/>
                  <a:gd name="T121" fmla="*/ 168 h 169"/>
                  <a:gd name="T122" fmla="*/ 37 w 1447"/>
                  <a:gd name="T123" fmla="*/ 168 h 169"/>
                  <a:gd name="T124" fmla="*/ 0 w 1447"/>
                  <a:gd name="T125" fmla="*/ 168 h 16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9">
                    <a:moveTo>
                      <a:pt x="0" y="168"/>
                    </a:moveTo>
                    <a:lnTo>
                      <a:pt x="9" y="168"/>
                    </a:lnTo>
                    <a:lnTo>
                      <a:pt x="18" y="169"/>
                    </a:lnTo>
                    <a:lnTo>
                      <a:pt x="27" y="168"/>
                    </a:lnTo>
                    <a:lnTo>
                      <a:pt x="37" y="168"/>
                    </a:lnTo>
                    <a:lnTo>
                      <a:pt x="46" y="168"/>
                    </a:lnTo>
                    <a:lnTo>
                      <a:pt x="55" y="168"/>
                    </a:lnTo>
                    <a:lnTo>
                      <a:pt x="64" y="168"/>
                    </a:lnTo>
                    <a:lnTo>
                      <a:pt x="74" y="168"/>
                    </a:lnTo>
                    <a:lnTo>
                      <a:pt x="83" y="168"/>
                    </a:lnTo>
                    <a:lnTo>
                      <a:pt x="92" y="168"/>
                    </a:lnTo>
                    <a:lnTo>
                      <a:pt x="102" y="168"/>
                    </a:lnTo>
                    <a:lnTo>
                      <a:pt x="111" y="167"/>
                    </a:lnTo>
                    <a:lnTo>
                      <a:pt x="120" y="167"/>
                    </a:lnTo>
                    <a:lnTo>
                      <a:pt x="129" y="167"/>
                    </a:lnTo>
                    <a:lnTo>
                      <a:pt x="139" y="167"/>
                    </a:lnTo>
                    <a:lnTo>
                      <a:pt x="148" y="167"/>
                    </a:lnTo>
                    <a:lnTo>
                      <a:pt x="157" y="167"/>
                    </a:lnTo>
                    <a:lnTo>
                      <a:pt x="167" y="167"/>
                    </a:lnTo>
                    <a:lnTo>
                      <a:pt x="176" y="167"/>
                    </a:lnTo>
                    <a:lnTo>
                      <a:pt x="185" y="166"/>
                    </a:lnTo>
                    <a:lnTo>
                      <a:pt x="194" y="166"/>
                    </a:lnTo>
                    <a:lnTo>
                      <a:pt x="204" y="166"/>
                    </a:lnTo>
                    <a:lnTo>
                      <a:pt x="213" y="166"/>
                    </a:lnTo>
                    <a:lnTo>
                      <a:pt x="222" y="166"/>
                    </a:lnTo>
                    <a:lnTo>
                      <a:pt x="232" y="166"/>
                    </a:lnTo>
                    <a:lnTo>
                      <a:pt x="241" y="166"/>
                    </a:lnTo>
                    <a:lnTo>
                      <a:pt x="250" y="165"/>
                    </a:lnTo>
                    <a:lnTo>
                      <a:pt x="259" y="165"/>
                    </a:lnTo>
                    <a:lnTo>
                      <a:pt x="269" y="165"/>
                    </a:lnTo>
                    <a:lnTo>
                      <a:pt x="278" y="165"/>
                    </a:lnTo>
                    <a:lnTo>
                      <a:pt x="287" y="165"/>
                    </a:lnTo>
                    <a:lnTo>
                      <a:pt x="296" y="164"/>
                    </a:lnTo>
                    <a:lnTo>
                      <a:pt x="306" y="164"/>
                    </a:lnTo>
                    <a:lnTo>
                      <a:pt x="315" y="164"/>
                    </a:lnTo>
                    <a:lnTo>
                      <a:pt x="324" y="164"/>
                    </a:lnTo>
                    <a:lnTo>
                      <a:pt x="334" y="164"/>
                    </a:lnTo>
                    <a:lnTo>
                      <a:pt x="343" y="164"/>
                    </a:lnTo>
                    <a:lnTo>
                      <a:pt x="352" y="163"/>
                    </a:lnTo>
                    <a:lnTo>
                      <a:pt x="361" y="163"/>
                    </a:lnTo>
                    <a:lnTo>
                      <a:pt x="371" y="163"/>
                    </a:lnTo>
                    <a:lnTo>
                      <a:pt x="380" y="163"/>
                    </a:lnTo>
                    <a:lnTo>
                      <a:pt x="389" y="163"/>
                    </a:lnTo>
                    <a:lnTo>
                      <a:pt x="399" y="163"/>
                    </a:lnTo>
                    <a:lnTo>
                      <a:pt x="408" y="162"/>
                    </a:lnTo>
                    <a:lnTo>
                      <a:pt x="417" y="162"/>
                    </a:lnTo>
                    <a:lnTo>
                      <a:pt x="426" y="162"/>
                    </a:lnTo>
                    <a:lnTo>
                      <a:pt x="436" y="162"/>
                    </a:lnTo>
                    <a:lnTo>
                      <a:pt x="445" y="161"/>
                    </a:lnTo>
                    <a:lnTo>
                      <a:pt x="454" y="161"/>
                    </a:lnTo>
                    <a:lnTo>
                      <a:pt x="464" y="160"/>
                    </a:lnTo>
                    <a:lnTo>
                      <a:pt x="473" y="160"/>
                    </a:lnTo>
                    <a:lnTo>
                      <a:pt x="482" y="160"/>
                    </a:lnTo>
                    <a:lnTo>
                      <a:pt x="491" y="159"/>
                    </a:lnTo>
                    <a:lnTo>
                      <a:pt x="501" y="159"/>
                    </a:lnTo>
                    <a:lnTo>
                      <a:pt x="510" y="158"/>
                    </a:lnTo>
                    <a:lnTo>
                      <a:pt x="519" y="157"/>
                    </a:lnTo>
                    <a:lnTo>
                      <a:pt x="528" y="156"/>
                    </a:lnTo>
                    <a:lnTo>
                      <a:pt x="538" y="157"/>
                    </a:lnTo>
                    <a:lnTo>
                      <a:pt x="547" y="156"/>
                    </a:lnTo>
                    <a:lnTo>
                      <a:pt x="556" y="156"/>
                    </a:lnTo>
                    <a:lnTo>
                      <a:pt x="566" y="155"/>
                    </a:lnTo>
                    <a:lnTo>
                      <a:pt x="575" y="155"/>
                    </a:lnTo>
                    <a:lnTo>
                      <a:pt x="584" y="154"/>
                    </a:lnTo>
                    <a:lnTo>
                      <a:pt x="593" y="155"/>
                    </a:lnTo>
                    <a:lnTo>
                      <a:pt x="603" y="155"/>
                    </a:lnTo>
                    <a:lnTo>
                      <a:pt x="612" y="154"/>
                    </a:lnTo>
                    <a:lnTo>
                      <a:pt x="621" y="153"/>
                    </a:lnTo>
                    <a:lnTo>
                      <a:pt x="631" y="153"/>
                    </a:lnTo>
                    <a:lnTo>
                      <a:pt x="640" y="155"/>
                    </a:lnTo>
                    <a:lnTo>
                      <a:pt x="649" y="153"/>
                    </a:lnTo>
                    <a:lnTo>
                      <a:pt x="658" y="155"/>
                    </a:lnTo>
                    <a:lnTo>
                      <a:pt x="668" y="154"/>
                    </a:lnTo>
                    <a:lnTo>
                      <a:pt x="677" y="152"/>
                    </a:lnTo>
                    <a:lnTo>
                      <a:pt x="686" y="152"/>
                    </a:lnTo>
                    <a:lnTo>
                      <a:pt x="696" y="151"/>
                    </a:lnTo>
                    <a:lnTo>
                      <a:pt x="705" y="151"/>
                    </a:lnTo>
                    <a:lnTo>
                      <a:pt x="714" y="150"/>
                    </a:lnTo>
                    <a:lnTo>
                      <a:pt x="723" y="149"/>
                    </a:lnTo>
                    <a:lnTo>
                      <a:pt x="733" y="148"/>
                    </a:lnTo>
                    <a:lnTo>
                      <a:pt x="742" y="149"/>
                    </a:lnTo>
                    <a:lnTo>
                      <a:pt x="751" y="150"/>
                    </a:lnTo>
                    <a:lnTo>
                      <a:pt x="760" y="152"/>
                    </a:lnTo>
                    <a:lnTo>
                      <a:pt x="770" y="151"/>
                    </a:lnTo>
                    <a:lnTo>
                      <a:pt x="779" y="150"/>
                    </a:lnTo>
                    <a:lnTo>
                      <a:pt x="788" y="149"/>
                    </a:lnTo>
                    <a:lnTo>
                      <a:pt x="798" y="148"/>
                    </a:lnTo>
                    <a:lnTo>
                      <a:pt x="807" y="147"/>
                    </a:lnTo>
                    <a:lnTo>
                      <a:pt x="816" y="147"/>
                    </a:lnTo>
                    <a:lnTo>
                      <a:pt x="825" y="145"/>
                    </a:lnTo>
                    <a:lnTo>
                      <a:pt x="835" y="145"/>
                    </a:lnTo>
                    <a:lnTo>
                      <a:pt x="844" y="143"/>
                    </a:lnTo>
                    <a:lnTo>
                      <a:pt x="853" y="142"/>
                    </a:lnTo>
                    <a:lnTo>
                      <a:pt x="863" y="142"/>
                    </a:lnTo>
                    <a:lnTo>
                      <a:pt x="872" y="142"/>
                    </a:lnTo>
                    <a:lnTo>
                      <a:pt x="881" y="145"/>
                    </a:lnTo>
                    <a:lnTo>
                      <a:pt x="890" y="143"/>
                    </a:lnTo>
                    <a:lnTo>
                      <a:pt x="900" y="141"/>
                    </a:lnTo>
                    <a:lnTo>
                      <a:pt x="909" y="140"/>
                    </a:lnTo>
                    <a:lnTo>
                      <a:pt x="918" y="140"/>
                    </a:lnTo>
                    <a:lnTo>
                      <a:pt x="928" y="137"/>
                    </a:lnTo>
                    <a:lnTo>
                      <a:pt x="937" y="136"/>
                    </a:lnTo>
                    <a:lnTo>
                      <a:pt x="946" y="135"/>
                    </a:lnTo>
                    <a:lnTo>
                      <a:pt x="955" y="134"/>
                    </a:lnTo>
                    <a:lnTo>
                      <a:pt x="965" y="133"/>
                    </a:lnTo>
                    <a:lnTo>
                      <a:pt x="974" y="131"/>
                    </a:lnTo>
                    <a:lnTo>
                      <a:pt x="983" y="129"/>
                    </a:lnTo>
                    <a:lnTo>
                      <a:pt x="992" y="126"/>
                    </a:lnTo>
                    <a:lnTo>
                      <a:pt x="1002" y="124"/>
                    </a:lnTo>
                    <a:lnTo>
                      <a:pt x="1011" y="122"/>
                    </a:lnTo>
                    <a:lnTo>
                      <a:pt x="1020" y="120"/>
                    </a:lnTo>
                    <a:lnTo>
                      <a:pt x="1030" y="118"/>
                    </a:lnTo>
                    <a:lnTo>
                      <a:pt x="1039" y="115"/>
                    </a:lnTo>
                    <a:lnTo>
                      <a:pt x="1048" y="112"/>
                    </a:lnTo>
                    <a:lnTo>
                      <a:pt x="1057" y="109"/>
                    </a:lnTo>
                    <a:lnTo>
                      <a:pt x="1067" y="109"/>
                    </a:lnTo>
                    <a:lnTo>
                      <a:pt x="1076" y="106"/>
                    </a:lnTo>
                    <a:lnTo>
                      <a:pt x="1085" y="104"/>
                    </a:lnTo>
                    <a:lnTo>
                      <a:pt x="1095" y="101"/>
                    </a:lnTo>
                    <a:lnTo>
                      <a:pt x="1104" y="97"/>
                    </a:lnTo>
                    <a:lnTo>
                      <a:pt x="1113" y="94"/>
                    </a:lnTo>
                    <a:lnTo>
                      <a:pt x="1122" y="91"/>
                    </a:lnTo>
                    <a:lnTo>
                      <a:pt x="1132" y="86"/>
                    </a:lnTo>
                    <a:lnTo>
                      <a:pt x="1141" y="81"/>
                    </a:lnTo>
                    <a:lnTo>
                      <a:pt x="1150" y="81"/>
                    </a:lnTo>
                    <a:lnTo>
                      <a:pt x="1160" y="81"/>
                    </a:lnTo>
                    <a:lnTo>
                      <a:pt x="1169" y="75"/>
                    </a:lnTo>
                    <a:lnTo>
                      <a:pt x="1178" y="72"/>
                    </a:lnTo>
                    <a:lnTo>
                      <a:pt x="1187" y="68"/>
                    </a:lnTo>
                    <a:lnTo>
                      <a:pt x="1197" y="65"/>
                    </a:lnTo>
                    <a:lnTo>
                      <a:pt x="1206" y="65"/>
                    </a:lnTo>
                    <a:lnTo>
                      <a:pt x="1215" y="66"/>
                    </a:lnTo>
                    <a:lnTo>
                      <a:pt x="1224" y="66"/>
                    </a:lnTo>
                    <a:lnTo>
                      <a:pt x="1234" y="66"/>
                    </a:lnTo>
                    <a:lnTo>
                      <a:pt x="1243" y="62"/>
                    </a:lnTo>
                    <a:lnTo>
                      <a:pt x="1252" y="59"/>
                    </a:lnTo>
                    <a:lnTo>
                      <a:pt x="1262" y="57"/>
                    </a:lnTo>
                    <a:lnTo>
                      <a:pt x="1271" y="52"/>
                    </a:lnTo>
                    <a:lnTo>
                      <a:pt x="1280" y="48"/>
                    </a:lnTo>
                    <a:lnTo>
                      <a:pt x="1289" y="46"/>
                    </a:lnTo>
                    <a:lnTo>
                      <a:pt x="1299" y="44"/>
                    </a:lnTo>
                    <a:lnTo>
                      <a:pt x="1308" y="43"/>
                    </a:lnTo>
                    <a:lnTo>
                      <a:pt x="1317" y="43"/>
                    </a:lnTo>
                    <a:lnTo>
                      <a:pt x="1327" y="42"/>
                    </a:lnTo>
                    <a:lnTo>
                      <a:pt x="1336" y="41"/>
                    </a:lnTo>
                    <a:lnTo>
                      <a:pt x="1345" y="38"/>
                    </a:lnTo>
                    <a:lnTo>
                      <a:pt x="1354" y="34"/>
                    </a:lnTo>
                    <a:lnTo>
                      <a:pt x="1364" y="33"/>
                    </a:lnTo>
                    <a:lnTo>
                      <a:pt x="1373" y="32"/>
                    </a:lnTo>
                    <a:lnTo>
                      <a:pt x="1382" y="29"/>
                    </a:lnTo>
                    <a:lnTo>
                      <a:pt x="1392" y="26"/>
                    </a:lnTo>
                    <a:lnTo>
                      <a:pt x="1401" y="26"/>
                    </a:lnTo>
                    <a:lnTo>
                      <a:pt x="1410" y="22"/>
                    </a:lnTo>
                    <a:lnTo>
                      <a:pt x="1419" y="16"/>
                    </a:lnTo>
                    <a:lnTo>
                      <a:pt x="1429" y="8"/>
                    </a:lnTo>
                    <a:lnTo>
                      <a:pt x="1438" y="4"/>
                    </a:lnTo>
                    <a:lnTo>
                      <a:pt x="1447" y="0"/>
                    </a:lnTo>
                    <a:lnTo>
                      <a:pt x="1447" y="4"/>
                    </a:lnTo>
                    <a:lnTo>
                      <a:pt x="1438" y="8"/>
                    </a:lnTo>
                    <a:lnTo>
                      <a:pt x="1429" y="12"/>
                    </a:lnTo>
                    <a:lnTo>
                      <a:pt x="1419" y="20"/>
                    </a:lnTo>
                    <a:lnTo>
                      <a:pt x="1410" y="26"/>
                    </a:lnTo>
                    <a:lnTo>
                      <a:pt x="1401" y="29"/>
                    </a:lnTo>
                    <a:lnTo>
                      <a:pt x="1392" y="30"/>
                    </a:lnTo>
                    <a:lnTo>
                      <a:pt x="1382" y="33"/>
                    </a:lnTo>
                    <a:lnTo>
                      <a:pt x="1373" y="36"/>
                    </a:lnTo>
                    <a:lnTo>
                      <a:pt x="1364" y="36"/>
                    </a:lnTo>
                    <a:lnTo>
                      <a:pt x="1354" y="38"/>
                    </a:lnTo>
                    <a:lnTo>
                      <a:pt x="1345" y="41"/>
                    </a:lnTo>
                    <a:lnTo>
                      <a:pt x="1336" y="44"/>
                    </a:lnTo>
                    <a:lnTo>
                      <a:pt x="1327" y="45"/>
                    </a:lnTo>
                    <a:lnTo>
                      <a:pt x="1317" y="46"/>
                    </a:lnTo>
                    <a:lnTo>
                      <a:pt x="1308" y="46"/>
                    </a:lnTo>
                    <a:lnTo>
                      <a:pt x="1299" y="47"/>
                    </a:lnTo>
                    <a:lnTo>
                      <a:pt x="1289" y="49"/>
                    </a:lnTo>
                    <a:lnTo>
                      <a:pt x="1280" y="51"/>
                    </a:lnTo>
                    <a:lnTo>
                      <a:pt x="1271" y="55"/>
                    </a:lnTo>
                    <a:lnTo>
                      <a:pt x="1262" y="60"/>
                    </a:lnTo>
                    <a:lnTo>
                      <a:pt x="1252" y="62"/>
                    </a:lnTo>
                    <a:lnTo>
                      <a:pt x="1243" y="64"/>
                    </a:lnTo>
                    <a:lnTo>
                      <a:pt x="1234" y="68"/>
                    </a:lnTo>
                    <a:lnTo>
                      <a:pt x="1224" y="69"/>
                    </a:lnTo>
                    <a:lnTo>
                      <a:pt x="1215" y="69"/>
                    </a:lnTo>
                    <a:lnTo>
                      <a:pt x="1206" y="67"/>
                    </a:lnTo>
                    <a:lnTo>
                      <a:pt x="1197" y="67"/>
                    </a:lnTo>
                    <a:lnTo>
                      <a:pt x="1187" y="70"/>
                    </a:lnTo>
                    <a:lnTo>
                      <a:pt x="1178" y="74"/>
                    </a:lnTo>
                    <a:lnTo>
                      <a:pt x="1169" y="77"/>
                    </a:lnTo>
                    <a:lnTo>
                      <a:pt x="1160" y="83"/>
                    </a:lnTo>
                    <a:lnTo>
                      <a:pt x="1150" y="83"/>
                    </a:lnTo>
                    <a:lnTo>
                      <a:pt x="1141" y="83"/>
                    </a:lnTo>
                    <a:lnTo>
                      <a:pt x="1132" y="88"/>
                    </a:lnTo>
                    <a:lnTo>
                      <a:pt x="1122" y="92"/>
                    </a:lnTo>
                    <a:lnTo>
                      <a:pt x="1113" y="95"/>
                    </a:lnTo>
                    <a:lnTo>
                      <a:pt x="1104" y="99"/>
                    </a:lnTo>
                    <a:lnTo>
                      <a:pt x="1095" y="102"/>
                    </a:lnTo>
                    <a:lnTo>
                      <a:pt x="1085" y="106"/>
                    </a:lnTo>
                    <a:lnTo>
                      <a:pt x="1076" y="107"/>
                    </a:lnTo>
                    <a:lnTo>
                      <a:pt x="1067" y="110"/>
                    </a:lnTo>
                    <a:lnTo>
                      <a:pt x="1057" y="110"/>
                    </a:lnTo>
                    <a:lnTo>
                      <a:pt x="1048" y="113"/>
                    </a:lnTo>
                    <a:lnTo>
                      <a:pt x="1039" y="116"/>
                    </a:lnTo>
                    <a:lnTo>
                      <a:pt x="1030" y="119"/>
                    </a:lnTo>
                    <a:lnTo>
                      <a:pt x="1020" y="121"/>
                    </a:lnTo>
                    <a:lnTo>
                      <a:pt x="1011" y="123"/>
                    </a:lnTo>
                    <a:lnTo>
                      <a:pt x="1002" y="125"/>
                    </a:lnTo>
                    <a:lnTo>
                      <a:pt x="992" y="127"/>
                    </a:lnTo>
                    <a:lnTo>
                      <a:pt x="983" y="130"/>
                    </a:lnTo>
                    <a:lnTo>
                      <a:pt x="974" y="132"/>
                    </a:lnTo>
                    <a:lnTo>
                      <a:pt x="965" y="134"/>
                    </a:lnTo>
                    <a:lnTo>
                      <a:pt x="955" y="134"/>
                    </a:lnTo>
                    <a:lnTo>
                      <a:pt x="946" y="136"/>
                    </a:lnTo>
                    <a:lnTo>
                      <a:pt x="937" y="137"/>
                    </a:lnTo>
                    <a:lnTo>
                      <a:pt x="928" y="138"/>
                    </a:lnTo>
                    <a:lnTo>
                      <a:pt x="918" y="141"/>
                    </a:lnTo>
                    <a:lnTo>
                      <a:pt x="909" y="141"/>
                    </a:lnTo>
                    <a:lnTo>
                      <a:pt x="900" y="142"/>
                    </a:lnTo>
                    <a:lnTo>
                      <a:pt x="890" y="144"/>
                    </a:lnTo>
                    <a:lnTo>
                      <a:pt x="881" y="146"/>
                    </a:lnTo>
                    <a:lnTo>
                      <a:pt x="872" y="143"/>
                    </a:lnTo>
                    <a:lnTo>
                      <a:pt x="863" y="142"/>
                    </a:lnTo>
                    <a:lnTo>
                      <a:pt x="853" y="143"/>
                    </a:lnTo>
                    <a:lnTo>
                      <a:pt x="844" y="144"/>
                    </a:lnTo>
                    <a:lnTo>
                      <a:pt x="835" y="146"/>
                    </a:lnTo>
                    <a:lnTo>
                      <a:pt x="825" y="146"/>
                    </a:lnTo>
                    <a:lnTo>
                      <a:pt x="816" y="148"/>
                    </a:lnTo>
                    <a:lnTo>
                      <a:pt x="807" y="147"/>
                    </a:lnTo>
                    <a:lnTo>
                      <a:pt x="798" y="148"/>
                    </a:lnTo>
                    <a:lnTo>
                      <a:pt x="788" y="150"/>
                    </a:lnTo>
                    <a:lnTo>
                      <a:pt x="779" y="151"/>
                    </a:lnTo>
                    <a:lnTo>
                      <a:pt x="770" y="152"/>
                    </a:lnTo>
                    <a:lnTo>
                      <a:pt x="760" y="152"/>
                    </a:lnTo>
                    <a:lnTo>
                      <a:pt x="751" y="151"/>
                    </a:lnTo>
                    <a:lnTo>
                      <a:pt x="742" y="150"/>
                    </a:lnTo>
                    <a:lnTo>
                      <a:pt x="733" y="149"/>
                    </a:lnTo>
                    <a:lnTo>
                      <a:pt x="723" y="149"/>
                    </a:lnTo>
                    <a:lnTo>
                      <a:pt x="714" y="150"/>
                    </a:lnTo>
                    <a:lnTo>
                      <a:pt x="705" y="151"/>
                    </a:lnTo>
                    <a:lnTo>
                      <a:pt x="696" y="151"/>
                    </a:lnTo>
                    <a:lnTo>
                      <a:pt x="686" y="152"/>
                    </a:lnTo>
                    <a:lnTo>
                      <a:pt x="677" y="152"/>
                    </a:lnTo>
                    <a:lnTo>
                      <a:pt x="668" y="154"/>
                    </a:lnTo>
                    <a:lnTo>
                      <a:pt x="658" y="155"/>
                    </a:lnTo>
                    <a:lnTo>
                      <a:pt x="649" y="153"/>
                    </a:lnTo>
                    <a:lnTo>
                      <a:pt x="640" y="155"/>
                    </a:lnTo>
                    <a:lnTo>
                      <a:pt x="631" y="153"/>
                    </a:lnTo>
                    <a:lnTo>
                      <a:pt x="621" y="153"/>
                    </a:lnTo>
                    <a:lnTo>
                      <a:pt x="612" y="154"/>
                    </a:lnTo>
                    <a:lnTo>
                      <a:pt x="603" y="155"/>
                    </a:lnTo>
                    <a:lnTo>
                      <a:pt x="593" y="155"/>
                    </a:lnTo>
                    <a:lnTo>
                      <a:pt x="584" y="154"/>
                    </a:lnTo>
                    <a:lnTo>
                      <a:pt x="575" y="155"/>
                    </a:lnTo>
                    <a:lnTo>
                      <a:pt x="566" y="155"/>
                    </a:lnTo>
                    <a:lnTo>
                      <a:pt x="556" y="156"/>
                    </a:lnTo>
                    <a:lnTo>
                      <a:pt x="547" y="156"/>
                    </a:lnTo>
                    <a:lnTo>
                      <a:pt x="538" y="157"/>
                    </a:lnTo>
                    <a:lnTo>
                      <a:pt x="528" y="156"/>
                    </a:lnTo>
                    <a:lnTo>
                      <a:pt x="519" y="157"/>
                    </a:lnTo>
                    <a:lnTo>
                      <a:pt x="510" y="158"/>
                    </a:lnTo>
                    <a:lnTo>
                      <a:pt x="501" y="159"/>
                    </a:lnTo>
                    <a:lnTo>
                      <a:pt x="491" y="159"/>
                    </a:lnTo>
                    <a:lnTo>
                      <a:pt x="482" y="160"/>
                    </a:lnTo>
                    <a:lnTo>
                      <a:pt x="473" y="160"/>
                    </a:lnTo>
                    <a:lnTo>
                      <a:pt x="464" y="160"/>
                    </a:lnTo>
                    <a:lnTo>
                      <a:pt x="454" y="161"/>
                    </a:lnTo>
                    <a:lnTo>
                      <a:pt x="445" y="161"/>
                    </a:lnTo>
                    <a:lnTo>
                      <a:pt x="436" y="162"/>
                    </a:lnTo>
                    <a:lnTo>
                      <a:pt x="426" y="162"/>
                    </a:lnTo>
                    <a:lnTo>
                      <a:pt x="417" y="162"/>
                    </a:lnTo>
                    <a:lnTo>
                      <a:pt x="408" y="162"/>
                    </a:lnTo>
                    <a:lnTo>
                      <a:pt x="399" y="163"/>
                    </a:lnTo>
                    <a:lnTo>
                      <a:pt x="389" y="163"/>
                    </a:lnTo>
                    <a:lnTo>
                      <a:pt x="380" y="163"/>
                    </a:lnTo>
                    <a:lnTo>
                      <a:pt x="371" y="163"/>
                    </a:lnTo>
                    <a:lnTo>
                      <a:pt x="361" y="163"/>
                    </a:lnTo>
                    <a:lnTo>
                      <a:pt x="352" y="163"/>
                    </a:lnTo>
                    <a:lnTo>
                      <a:pt x="343" y="164"/>
                    </a:lnTo>
                    <a:lnTo>
                      <a:pt x="334" y="164"/>
                    </a:lnTo>
                    <a:lnTo>
                      <a:pt x="324" y="164"/>
                    </a:lnTo>
                    <a:lnTo>
                      <a:pt x="315" y="164"/>
                    </a:lnTo>
                    <a:lnTo>
                      <a:pt x="306" y="164"/>
                    </a:lnTo>
                    <a:lnTo>
                      <a:pt x="296" y="164"/>
                    </a:lnTo>
                    <a:lnTo>
                      <a:pt x="287" y="165"/>
                    </a:lnTo>
                    <a:lnTo>
                      <a:pt x="278" y="165"/>
                    </a:lnTo>
                    <a:lnTo>
                      <a:pt x="269" y="165"/>
                    </a:lnTo>
                    <a:lnTo>
                      <a:pt x="259" y="165"/>
                    </a:lnTo>
                    <a:lnTo>
                      <a:pt x="250" y="165"/>
                    </a:lnTo>
                    <a:lnTo>
                      <a:pt x="241" y="166"/>
                    </a:lnTo>
                    <a:lnTo>
                      <a:pt x="232" y="166"/>
                    </a:lnTo>
                    <a:lnTo>
                      <a:pt x="222" y="166"/>
                    </a:lnTo>
                    <a:lnTo>
                      <a:pt x="213" y="166"/>
                    </a:lnTo>
                    <a:lnTo>
                      <a:pt x="204" y="166"/>
                    </a:lnTo>
                    <a:lnTo>
                      <a:pt x="194" y="166"/>
                    </a:lnTo>
                    <a:lnTo>
                      <a:pt x="185" y="166"/>
                    </a:lnTo>
                    <a:lnTo>
                      <a:pt x="176" y="167"/>
                    </a:lnTo>
                    <a:lnTo>
                      <a:pt x="167" y="167"/>
                    </a:lnTo>
                    <a:lnTo>
                      <a:pt x="157" y="167"/>
                    </a:lnTo>
                    <a:lnTo>
                      <a:pt x="148" y="167"/>
                    </a:lnTo>
                    <a:lnTo>
                      <a:pt x="139" y="167"/>
                    </a:lnTo>
                    <a:lnTo>
                      <a:pt x="129" y="167"/>
                    </a:lnTo>
                    <a:lnTo>
                      <a:pt x="120" y="167"/>
                    </a:lnTo>
                    <a:lnTo>
                      <a:pt x="111" y="167"/>
                    </a:lnTo>
                    <a:lnTo>
                      <a:pt x="102" y="168"/>
                    </a:lnTo>
                    <a:lnTo>
                      <a:pt x="92" y="168"/>
                    </a:lnTo>
                    <a:lnTo>
                      <a:pt x="83" y="168"/>
                    </a:lnTo>
                    <a:lnTo>
                      <a:pt x="74" y="168"/>
                    </a:lnTo>
                    <a:lnTo>
                      <a:pt x="64" y="168"/>
                    </a:lnTo>
                    <a:lnTo>
                      <a:pt x="55" y="168"/>
                    </a:lnTo>
                    <a:lnTo>
                      <a:pt x="46" y="168"/>
                    </a:lnTo>
                    <a:lnTo>
                      <a:pt x="37" y="168"/>
                    </a:lnTo>
                    <a:lnTo>
                      <a:pt x="27" y="168"/>
                    </a:lnTo>
                    <a:lnTo>
                      <a:pt x="18" y="169"/>
                    </a:lnTo>
                    <a:lnTo>
                      <a:pt x="9" y="168"/>
                    </a:lnTo>
                    <a:lnTo>
                      <a:pt x="0" y="168"/>
                    </a:lnTo>
                    <a:close/>
                  </a:path>
                </a:pathLst>
              </a:custGeom>
              <a:solidFill>
                <a:srgbClr val="FFC8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73" name="Freeform 180"/>
              <p:cNvSpPr>
                <a:spLocks/>
              </p:cNvSpPr>
              <p:nvPr/>
            </p:nvSpPr>
            <p:spPr bwMode="auto">
              <a:xfrm>
                <a:off x="472" y="3620"/>
                <a:ext cx="1447" cy="169"/>
              </a:xfrm>
              <a:custGeom>
                <a:avLst/>
                <a:gdLst>
                  <a:gd name="T0" fmla="*/ 37 w 1447"/>
                  <a:gd name="T1" fmla="*/ 168 h 169"/>
                  <a:gd name="T2" fmla="*/ 83 w 1447"/>
                  <a:gd name="T3" fmla="*/ 168 h 169"/>
                  <a:gd name="T4" fmla="*/ 129 w 1447"/>
                  <a:gd name="T5" fmla="*/ 167 h 169"/>
                  <a:gd name="T6" fmla="*/ 176 w 1447"/>
                  <a:gd name="T7" fmla="*/ 167 h 169"/>
                  <a:gd name="T8" fmla="*/ 222 w 1447"/>
                  <a:gd name="T9" fmla="*/ 166 h 169"/>
                  <a:gd name="T10" fmla="*/ 269 w 1447"/>
                  <a:gd name="T11" fmla="*/ 165 h 169"/>
                  <a:gd name="T12" fmla="*/ 315 w 1447"/>
                  <a:gd name="T13" fmla="*/ 164 h 169"/>
                  <a:gd name="T14" fmla="*/ 361 w 1447"/>
                  <a:gd name="T15" fmla="*/ 163 h 169"/>
                  <a:gd name="T16" fmla="*/ 408 w 1447"/>
                  <a:gd name="T17" fmla="*/ 162 h 169"/>
                  <a:gd name="T18" fmla="*/ 454 w 1447"/>
                  <a:gd name="T19" fmla="*/ 161 h 169"/>
                  <a:gd name="T20" fmla="*/ 501 w 1447"/>
                  <a:gd name="T21" fmla="*/ 159 h 169"/>
                  <a:gd name="T22" fmla="*/ 547 w 1447"/>
                  <a:gd name="T23" fmla="*/ 156 h 169"/>
                  <a:gd name="T24" fmla="*/ 593 w 1447"/>
                  <a:gd name="T25" fmla="*/ 155 h 169"/>
                  <a:gd name="T26" fmla="*/ 640 w 1447"/>
                  <a:gd name="T27" fmla="*/ 155 h 169"/>
                  <a:gd name="T28" fmla="*/ 686 w 1447"/>
                  <a:gd name="T29" fmla="*/ 152 h 169"/>
                  <a:gd name="T30" fmla="*/ 733 w 1447"/>
                  <a:gd name="T31" fmla="*/ 148 h 169"/>
                  <a:gd name="T32" fmla="*/ 779 w 1447"/>
                  <a:gd name="T33" fmla="*/ 150 h 169"/>
                  <a:gd name="T34" fmla="*/ 825 w 1447"/>
                  <a:gd name="T35" fmla="*/ 145 h 169"/>
                  <a:gd name="T36" fmla="*/ 872 w 1447"/>
                  <a:gd name="T37" fmla="*/ 142 h 169"/>
                  <a:gd name="T38" fmla="*/ 918 w 1447"/>
                  <a:gd name="T39" fmla="*/ 140 h 169"/>
                  <a:gd name="T40" fmla="*/ 965 w 1447"/>
                  <a:gd name="T41" fmla="*/ 133 h 169"/>
                  <a:gd name="T42" fmla="*/ 1011 w 1447"/>
                  <a:gd name="T43" fmla="*/ 122 h 169"/>
                  <a:gd name="T44" fmla="*/ 1057 w 1447"/>
                  <a:gd name="T45" fmla="*/ 109 h 169"/>
                  <a:gd name="T46" fmla="*/ 1104 w 1447"/>
                  <a:gd name="T47" fmla="*/ 97 h 169"/>
                  <a:gd name="T48" fmla="*/ 1150 w 1447"/>
                  <a:gd name="T49" fmla="*/ 81 h 169"/>
                  <a:gd name="T50" fmla="*/ 1197 w 1447"/>
                  <a:gd name="T51" fmla="*/ 65 h 169"/>
                  <a:gd name="T52" fmla="*/ 1243 w 1447"/>
                  <a:gd name="T53" fmla="*/ 62 h 169"/>
                  <a:gd name="T54" fmla="*/ 1289 w 1447"/>
                  <a:gd name="T55" fmla="*/ 46 h 169"/>
                  <a:gd name="T56" fmla="*/ 1336 w 1447"/>
                  <a:gd name="T57" fmla="*/ 41 h 169"/>
                  <a:gd name="T58" fmla="*/ 1382 w 1447"/>
                  <a:gd name="T59" fmla="*/ 29 h 169"/>
                  <a:gd name="T60" fmla="*/ 1429 w 1447"/>
                  <a:gd name="T61" fmla="*/ 8 h 169"/>
                  <a:gd name="T62" fmla="*/ 1429 w 1447"/>
                  <a:gd name="T63" fmla="*/ 12 h 169"/>
                  <a:gd name="T64" fmla="*/ 1382 w 1447"/>
                  <a:gd name="T65" fmla="*/ 33 h 169"/>
                  <a:gd name="T66" fmla="*/ 1336 w 1447"/>
                  <a:gd name="T67" fmla="*/ 44 h 169"/>
                  <a:gd name="T68" fmla="*/ 1289 w 1447"/>
                  <a:gd name="T69" fmla="*/ 49 h 169"/>
                  <a:gd name="T70" fmla="*/ 1243 w 1447"/>
                  <a:gd name="T71" fmla="*/ 64 h 169"/>
                  <a:gd name="T72" fmla="*/ 1197 w 1447"/>
                  <a:gd name="T73" fmla="*/ 67 h 169"/>
                  <a:gd name="T74" fmla="*/ 1150 w 1447"/>
                  <a:gd name="T75" fmla="*/ 83 h 169"/>
                  <a:gd name="T76" fmla="*/ 1104 w 1447"/>
                  <a:gd name="T77" fmla="*/ 99 h 169"/>
                  <a:gd name="T78" fmla="*/ 1057 w 1447"/>
                  <a:gd name="T79" fmla="*/ 110 h 169"/>
                  <a:gd name="T80" fmla="*/ 1011 w 1447"/>
                  <a:gd name="T81" fmla="*/ 123 h 169"/>
                  <a:gd name="T82" fmla="*/ 965 w 1447"/>
                  <a:gd name="T83" fmla="*/ 134 h 169"/>
                  <a:gd name="T84" fmla="*/ 918 w 1447"/>
                  <a:gd name="T85" fmla="*/ 141 h 169"/>
                  <a:gd name="T86" fmla="*/ 872 w 1447"/>
                  <a:gd name="T87" fmla="*/ 143 h 169"/>
                  <a:gd name="T88" fmla="*/ 825 w 1447"/>
                  <a:gd name="T89" fmla="*/ 146 h 169"/>
                  <a:gd name="T90" fmla="*/ 779 w 1447"/>
                  <a:gd name="T91" fmla="*/ 151 h 169"/>
                  <a:gd name="T92" fmla="*/ 733 w 1447"/>
                  <a:gd name="T93" fmla="*/ 149 h 169"/>
                  <a:gd name="T94" fmla="*/ 686 w 1447"/>
                  <a:gd name="T95" fmla="*/ 152 h 169"/>
                  <a:gd name="T96" fmla="*/ 640 w 1447"/>
                  <a:gd name="T97" fmla="*/ 155 h 169"/>
                  <a:gd name="T98" fmla="*/ 593 w 1447"/>
                  <a:gd name="T99" fmla="*/ 155 h 169"/>
                  <a:gd name="T100" fmla="*/ 547 w 1447"/>
                  <a:gd name="T101" fmla="*/ 156 h 169"/>
                  <a:gd name="T102" fmla="*/ 501 w 1447"/>
                  <a:gd name="T103" fmla="*/ 159 h 169"/>
                  <a:gd name="T104" fmla="*/ 454 w 1447"/>
                  <a:gd name="T105" fmla="*/ 161 h 169"/>
                  <a:gd name="T106" fmla="*/ 408 w 1447"/>
                  <a:gd name="T107" fmla="*/ 162 h 169"/>
                  <a:gd name="T108" fmla="*/ 361 w 1447"/>
                  <a:gd name="T109" fmla="*/ 163 h 169"/>
                  <a:gd name="T110" fmla="*/ 315 w 1447"/>
                  <a:gd name="T111" fmla="*/ 164 h 169"/>
                  <a:gd name="T112" fmla="*/ 269 w 1447"/>
                  <a:gd name="T113" fmla="*/ 165 h 169"/>
                  <a:gd name="T114" fmla="*/ 222 w 1447"/>
                  <a:gd name="T115" fmla="*/ 166 h 169"/>
                  <a:gd name="T116" fmla="*/ 176 w 1447"/>
                  <a:gd name="T117" fmla="*/ 167 h 169"/>
                  <a:gd name="T118" fmla="*/ 129 w 1447"/>
                  <a:gd name="T119" fmla="*/ 167 h 169"/>
                  <a:gd name="T120" fmla="*/ 83 w 1447"/>
                  <a:gd name="T121" fmla="*/ 168 h 169"/>
                  <a:gd name="T122" fmla="*/ 37 w 1447"/>
                  <a:gd name="T123" fmla="*/ 168 h 169"/>
                  <a:gd name="T124" fmla="*/ 0 w 1447"/>
                  <a:gd name="T125" fmla="*/ 168 h 16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9">
                    <a:moveTo>
                      <a:pt x="0" y="168"/>
                    </a:moveTo>
                    <a:lnTo>
                      <a:pt x="9" y="168"/>
                    </a:lnTo>
                    <a:lnTo>
                      <a:pt x="18" y="169"/>
                    </a:lnTo>
                    <a:lnTo>
                      <a:pt x="27" y="168"/>
                    </a:lnTo>
                    <a:lnTo>
                      <a:pt x="37" y="168"/>
                    </a:lnTo>
                    <a:lnTo>
                      <a:pt x="46" y="168"/>
                    </a:lnTo>
                    <a:lnTo>
                      <a:pt x="55" y="168"/>
                    </a:lnTo>
                    <a:lnTo>
                      <a:pt x="64" y="168"/>
                    </a:lnTo>
                    <a:lnTo>
                      <a:pt x="74" y="168"/>
                    </a:lnTo>
                    <a:lnTo>
                      <a:pt x="83" y="168"/>
                    </a:lnTo>
                    <a:lnTo>
                      <a:pt x="92" y="168"/>
                    </a:lnTo>
                    <a:lnTo>
                      <a:pt x="102" y="168"/>
                    </a:lnTo>
                    <a:lnTo>
                      <a:pt x="111" y="167"/>
                    </a:lnTo>
                    <a:lnTo>
                      <a:pt x="120" y="167"/>
                    </a:lnTo>
                    <a:lnTo>
                      <a:pt x="129" y="167"/>
                    </a:lnTo>
                    <a:lnTo>
                      <a:pt x="139" y="167"/>
                    </a:lnTo>
                    <a:lnTo>
                      <a:pt x="148" y="167"/>
                    </a:lnTo>
                    <a:lnTo>
                      <a:pt x="157" y="167"/>
                    </a:lnTo>
                    <a:lnTo>
                      <a:pt x="167" y="167"/>
                    </a:lnTo>
                    <a:lnTo>
                      <a:pt x="176" y="167"/>
                    </a:lnTo>
                    <a:lnTo>
                      <a:pt x="185" y="166"/>
                    </a:lnTo>
                    <a:lnTo>
                      <a:pt x="194" y="166"/>
                    </a:lnTo>
                    <a:lnTo>
                      <a:pt x="204" y="166"/>
                    </a:lnTo>
                    <a:lnTo>
                      <a:pt x="213" y="166"/>
                    </a:lnTo>
                    <a:lnTo>
                      <a:pt x="222" y="166"/>
                    </a:lnTo>
                    <a:lnTo>
                      <a:pt x="232" y="166"/>
                    </a:lnTo>
                    <a:lnTo>
                      <a:pt x="241" y="166"/>
                    </a:lnTo>
                    <a:lnTo>
                      <a:pt x="250" y="165"/>
                    </a:lnTo>
                    <a:lnTo>
                      <a:pt x="259" y="165"/>
                    </a:lnTo>
                    <a:lnTo>
                      <a:pt x="269" y="165"/>
                    </a:lnTo>
                    <a:lnTo>
                      <a:pt x="278" y="165"/>
                    </a:lnTo>
                    <a:lnTo>
                      <a:pt x="287" y="165"/>
                    </a:lnTo>
                    <a:lnTo>
                      <a:pt x="296" y="164"/>
                    </a:lnTo>
                    <a:lnTo>
                      <a:pt x="306" y="164"/>
                    </a:lnTo>
                    <a:lnTo>
                      <a:pt x="315" y="164"/>
                    </a:lnTo>
                    <a:lnTo>
                      <a:pt x="324" y="164"/>
                    </a:lnTo>
                    <a:lnTo>
                      <a:pt x="334" y="164"/>
                    </a:lnTo>
                    <a:lnTo>
                      <a:pt x="343" y="164"/>
                    </a:lnTo>
                    <a:lnTo>
                      <a:pt x="352" y="163"/>
                    </a:lnTo>
                    <a:lnTo>
                      <a:pt x="361" y="163"/>
                    </a:lnTo>
                    <a:lnTo>
                      <a:pt x="371" y="163"/>
                    </a:lnTo>
                    <a:lnTo>
                      <a:pt x="380" y="163"/>
                    </a:lnTo>
                    <a:lnTo>
                      <a:pt x="389" y="163"/>
                    </a:lnTo>
                    <a:lnTo>
                      <a:pt x="399" y="163"/>
                    </a:lnTo>
                    <a:lnTo>
                      <a:pt x="408" y="162"/>
                    </a:lnTo>
                    <a:lnTo>
                      <a:pt x="417" y="162"/>
                    </a:lnTo>
                    <a:lnTo>
                      <a:pt x="426" y="162"/>
                    </a:lnTo>
                    <a:lnTo>
                      <a:pt x="436" y="162"/>
                    </a:lnTo>
                    <a:lnTo>
                      <a:pt x="445" y="161"/>
                    </a:lnTo>
                    <a:lnTo>
                      <a:pt x="454" y="161"/>
                    </a:lnTo>
                    <a:lnTo>
                      <a:pt x="464" y="160"/>
                    </a:lnTo>
                    <a:lnTo>
                      <a:pt x="473" y="160"/>
                    </a:lnTo>
                    <a:lnTo>
                      <a:pt x="482" y="160"/>
                    </a:lnTo>
                    <a:lnTo>
                      <a:pt x="491" y="159"/>
                    </a:lnTo>
                    <a:lnTo>
                      <a:pt x="501" y="159"/>
                    </a:lnTo>
                    <a:lnTo>
                      <a:pt x="510" y="158"/>
                    </a:lnTo>
                    <a:lnTo>
                      <a:pt x="519" y="157"/>
                    </a:lnTo>
                    <a:lnTo>
                      <a:pt x="528" y="156"/>
                    </a:lnTo>
                    <a:lnTo>
                      <a:pt x="538" y="157"/>
                    </a:lnTo>
                    <a:lnTo>
                      <a:pt x="547" y="156"/>
                    </a:lnTo>
                    <a:lnTo>
                      <a:pt x="556" y="156"/>
                    </a:lnTo>
                    <a:lnTo>
                      <a:pt x="566" y="155"/>
                    </a:lnTo>
                    <a:lnTo>
                      <a:pt x="575" y="155"/>
                    </a:lnTo>
                    <a:lnTo>
                      <a:pt x="584" y="154"/>
                    </a:lnTo>
                    <a:lnTo>
                      <a:pt x="593" y="155"/>
                    </a:lnTo>
                    <a:lnTo>
                      <a:pt x="603" y="155"/>
                    </a:lnTo>
                    <a:lnTo>
                      <a:pt x="612" y="154"/>
                    </a:lnTo>
                    <a:lnTo>
                      <a:pt x="621" y="153"/>
                    </a:lnTo>
                    <a:lnTo>
                      <a:pt x="631" y="153"/>
                    </a:lnTo>
                    <a:lnTo>
                      <a:pt x="640" y="155"/>
                    </a:lnTo>
                    <a:lnTo>
                      <a:pt x="649" y="153"/>
                    </a:lnTo>
                    <a:lnTo>
                      <a:pt x="658" y="155"/>
                    </a:lnTo>
                    <a:lnTo>
                      <a:pt x="668" y="154"/>
                    </a:lnTo>
                    <a:lnTo>
                      <a:pt x="677" y="152"/>
                    </a:lnTo>
                    <a:lnTo>
                      <a:pt x="686" y="152"/>
                    </a:lnTo>
                    <a:lnTo>
                      <a:pt x="696" y="151"/>
                    </a:lnTo>
                    <a:lnTo>
                      <a:pt x="705" y="151"/>
                    </a:lnTo>
                    <a:lnTo>
                      <a:pt x="714" y="150"/>
                    </a:lnTo>
                    <a:lnTo>
                      <a:pt x="723" y="149"/>
                    </a:lnTo>
                    <a:lnTo>
                      <a:pt x="733" y="148"/>
                    </a:lnTo>
                    <a:lnTo>
                      <a:pt x="742" y="149"/>
                    </a:lnTo>
                    <a:lnTo>
                      <a:pt x="751" y="150"/>
                    </a:lnTo>
                    <a:lnTo>
                      <a:pt x="760" y="152"/>
                    </a:lnTo>
                    <a:lnTo>
                      <a:pt x="770" y="151"/>
                    </a:lnTo>
                    <a:lnTo>
                      <a:pt x="779" y="150"/>
                    </a:lnTo>
                    <a:lnTo>
                      <a:pt x="788" y="149"/>
                    </a:lnTo>
                    <a:lnTo>
                      <a:pt x="798" y="148"/>
                    </a:lnTo>
                    <a:lnTo>
                      <a:pt x="807" y="147"/>
                    </a:lnTo>
                    <a:lnTo>
                      <a:pt x="816" y="147"/>
                    </a:lnTo>
                    <a:lnTo>
                      <a:pt x="825" y="145"/>
                    </a:lnTo>
                    <a:lnTo>
                      <a:pt x="835" y="145"/>
                    </a:lnTo>
                    <a:lnTo>
                      <a:pt x="844" y="143"/>
                    </a:lnTo>
                    <a:lnTo>
                      <a:pt x="853" y="142"/>
                    </a:lnTo>
                    <a:lnTo>
                      <a:pt x="863" y="142"/>
                    </a:lnTo>
                    <a:lnTo>
                      <a:pt x="872" y="142"/>
                    </a:lnTo>
                    <a:lnTo>
                      <a:pt x="881" y="145"/>
                    </a:lnTo>
                    <a:lnTo>
                      <a:pt x="890" y="143"/>
                    </a:lnTo>
                    <a:lnTo>
                      <a:pt x="900" y="141"/>
                    </a:lnTo>
                    <a:lnTo>
                      <a:pt x="909" y="140"/>
                    </a:lnTo>
                    <a:lnTo>
                      <a:pt x="918" y="140"/>
                    </a:lnTo>
                    <a:lnTo>
                      <a:pt x="928" y="137"/>
                    </a:lnTo>
                    <a:lnTo>
                      <a:pt x="937" y="136"/>
                    </a:lnTo>
                    <a:lnTo>
                      <a:pt x="946" y="135"/>
                    </a:lnTo>
                    <a:lnTo>
                      <a:pt x="955" y="134"/>
                    </a:lnTo>
                    <a:lnTo>
                      <a:pt x="965" y="133"/>
                    </a:lnTo>
                    <a:lnTo>
                      <a:pt x="974" y="131"/>
                    </a:lnTo>
                    <a:lnTo>
                      <a:pt x="983" y="129"/>
                    </a:lnTo>
                    <a:lnTo>
                      <a:pt x="992" y="126"/>
                    </a:lnTo>
                    <a:lnTo>
                      <a:pt x="1002" y="124"/>
                    </a:lnTo>
                    <a:lnTo>
                      <a:pt x="1011" y="122"/>
                    </a:lnTo>
                    <a:lnTo>
                      <a:pt x="1020" y="120"/>
                    </a:lnTo>
                    <a:lnTo>
                      <a:pt x="1030" y="118"/>
                    </a:lnTo>
                    <a:lnTo>
                      <a:pt x="1039" y="115"/>
                    </a:lnTo>
                    <a:lnTo>
                      <a:pt x="1048" y="112"/>
                    </a:lnTo>
                    <a:lnTo>
                      <a:pt x="1057" y="109"/>
                    </a:lnTo>
                    <a:lnTo>
                      <a:pt x="1067" y="109"/>
                    </a:lnTo>
                    <a:lnTo>
                      <a:pt x="1076" y="106"/>
                    </a:lnTo>
                    <a:lnTo>
                      <a:pt x="1085" y="104"/>
                    </a:lnTo>
                    <a:lnTo>
                      <a:pt x="1095" y="101"/>
                    </a:lnTo>
                    <a:lnTo>
                      <a:pt x="1104" y="97"/>
                    </a:lnTo>
                    <a:lnTo>
                      <a:pt x="1113" y="94"/>
                    </a:lnTo>
                    <a:lnTo>
                      <a:pt x="1122" y="91"/>
                    </a:lnTo>
                    <a:lnTo>
                      <a:pt x="1132" y="86"/>
                    </a:lnTo>
                    <a:lnTo>
                      <a:pt x="1141" y="81"/>
                    </a:lnTo>
                    <a:lnTo>
                      <a:pt x="1150" y="81"/>
                    </a:lnTo>
                    <a:lnTo>
                      <a:pt x="1160" y="81"/>
                    </a:lnTo>
                    <a:lnTo>
                      <a:pt x="1169" y="75"/>
                    </a:lnTo>
                    <a:lnTo>
                      <a:pt x="1178" y="72"/>
                    </a:lnTo>
                    <a:lnTo>
                      <a:pt x="1187" y="68"/>
                    </a:lnTo>
                    <a:lnTo>
                      <a:pt x="1197" y="65"/>
                    </a:lnTo>
                    <a:lnTo>
                      <a:pt x="1206" y="65"/>
                    </a:lnTo>
                    <a:lnTo>
                      <a:pt x="1215" y="66"/>
                    </a:lnTo>
                    <a:lnTo>
                      <a:pt x="1224" y="66"/>
                    </a:lnTo>
                    <a:lnTo>
                      <a:pt x="1234" y="66"/>
                    </a:lnTo>
                    <a:lnTo>
                      <a:pt x="1243" y="62"/>
                    </a:lnTo>
                    <a:lnTo>
                      <a:pt x="1252" y="59"/>
                    </a:lnTo>
                    <a:lnTo>
                      <a:pt x="1262" y="57"/>
                    </a:lnTo>
                    <a:lnTo>
                      <a:pt x="1271" y="52"/>
                    </a:lnTo>
                    <a:lnTo>
                      <a:pt x="1280" y="48"/>
                    </a:lnTo>
                    <a:lnTo>
                      <a:pt x="1289" y="46"/>
                    </a:lnTo>
                    <a:lnTo>
                      <a:pt x="1299" y="44"/>
                    </a:lnTo>
                    <a:lnTo>
                      <a:pt x="1308" y="43"/>
                    </a:lnTo>
                    <a:lnTo>
                      <a:pt x="1317" y="43"/>
                    </a:lnTo>
                    <a:lnTo>
                      <a:pt x="1327" y="42"/>
                    </a:lnTo>
                    <a:lnTo>
                      <a:pt x="1336" y="41"/>
                    </a:lnTo>
                    <a:lnTo>
                      <a:pt x="1345" y="38"/>
                    </a:lnTo>
                    <a:lnTo>
                      <a:pt x="1354" y="34"/>
                    </a:lnTo>
                    <a:lnTo>
                      <a:pt x="1364" y="33"/>
                    </a:lnTo>
                    <a:lnTo>
                      <a:pt x="1373" y="32"/>
                    </a:lnTo>
                    <a:lnTo>
                      <a:pt x="1382" y="29"/>
                    </a:lnTo>
                    <a:lnTo>
                      <a:pt x="1392" y="26"/>
                    </a:lnTo>
                    <a:lnTo>
                      <a:pt x="1401" y="26"/>
                    </a:lnTo>
                    <a:lnTo>
                      <a:pt x="1410" y="22"/>
                    </a:lnTo>
                    <a:lnTo>
                      <a:pt x="1419" y="16"/>
                    </a:lnTo>
                    <a:lnTo>
                      <a:pt x="1429" y="8"/>
                    </a:lnTo>
                    <a:lnTo>
                      <a:pt x="1438" y="4"/>
                    </a:lnTo>
                    <a:lnTo>
                      <a:pt x="1447" y="0"/>
                    </a:lnTo>
                    <a:lnTo>
                      <a:pt x="1447" y="4"/>
                    </a:lnTo>
                    <a:lnTo>
                      <a:pt x="1438" y="8"/>
                    </a:lnTo>
                    <a:lnTo>
                      <a:pt x="1429" y="12"/>
                    </a:lnTo>
                    <a:lnTo>
                      <a:pt x="1419" y="20"/>
                    </a:lnTo>
                    <a:lnTo>
                      <a:pt x="1410" y="26"/>
                    </a:lnTo>
                    <a:lnTo>
                      <a:pt x="1401" y="29"/>
                    </a:lnTo>
                    <a:lnTo>
                      <a:pt x="1392" y="30"/>
                    </a:lnTo>
                    <a:lnTo>
                      <a:pt x="1382" y="33"/>
                    </a:lnTo>
                    <a:lnTo>
                      <a:pt x="1373" y="36"/>
                    </a:lnTo>
                    <a:lnTo>
                      <a:pt x="1364" y="36"/>
                    </a:lnTo>
                    <a:lnTo>
                      <a:pt x="1354" y="38"/>
                    </a:lnTo>
                    <a:lnTo>
                      <a:pt x="1345" y="41"/>
                    </a:lnTo>
                    <a:lnTo>
                      <a:pt x="1336" y="44"/>
                    </a:lnTo>
                    <a:lnTo>
                      <a:pt x="1327" y="45"/>
                    </a:lnTo>
                    <a:lnTo>
                      <a:pt x="1317" y="46"/>
                    </a:lnTo>
                    <a:lnTo>
                      <a:pt x="1308" y="46"/>
                    </a:lnTo>
                    <a:lnTo>
                      <a:pt x="1299" y="47"/>
                    </a:lnTo>
                    <a:lnTo>
                      <a:pt x="1289" y="49"/>
                    </a:lnTo>
                    <a:lnTo>
                      <a:pt x="1280" y="51"/>
                    </a:lnTo>
                    <a:lnTo>
                      <a:pt x="1271" y="55"/>
                    </a:lnTo>
                    <a:lnTo>
                      <a:pt x="1262" y="60"/>
                    </a:lnTo>
                    <a:lnTo>
                      <a:pt x="1252" y="62"/>
                    </a:lnTo>
                    <a:lnTo>
                      <a:pt x="1243" y="64"/>
                    </a:lnTo>
                    <a:lnTo>
                      <a:pt x="1234" y="68"/>
                    </a:lnTo>
                    <a:lnTo>
                      <a:pt x="1224" y="69"/>
                    </a:lnTo>
                    <a:lnTo>
                      <a:pt x="1215" y="69"/>
                    </a:lnTo>
                    <a:lnTo>
                      <a:pt x="1206" y="67"/>
                    </a:lnTo>
                    <a:lnTo>
                      <a:pt x="1197" y="67"/>
                    </a:lnTo>
                    <a:lnTo>
                      <a:pt x="1187" y="70"/>
                    </a:lnTo>
                    <a:lnTo>
                      <a:pt x="1178" y="74"/>
                    </a:lnTo>
                    <a:lnTo>
                      <a:pt x="1169" y="77"/>
                    </a:lnTo>
                    <a:lnTo>
                      <a:pt x="1160" y="83"/>
                    </a:lnTo>
                    <a:lnTo>
                      <a:pt x="1150" y="83"/>
                    </a:lnTo>
                    <a:lnTo>
                      <a:pt x="1141" y="83"/>
                    </a:lnTo>
                    <a:lnTo>
                      <a:pt x="1132" y="88"/>
                    </a:lnTo>
                    <a:lnTo>
                      <a:pt x="1122" y="92"/>
                    </a:lnTo>
                    <a:lnTo>
                      <a:pt x="1113" y="95"/>
                    </a:lnTo>
                    <a:lnTo>
                      <a:pt x="1104" y="99"/>
                    </a:lnTo>
                    <a:lnTo>
                      <a:pt x="1095" y="102"/>
                    </a:lnTo>
                    <a:lnTo>
                      <a:pt x="1085" y="106"/>
                    </a:lnTo>
                    <a:lnTo>
                      <a:pt x="1076" y="107"/>
                    </a:lnTo>
                    <a:lnTo>
                      <a:pt x="1067" y="110"/>
                    </a:lnTo>
                    <a:lnTo>
                      <a:pt x="1057" y="110"/>
                    </a:lnTo>
                    <a:lnTo>
                      <a:pt x="1048" y="113"/>
                    </a:lnTo>
                    <a:lnTo>
                      <a:pt x="1039" y="116"/>
                    </a:lnTo>
                    <a:lnTo>
                      <a:pt x="1030" y="119"/>
                    </a:lnTo>
                    <a:lnTo>
                      <a:pt x="1020" y="121"/>
                    </a:lnTo>
                    <a:lnTo>
                      <a:pt x="1011" y="123"/>
                    </a:lnTo>
                    <a:lnTo>
                      <a:pt x="1002" y="125"/>
                    </a:lnTo>
                    <a:lnTo>
                      <a:pt x="992" y="127"/>
                    </a:lnTo>
                    <a:lnTo>
                      <a:pt x="983" y="130"/>
                    </a:lnTo>
                    <a:lnTo>
                      <a:pt x="974" y="132"/>
                    </a:lnTo>
                    <a:lnTo>
                      <a:pt x="965" y="134"/>
                    </a:lnTo>
                    <a:lnTo>
                      <a:pt x="955" y="134"/>
                    </a:lnTo>
                    <a:lnTo>
                      <a:pt x="946" y="136"/>
                    </a:lnTo>
                    <a:lnTo>
                      <a:pt x="937" y="137"/>
                    </a:lnTo>
                    <a:lnTo>
                      <a:pt x="928" y="138"/>
                    </a:lnTo>
                    <a:lnTo>
                      <a:pt x="918" y="141"/>
                    </a:lnTo>
                    <a:lnTo>
                      <a:pt x="909" y="141"/>
                    </a:lnTo>
                    <a:lnTo>
                      <a:pt x="900" y="142"/>
                    </a:lnTo>
                    <a:lnTo>
                      <a:pt x="890" y="144"/>
                    </a:lnTo>
                    <a:lnTo>
                      <a:pt x="881" y="146"/>
                    </a:lnTo>
                    <a:lnTo>
                      <a:pt x="872" y="143"/>
                    </a:lnTo>
                    <a:lnTo>
                      <a:pt x="863" y="142"/>
                    </a:lnTo>
                    <a:lnTo>
                      <a:pt x="853" y="143"/>
                    </a:lnTo>
                    <a:lnTo>
                      <a:pt x="844" y="144"/>
                    </a:lnTo>
                    <a:lnTo>
                      <a:pt x="835" y="146"/>
                    </a:lnTo>
                    <a:lnTo>
                      <a:pt x="825" y="146"/>
                    </a:lnTo>
                    <a:lnTo>
                      <a:pt x="816" y="148"/>
                    </a:lnTo>
                    <a:lnTo>
                      <a:pt x="807" y="147"/>
                    </a:lnTo>
                    <a:lnTo>
                      <a:pt x="798" y="148"/>
                    </a:lnTo>
                    <a:lnTo>
                      <a:pt x="788" y="150"/>
                    </a:lnTo>
                    <a:lnTo>
                      <a:pt x="779" y="151"/>
                    </a:lnTo>
                    <a:lnTo>
                      <a:pt x="770" y="152"/>
                    </a:lnTo>
                    <a:lnTo>
                      <a:pt x="760" y="152"/>
                    </a:lnTo>
                    <a:lnTo>
                      <a:pt x="751" y="151"/>
                    </a:lnTo>
                    <a:lnTo>
                      <a:pt x="742" y="150"/>
                    </a:lnTo>
                    <a:lnTo>
                      <a:pt x="733" y="149"/>
                    </a:lnTo>
                    <a:lnTo>
                      <a:pt x="723" y="149"/>
                    </a:lnTo>
                    <a:lnTo>
                      <a:pt x="714" y="150"/>
                    </a:lnTo>
                    <a:lnTo>
                      <a:pt x="705" y="151"/>
                    </a:lnTo>
                    <a:lnTo>
                      <a:pt x="696" y="151"/>
                    </a:lnTo>
                    <a:lnTo>
                      <a:pt x="686" y="152"/>
                    </a:lnTo>
                    <a:lnTo>
                      <a:pt x="677" y="152"/>
                    </a:lnTo>
                    <a:lnTo>
                      <a:pt x="668" y="154"/>
                    </a:lnTo>
                    <a:lnTo>
                      <a:pt x="658" y="155"/>
                    </a:lnTo>
                    <a:lnTo>
                      <a:pt x="649" y="153"/>
                    </a:lnTo>
                    <a:lnTo>
                      <a:pt x="640" y="155"/>
                    </a:lnTo>
                    <a:lnTo>
                      <a:pt x="631" y="153"/>
                    </a:lnTo>
                    <a:lnTo>
                      <a:pt x="621" y="153"/>
                    </a:lnTo>
                    <a:lnTo>
                      <a:pt x="612" y="154"/>
                    </a:lnTo>
                    <a:lnTo>
                      <a:pt x="603" y="155"/>
                    </a:lnTo>
                    <a:lnTo>
                      <a:pt x="593" y="155"/>
                    </a:lnTo>
                    <a:lnTo>
                      <a:pt x="584" y="154"/>
                    </a:lnTo>
                    <a:lnTo>
                      <a:pt x="575" y="155"/>
                    </a:lnTo>
                    <a:lnTo>
                      <a:pt x="566" y="155"/>
                    </a:lnTo>
                    <a:lnTo>
                      <a:pt x="556" y="156"/>
                    </a:lnTo>
                    <a:lnTo>
                      <a:pt x="547" y="156"/>
                    </a:lnTo>
                    <a:lnTo>
                      <a:pt x="538" y="157"/>
                    </a:lnTo>
                    <a:lnTo>
                      <a:pt x="528" y="156"/>
                    </a:lnTo>
                    <a:lnTo>
                      <a:pt x="519" y="157"/>
                    </a:lnTo>
                    <a:lnTo>
                      <a:pt x="510" y="158"/>
                    </a:lnTo>
                    <a:lnTo>
                      <a:pt x="501" y="159"/>
                    </a:lnTo>
                    <a:lnTo>
                      <a:pt x="491" y="159"/>
                    </a:lnTo>
                    <a:lnTo>
                      <a:pt x="482" y="160"/>
                    </a:lnTo>
                    <a:lnTo>
                      <a:pt x="473" y="160"/>
                    </a:lnTo>
                    <a:lnTo>
                      <a:pt x="464" y="160"/>
                    </a:lnTo>
                    <a:lnTo>
                      <a:pt x="454" y="161"/>
                    </a:lnTo>
                    <a:lnTo>
                      <a:pt x="445" y="161"/>
                    </a:lnTo>
                    <a:lnTo>
                      <a:pt x="436" y="162"/>
                    </a:lnTo>
                    <a:lnTo>
                      <a:pt x="426" y="162"/>
                    </a:lnTo>
                    <a:lnTo>
                      <a:pt x="417" y="162"/>
                    </a:lnTo>
                    <a:lnTo>
                      <a:pt x="408" y="162"/>
                    </a:lnTo>
                    <a:lnTo>
                      <a:pt x="399" y="163"/>
                    </a:lnTo>
                    <a:lnTo>
                      <a:pt x="389" y="163"/>
                    </a:lnTo>
                    <a:lnTo>
                      <a:pt x="380" y="163"/>
                    </a:lnTo>
                    <a:lnTo>
                      <a:pt x="371" y="163"/>
                    </a:lnTo>
                    <a:lnTo>
                      <a:pt x="361" y="163"/>
                    </a:lnTo>
                    <a:lnTo>
                      <a:pt x="352" y="163"/>
                    </a:lnTo>
                    <a:lnTo>
                      <a:pt x="343" y="164"/>
                    </a:lnTo>
                    <a:lnTo>
                      <a:pt x="334" y="164"/>
                    </a:lnTo>
                    <a:lnTo>
                      <a:pt x="324" y="164"/>
                    </a:lnTo>
                    <a:lnTo>
                      <a:pt x="315" y="164"/>
                    </a:lnTo>
                    <a:lnTo>
                      <a:pt x="306" y="164"/>
                    </a:lnTo>
                    <a:lnTo>
                      <a:pt x="296" y="164"/>
                    </a:lnTo>
                    <a:lnTo>
                      <a:pt x="287" y="165"/>
                    </a:lnTo>
                    <a:lnTo>
                      <a:pt x="278" y="165"/>
                    </a:lnTo>
                    <a:lnTo>
                      <a:pt x="269" y="165"/>
                    </a:lnTo>
                    <a:lnTo>
                      <a:pt x="259" y="165"/>
                    </a:lnTo>
                    <a:lnTo>
                      <a:pt x="250" y="165"/>
                    </a:lnTo>
                    <a:lnTo>
                      <a:pt x="241" y="166"/>
                    </a:lnTo>
                    <a:lnTo>
                      <a:pt x="232" y="166"/>
                    </a:lnTo>
                    <a:lnTo>
                      <a:pt x="222" y="166"/>
                    </a:lnTo>
                    <a:lnTo>
                      <a:pt x="213" y="166"/>
                    </a:lnTo>
                    <a:lnTo>
                      <a:pt x="204" y="166"/>
                    </a:lnTo>
                    <a:lnTo>
                      <a:pt x="194" y="166"/>
                    </a:lnTo>
                    <a:lnTo>
                      <a:pt x="185" y="166"/>
                    </a:lnTo>
                    <a:lnTo>
                      <a:pt x="176" y="167"/>
                    </a:lnTo>
                    <a:lnTo>
                      <a:pt x="167" y="167"/>
                    </a:lnTo>
                    <a:lnTo>
                      <a:pt x="157" y="167"/>
                    </a:lnTo>
                    <a:lnTo>
                      <a:pt x="148" y="167"/>
                    </a:lnTo>
                    <a:lnTo>
                      <a:pt x="139" y="167"/>
                    </a:lnTo>
                    <a:lnTo>
                      <a:pt x="129" y="167"/>
                    </a:lnTo>
                    <a:lnTo>
                      <a:pt x="120" y="167"/>
                    </a:lnTo>
                    <a:lnTo>
                      <a:pt x="111" y="167"/>
                    </a:lnTo>
                    <a:lnTo>
                      <a:pt x="102" y="168"/>
                    </a:lnTo>
                    <a:lnTo>
                      <a:pt x="92" y="168"/>
                    </a:lnTo>
                    <a:lnTo>
                      <a:pt x="83" y="168"/>
                    </a:lnTo>
                    <a:lnTo>
                      <a:pt x="74" y="168"/>
                    </a:lnTo>
                    <a:lnTo>
                      <a:pt x="64" y="168"/>
                    </a:lnTo>
                    <a:lnTo>
                      <a:pt x="55" y="168"/>
                    </a:lnTo>
                    <a:lnTo>
                      <a:pt x="46" y="168"/>
                    </a:lnTo>
                    <a:lnTo>
                      <a:pt x="37" y="168"/>
                    </a:lnTo>
                    <a:lnTo>
                      <a:pt x="27" y="168"/>
                    </a:lnTo>
                    <a:lnTo>
                      <a:pt x="18" y="169"/>
                    </a:lnTo>
                    <a:lnTo>
                      <a:pt x="9" y="168"/>
                    </a:lnTo>
                    <a:lnTo>
                      <a:pt x="0" y="168"/>
                    </a:lnTo>
                    <a:close/>
                  </a:path>
                </a:pathLst>
              </a:custGeom>
              <a:noFill/>
              <a:ln w="3175">
                <a:solidFill>
                  <a:srgbClr val="FFC800"/>
                </a:solidFill>
                <a:round/>
                <a:headEnd/>
                <a:tailEnd/>
              </a:ln>
              <a:effectLst/>
              <a:extLst>
                <a:ext uri="{909E8E84-426E-40DD-AFC4-6F175D3DCCD1}">
                  <a14:hiddenFill xmlns:a14="http://schemas.microsoft.com/office/drawing/2010/main">
                    <a:solidFill>
                      <a:srgbClr val="FFC8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74" name="Freeform 181"/>
              <p:cNvSpPr>
                <a:spLocks noChangeArrowheads="1"/>
              </p:cNvSpPr>
              <p:nvPr/>
            </p:nvSpPr>
            <p:spPr bwMode="auto">
              <a:xfrm>
                <a:off x="472" y="3624"/>
                <a:ext cx="1447" cy="165"/>
              </a:xfrm>
              <a:custGeom>
                <a:avLst/>
                <a:gdLst>
                  <a:gd name="T0" fmla="*/ 37 w 1447"/>
                  <a:gd name="T1" fmla="*/ 166 h 164"/>
                  <a:gd name="T2" fmla="*/ 83 w 1447"/>
                  <a:gd name="T3" fmla="*/ 166 h 164"/>
                  <a:gd name="T4" fmla="*/ 129 w 1447"/>
                  <a:gd name="T5" fmla="*/ 165 h 164"/>
                  <a:gd name="T6" fmla="*/ 176 w 1447"/>
                  <a:gd name="T7" fmla="*/ 164 h 164"/>
                  <a:gd name="T8" fmla="*/ 222 w 1447"/>
                  <a:gd name="T9" fmla="*/ 164 h 164"/>
                  <a:gd name="T10" fmla="*/ 269 w 1447"/>
                  <a:gd name="T11" fmla="*/ 163 h 164"/>
                  <a:gd name="T12" fmla="*/ 315 w 1447"/>
                  <a:gd name="T13" fmla="*/ 162 h 164"/>
                  <a:gd name="T14" fmla="*/ 361 w 1447"/>
                  <a:gd name="T15" fmla="*/ 161 h 164"/>
                  <a:gd name="T16" fmla="*/ 408 w 1447"/>
                  <a:gd name="T17" fmla="*/ 160 h 164"/>
                  <a:gd name="T18" fmla="*/ 454 w 1447"/>
                  <a:gd name="T19" fmla="*/ 158 h 164"/>
                  <a:gd name="T20" fmla="*/ 501 w 1447"/>
                  <a:gd name="T21" fmla="*/ 157 h 164"/>
                  <a:gd name="T22" fmla="*/ 547 w 1447"/>
                  <a:gd name="T23" fmla="*/ 154 h 164"/>
                  <a:gd name="T24" fmla="*/ 593 w 1447"/>
                  <a:gd name="T25" fmla="*/ 153 h 164"/>
                  <a:gd name="T26" fmla="*/ 640 w 1447"/>
                  <a:gd name="T27" fmla="*/ 153 h 164"/>
                  <a:gd name="T28" fmla="*/ 686 w 1447"/>
                  <a:gd name="T29" fmla="*/ 150 h 164"/>
                  <a:gd name="T30" fmla="*/ 733 w 1447"/>
                  <a:gd name="T31" fmla="*/ 147 h 164"/>
                  <a:gd name="T32" fmla="*/ 779 w 1447"/>
                  <a:gd name="T33" fmla="*/ 148 h 164"/>
                  <a:gd name="T34" fmla="*/ 825 w 1447"/>
                  <a:gd name="T35" fmla="*/ 144 h 164"/>
                  <a:gd name="T36" fmla="*/ 872 w 1447"/>
                  <a:gd name="T37" fmla="*/ 141 h 164"/>
                  <a:gd name="T38" fmla="*/ 918 w 1447"/>
                  <a:gd name="T39" fmla="*/ 138 h 164"/>
                  <a:gd name="T40" fmla="*/ 965 w 1447"/>
                  <a:gd name="T41" fmla="*/ 132 h 164"/>
                  <a:gd name="T42" fmla="*/ 1011 w 1447"/>
                  <a:gd name="T43" fmla="*/ 121 h 164"/>
                  <a:gd name="T44" fmla="*/ 1057 w 1447"/>
                  <a:gd name="T45" fmla="*/ 108 h 164"/>
                  <a:gd name="T46" fmla="*/ 1104 w 1447"/>
                  <a:gd name="T47" fmla="*/ 97 h 164"/>
                  <a:gd name="T48" fmla="*/ 1150 w 1447"/>
                  <a:gd name="T49" fmla="*/ 79 h 164"/>
                  <a:gd name="T50" fmla="*/ 1197 w 1447"/>
                  <a:gd name="T51" fmla="*/ 63 h 164"/>
                  <a:gd name="T52" fmla="*/ 1243 w 1447"/>
                  <a:gd name="T53" fmla="*/ 60 h 164"/>
                  <a:gd name="T54" fmla="*/ 1289 w 1447"/>
                  <a:gd name="T55" fmla="*/ 45 h 164"/>
                  <a:gd name="T56" fmla="*/ 1336 w 1447"/>
                  <a:gd name="T57" fmla="*/ 40 h 164"/>
                  <a:gd name="T58" fmla="*/ 1382 w 1447"/>
                  <a:gd name="T59" fmla="*/ 29 h 164"/>
                  <a:gd name="T60" fmla="*/ 1429 w 1447"/>
                  <a:gd name="T61" fmla="*/ 8 h 164"/>
                  <a:gd name="T62" fmla="*/ 1429 w 1447"/>
                  <a:gd name="T63" fmla="*/ 12 h 164"/>
                  <a:gd name="T64" fmla="*/ 1382 w 1447"/>
                  <a:gd name="T65" fmla="*/ 32 h 164"/>
                  <a:gd name="T66" fmla="*/ 1336 w 1447"/>
                  <a:gd name="T67" fmla="*/ 43 h 164"/>
                  <a:gd name="T68" fmla="*/ 1289 w 1447"/>
                  <a:gd name="T69" fmla="*/ 48 h 164"/>
                  <a:gd name="T70" fmla="*/ 1243 w 1447"/>
                  <a:gd name="T71" fmla="*/ 62 h 164"/>
                  <a:gd name="T72" fmla="*/ 1197 w 1447"/>
                  <a:gd name="T73" fmla="*/ 64 h 164"/>
                  <a:gd name="T74" fmla="*/ 1150 w 1447"/>
                  <a:gd name="T75" fmla="*/ 79 h 164"/>
                  <a:gd name="T76" fmla="*/ 1104 w 1447"/>
                  <a:gd name="T77" fmla="*/ 97 h 164"/>
                  <a:gd name="T78" fmla="*/ 1057 w 1447"/>
                  <a:gd name="T79" fmla="*/ 108 h 164"/>
                  <a:gd name="T80" fmla="*/ 1011 w 1447"/>
                  <a:gd name="T81" fmla="*/ 121 h 164"/>
                  <a:gd name="T82" fmla="*/ 965 w 1447"/>
                  <a:gd name="T83" fmla="*/ 132 h 164"/>
                  <a:gd name="T84" fmla="*/ 918 w 1447"/>
                  <a:gd name="T85" fmla="*/ 138 h 164"/>
                  <a:gd name="T86" fmla="*/ 872 w 1447"/>
                  <a:gd name="T87" fmla="*/ 141 h 164"/>
                  <a:gd name="T88" fmla="*/ 825 w 1447"/>
                  <a:gd name="T89" fmla="*/ 144 h 164"/>
                  <a:gd name="T90" fmla="*/ 779 w 1447"/>
                  <a:gd name="T91" fmla="*/ 148 h 164"/>
                  <a:gd name="T92" fmla="*/ 733 w 1447"/>
                  <a:gd name="T93" fmla="*/ 147 h 164"/>
                  <a:gd name="T94" fmla="*/ 686 w 1447"/>
                  <a:gd name="T95" fmla="*/ 150 h 164"/>
                  <a:gd name="T96" fmla="*/ 640 w 1447"/>
                  <a:gd name="T97" fmla="*/ 153 h 164"/>
                  <a:gd name="T98" fmla="*/ 593 w 1447"/>
                  <a:gd name="T99" fmla="*/ 153 h 164"/>
                  <a:gd name="T100" fmla="*/ 547 w 1447"/>
                  <a:gd name="T101" fmla="*/ 154 h 164"/>
                  <a:gd name="T102" fmla="*/ 501 w 1447"/>
                  <a:gd name="T103" fmla="*/ 157 h 164"/>
                  <a:gd name="T104" fmla="*/ 454 w 1447"/>
                  <a:gd name="T105" fmla="*/ 158 h 164"/>
                  <a:gd name="T106" fmla="*/ 408 w 1447"/>
                  <a:gd name="T107" fmla="*/ 160 h 164"/>
                  <a:gd name="T108" fmla="*/ 361 w 1447"/>
                  <a:gd name="T109" fmla="*/ 161 h 164"/>
                  <a:gd name="T110" fmla="*/ 315 w 1447"/>
                  <a:gd name="T111" fmla="*/ 162 h 164"/>
                  <a:gd name="T112" fmla="*/ 269 w 1447"/>
                  <a:gd name="T113" fmla="*/ 163 h 164"/>
                  <a:gd name="T114" fmla="*/ 222 w 1447"/>
                  <a:gd name="T115" fmla="*/ 164 h 164"/>
                  <a:gd name="T116" fmla="*/ 176 w 1447"/>
                  <a:gd name="T117" fmla="*/ 164 h 164"/>
                  <a:gd name="T118" fmla="*/ 129 w 1447"/>
                  <a:gd name="T119" fmla="*/ 165 h 164"/>
                  <a:gd name="T120" fmla="*/ 83 w 1447"/>
                  <a:gd name="T121" fmla="*/ 166 h 164"/>
                  <a:gd name="T122" fmla="*/ 37 w 1447"/>
                  <a:gd name="T123" fmla="*/ 166 h 164"/>
                  <a:gd name="T124" fmla="*/ 0 w 1447"/>
                  <a:gd name="T125" fmla="*/ 166 h 1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4">
                    <a:moveTo>
                      <a:pt x="0" y="164"/>
                    </a:moveTo>
                    <a:lnTo>
                      <a:pt x="9" y="164"/>
                    </a:lnTo>
                    <a:lnTo>
                      <a:pt x="18" y="164"/>
                    </a:lnTo>
                    <a:lnTo>
                      <a:pt x="27" y="164"/>
                    </a:lnTo>
                    <a:lnTo>
                      <a:pt x="37" y="164"/>
                    </a:lnTo>
                    <a:lnTo>
                      <a:pt x="46" y="164"/>
                    </a:lnTo>
                    <a:lnTo>
                      <a:pt x="55" y="164"/>
                    </a:lnTo>
                    <a:lnTo>
                      <a:pt x="64" y="164"/>
                    </a:lnTo>
                    <a:lnTo>
                      <a:pt x="74" y="164"/>
                    </a:lnTo>
                    <a:lnTo>
                      <a:pt x="83" y="164"/>
                    </a:lnTo>
                    <a:lnTo>
                      <a:pt x="92" y="163"/>
                    </a:lnTo>
                    <a:lnTo>
                      <a:pt x="102" y="163"/>
                    </a:lnTo>
                    <a:lnTo>
                      <a:pt x="111" y="163"/>
                    </a:lnTo>
                    <a:lnTo>
                      <a:pt x="120" y="163"/>
                    </a:lnTo>
                    <a:lnTo>
                      <a:pt x="129" y="163"/>
                    </a:lnTo>
                    <a:lnTo>
                      <a:pt x="139" y="163"/>
                    </a:lnTo>
                    <a:lnTo>
                      <a:pt x="148" y="163"/>
                    </a:lnTo>
                    <a:lnTo>
                      <a:pt x="157" y="163"/>
                    </a:lnTo>
                    <a:lnTo>
                      <a:pt x="167" y="162"/>
                    </a:lnTo>
                    <a:lnTo>
                      <a:pt x="176" y="162"/>
                    </a:lnTo>
                    <a:lnTo>
                      <a:pt x="185" y="162"/>
                    </a:lnTo>
                    <a:lnTo>
                      <a:pt x="194" y="162"/>
                    </a:lnTo>
                    <a:lnTo>
                      <a:pt x="204" y="162"/>
                    </a:lnTo>
                    <a:lnTo>
                      <a:pt x="213" y="162"/>
                    </a:lnTo>
                    <a:lnTo>
                      <a:pt x="222" y="162"/>
                    </a:lnTo>
                    <a:lnTo>
                      <a:pt x="232" y="161"/>
                    </a:lnTo>
                    <a:lnTo>
                      <a:pt x="241" y="161"/>
                    </a:lnTo>
                    <a:lnTo>
                      <a:pt x="250" y="161"/>
                    </a:lnTo>
                    <a:lnTo>
                      <a:pt x="259" y="161"/>
                    </a:lnTo>
                    <a:lnTo>
                      <a:pt x="269" y="161"/>
                    </a:lnTo>
                    <a:lnTo>
                      <a:pt x="278" y="161"/>
                    </a:lnTo>
                    <a:lnTo>
                      <a:pt x="287" y="160"/>
                    </a:lnTo>
                    <a:lnTo>
                      <a:pt x="296" y="160"/>
                    </a:lnTo>
                    <a:lnTo>
                      <a:pt x="306" y="160"/>
                    </a:lnTo>
                    <a:lnTo>
                      <a:pt x="315" y="160"/>
                    </a:lnTo>
                    <a:lnTo>
                      <a:pt x="324" y="160"/>
                    </a:lnTo>
                    <a:lnTo>
                      <a:pt x="334" y="160"/>
                    </a:lnTo>
                    <a:lnTo>
                      <a:pt x="343" y="160"/>
                    </a:lnTo>
                    <a:lnTo>
                      <a:pt x="352" y="159"/>
                    </a:lnTo>
                    <a:lnTo>
                      <a:pt x="361" y="159"/>
                    </a:lnTo>
                    <a:lnTo>
                      <a:pt x="371" y="159"/>
                    </a:lnTo>
                    <a:lnTo>
                      <a:pt x="380" y="158"/>
                    </a:lnTo>
                    <a:lnTo>
                      <a:pt x="389" y="158"/>
                    </a:lnTo>
                    <a:lnTo>
                      <a:pt x="399" y="158"/>
                    </a:lnTo>
                    <a:lnTo>
                      <a:pt x="408" y="158"/>
                    </a:lnTo>
                    <a:lnTo>
                      <a:pt x="417" y="158"/>
                    </a:lnTo>
                    <a:lnTo>
                      <a:pt x="426" y="158"/>
                    </a:lnTo>
                    <a:lnTo>
                      <a:pt x="436" y="157"/>
                    </a:lnTo>
                    <a:lnTo>
                      <a:pt x="445" y="157"/>
                    </a:lnTo>
                    <a:lnTo>
                      <a:pt x="454" y="156"/>
                    </a:lnTo>
                    <a:lnTo>
                      <a:pt x="464" y="156"/>
                    </a:lnTo>
                    <a:lnTo>
                      <a:pt x="473" y="156"/>
                    </a:lnTo>
                    <a:lnTo>
                      <a:pt x="482" y="156"/>
                    </a:lnTo>
                    <a:lnTo>
                      <a:pt x="491" y="155"/>
                    </a:lnTo>
                    <a:lnTo>
                      <a:pt x="501" y="155"/>
                    </a:lnTo>
                    <a:lnTo>
                      <a:pt x="510" y="154"/>
                    </a:lnTo>
                    <a:lnTo>
                      <a:pt x="519" y="153"/>
                    </a:lnTo>
                    <a:lnTo>
                      <a:pt x="528" y="152"/>
                    </a:lnTo>
                    <a:lnTo>
                      <a:pt x="538" y="153"/>
                    </a:lnTo>
                    <a:lnTo>
                      <a:pt x="547" y="152"/>
                    </a:lnTo>
                    <a:lnTo>
                      <a:pt x="556" y="152"/>
                    </a:lnTo>
                    <a:lnTo>
                      <a:pt x="566" y="151"/>
                    </a:lnTo>
                    <a:lnTo>
                      <a:pt x="575" y="151"/>
                    </a:lnTo>
                    <a:lnTo>
                      <a:pt x="584" y="150"/>
                    </a:lnTo>
                    <a:lnTo>
                      <a:pt x="593" y="151"/>
                    </a:lnTo>
                    <a:lnTo>
                      <a:pt x="603" y="151"/>
                    </a:lnTo>
                    <a:lnTo>
                      <a:pt x="612" y="150"/>
                    </a:lnTo>
                    <a:lnTo>
                      <a:pt x="621" y="149"/>
                    </a:lnTo>
                    <a:lnTo>
                      <a:pt x="631" y="149"/>
                    </a:lnTo>
                    <a:lnTo>
                      <a:pt x="640" y="151"/>
                    </a:lnTo>
                    <a:lnTo>
                      <a:pt x="649" y="149"/>
                    </a:lnTo>
                    <a:lnTo>
                      <a:pt x="658" y="151"/>
                    </a:lnTo>
                    <a:lnTo>
                      <a:pt x="668" y="150"/>
                    </a:lnTo>
                    <a:lnTo>
                      <a:pt x="677" y="148"/>
                    </a:lnTo>
                    <a:lnTo>
                      <a:pt x="686" y="148"/>
                    </a:lnTo>
                    <a:lnTo>
                      <a:pt x="696" y="147"/>
                    </a:lnTo>
                    <a:lnTo>
                      <a:pt x="705" y="147"/>
                    </a:lnTo>
                    <a:lnTo>
                      <a:pt x="714" y="146"/>
                    </a:lnTo>
                    <a:lnTo>
                      <a:pt x="723" y="145"/>
                    </a:lnTo>
                    <a:lnTo>
                      <a:pt x="733" y="145"/>
                    </a:lnTo>
                    <a:lnTo>
                      <a:pt x="742" y="145"/>
                    </a:lnTo>
                    <a:lnTo>
                      <a:pt x="751" y="147"/>
                    </a:lnTo>
                    <a:lnTo>
                      <a:pt x="760" y="148"/>
                    </a:lnTo>
                    <a:lnTo>
                      <a:pt x="770" y="147"/>
                    </a:lnTo>
                    <a:lnTo>
                      <a:pt x="779" y="146"/>
                    </a:lnTo>
                    <a:lnTo>
                      <a:pt x="788" y="146"/>
                    </a:lnTo>
                    <a:lnTo>
                      <a:pt x="798" y="144"/>
                    </a:lnTo>
                    <a:lnTo>
                      <a:pt x="807" y="143"/>
                    </a:lnTo>
                    <a:lnTo>
                      <a:pt x="816" y="143"/>
                    </a:lnTo>
                    <a:lnTo>
                      <a:pt x="825" y="142"/>
                    </a:lnTo>
                    <a:lnTo>
                      <a:pt x="835" y="142"/>
                    </a:lnTo>
                    <a:lnTo>
                      <a:pt x="844" y="139"/>
                    </a:lnTo>
                    <a:lnTo>
                      <a:pt x="853" y="139"/>
                    </a:lnTo>
                    <a:lnTo>
                      <a:pt x="863" y="138"/>
                    </a:lnTo>
                    <a:lnTo>
                      <a:pt x="872" y="139"/>
                    </a:lnTo>
                    <a:lnTo>
                      <a:pt x="881" y="141"/>
                    </a:lnTo>
                    <a:lnTo>
                      <a:pt x="890" y="140"/>
                    </a:lnTo>
                    <a:lnTo>
                      <a:pt x="900" y="138"/>
                    </a:lnTo>
                    <a:lnTo>
                      <a:pt x="909" y="137"/>
                    </a:lnTo>
                    <a:lnTo>
                      <a:pt x="918" y="136"/>
                    </a:lnTo>
                    <a:lnTo>
                      <a:pt x="928" y="134"/>
                    </a:lnTo>
                    <a:lnTo>
                      <a:pt x="937" y="132"/>
                    </a:lnTo>
                    <a:lnTo>
                      <a:pt x="946" y="131"/>
                    </a:lnTo>
                    <a:lnTo>
                      <a:pt x="955" y="130"/>
                    </a:lnTo>
                    <a:lnTo>
                      <a:pt x="965" y="130"/>
                    </a:lnTo>
                    <a:lnTo>
                      <a:pt x="974" y="127"/>
                    </a:lnTo>
                    <a:lnTo>
                      <a:pt x="983" y="126"/>
                    </a:lnTo>
                    <a:lnTo>
                      <a:pt x="992" y="123"/>
                    </a:lnTo>
                    <a:lnTo>
                      <a:pt x="1002" y="121"/>
                    </a:lnTo>
                    <a:lnTo>
                      <a:pt x="1011" y="119"/>
                    </a:lnTo>
                    <a:lnTo>
                      <a:pt x="1020" y="116"/>
                    </a:lnTo>
                    <a:lnTo>
                      <a:pt x="1030" y="115"/>
                    </a:lnTo>
                    <a:lnTo>
                      <a:pt x="1039" y="112"/>
                    </a:lnTo>
                    <a:lnTo>
                      <a:pt x="1048" y="109"/>
                    </a:lnTo>
                    <a:lnTo>
                      <a:pt x="1057" y="106"/>
                    </a:lnTo>
                    <a:lnTo>
                      <a:pt x="1067" y="106"/>
                    </a:lnTo>
                    <a:lnTo>
                      <a:pt x="1076" y="103"/>
                    </a:lnTo>
                    <a:lnTo>
                      <a:pt x="1085" y="102"/>
                    </a:lnTo>
                    <a:lnTo>
                      <a:pt x="1095" y="98"/>
                    </a:lnTo>
                    <a:lnTo>
                      <a:pt x="1104" y="95"/>
                    </a:lnTo>
                    <a:lnTo>
                      <a:pt x="1113" y="91"/>
                    </a:lnTo>
                    <a:lnTo>
                      <a:pt x="1122" y="88"/>
                    </a:lnTo>
                    <a:lnTo>
                      <a:pt x="1132" y="84"/>
                    </a:lnTo>
                    <a:lnTo>
                      <a:pt x="1141" y="79"/>
                    </a:lnTo>
                    <a:lnTo>
                      <a:pt x="1150" y="79"/>
                    </a:lnTo>
                    <a:lnTo>
                      <a:pt x="1160" y="78"/>
                    </a:lnTo>
                    <a:lnTo>
                      <a:pt x="1169" y="73"/>
                    </a:lnTo>
                    <a:lnTo>
                      <a:pt x="1178" y="70"/>
                    </a:lnTo>
                    <a:lnTo>
                      <a:pt x="1187" y="66"/>
                    </a:lnTo>
                    <a:lnTo>
                      <a:pt x="1197" y="63"/>
                    </a:lnTo>
                    <a:lnTo>
                      <a:pt x="1206" y="63"/>
                    </a:lnTo>
                    <a:lnTo>
                      <a:pt x="1215" y="65"/>
                    </a:lnTo>
                    <a:lnTo>
                      <a:pt x="1224" y="65"/>
                    </a:lnTo>
                    <a:lnTo>
                      <a:pt x="1234" y="64"/>
                    </a:lnTo>
                    <a:lnTo>
                      <a:pt x="1243" y="60"/>
                    </a:lnTo>
                    <a:lnTo>
                      <a:pt x="1252" y="58"/>
                    </a:lnTo>
                    <a:lnTo>
                      <a:pt x="1262" y="55"/>
                    </a:lnTo>
                    <a:lnTo>
                      <a:pt x="1271" y="51"/>
                    </a:lnTo>
                    <a:lnTo>
                      <a:pt x="1280" y="47"/>
                    </a:lnTo>
                    <a:lnTo>
                      <a:pt x="1289" y="45"/>
                    </a:lnTo>
                    <a:lnTo>
                      <a:pt x="1299" y="43"/>
                    </a:lnTo>
                    <a:lnTo>
                      <a:pt x="1308" y="42"/>
                    </a:lnTo>
                    <a:lnTo>
                      <a:pt x="1317" y="42"/>
                    </a:lnTo>
                    <a:lnTo>
                      <a:pt x="1327" y="41"/>
                    </a:lnTo>
                    <a:lnTo>
                      <a:pt x="1336" y="40"/>
                    </a:lnTo>
                    <a:lnTo>
                      <a:pt x="1345" y="37"/>
                    </a:lnTo>
                    <a:lnTo>
                      <a:pt x="1354" y="33"/>
                    </a:lnTo>
                    <a:lnTo>
                      <a:pt x="1364" y="32"/>
                    </a:lnTo>
                    <a:lnTo>
                      <a:pt x="1373" y="31"/>
                    </a:lnTo>
                    <a:lnTo>
                      <a:pt x="1382" y="29"/>
                    </a:lnTo>
                    <a:lnTo>
                      <a:pt x="1392" y="26"/>
                    </a:lnTo>
                    <a:lnTo>
                      <a:pt x="1401" y="25"/>
                    </a:lnTo>
                    <a:lnTo>
                      <a:pt x="1410" y="22"/>
                    </a:lnTo>
                    <a:lnTo>
                      <a:pt x="1419" y="16"/>
                    </a:lnTo>
                    <a:lnTo>
                      <a:pt x="1429" y="8"/>
                    </a:lnTo>
                    <a:lnTo>
                      <a:pt x="1438" y="4"/>
                    </a:lnTo>
                    <a:lnTo>
                      <a:pt x="1447" y="0"/>
                    </a:lnTo>
                    <a:lnTo>
                      <a:pt x="1447" y="3"/>
                    </a:lnTo>
                    <a:lnTo>
                      <a:pt x="1438" y="8"/>
                    </a:lnTo>
                    <a:lnTo>
                      <a:pt x="1429" y="12"/>
                    </a:lnTo>
                    <a:lnTo>
                      <a:pt x="1419" y="19"/>
                    </a:lnTo>
                    <a:lnTo>
                      <a:pt x="1410" y="25"/>
                    </a:lnTo>
                    <a:lnTo>
                      <a:pt x="1401" y="29"/>
                    </a:lnTo>
                    <a:lnTo>
                      <a:pt x="1392" y="29"/>
                    </a:lnTo>
                    <a:lnTo>
                      <a:pt x="1382" y="32"/>
                    </a:lnTo>
                    <a:lnTo>
                      <a:pt x="1373" y="35"/>
                    </a:lnTo>
                    <a:lnTo>
                      <a:pt x="1364" y="35"/>
                    </a:lnTo>
                    <a:lnTo>
                      <a:pt x="1354" y="37"/>
                    </a:lnTo>
                    <a:lnTo>
                      <a:pt x="1345" y="40"/>
                    </a:lnTo>
                    <a:lnTo>
                      <a:pt x="1336" y="43"/>
                    </a:lnTo>
                    <a:lnTo>
                      <a:pt x="1327" y="44"/>
                    </a:lnTo>
                    <a:lnTo>
                      <a:pt x="1317" y="45"/>
                    </a:lnTo>
                    <a:lnTo>
                      <a:pt x="1308" y="45"/>
                    </a:lnTo>
                    <a:lnTo>
                      <a:pt x="1299" y="46"/>
                    </a:lnTo>
                    <a:lnTo>
                      <a:pt x="1289" y="48"/>
                    </a:lnTo>
                    <a:lnTo>
                      <a:pt x="1280" y="50"/>
                    </a:lnTo>
                    <a:lnTo>
                      <a:pt x="1271" y="53"/>
                    </a:lnTo>
                    <a:lnTo>
                      <a:pt x="1262" y="58"/>
                    </a:lnTo>
                    <a:lnTo>
                      <a:pt x="1252" y="60"/>
                    </a:lnTo>
                    <a:lnTo>
                      <a:pt x="1243" y="62"/>
                    </a:lnTo>
                    <a:lnTo>
                      <a:pt x="1234" y="65"/>
                    </a:lnTo>
                    <a:lnTo>
                      <a:pt x="1224" y="66"/>
                    </a:lnTo>
                    <a:lnTo>
                      <a:pt x="1215" y="66"/>
                    </a:lnTo>
                    <a:lnTo>
                      <a:pt x="1206" y="64"/>
                    </a:lnTo>
                    <a:lnTo>
                      <a:pt x="1197" y="64"/>
                    </a:lnTo>
                    <a:lnTo>
                      <a:pt x="1187" y="67"/>
                    </a:lnTo>
                    <a:lnTo>
                      <a:pt x="1178" y="71"/>
                    </a:lnTo>
                    <a:lnTo>
                      <a:pt x="1169" y="74"/>
                    </a:lnTo>
                    <a:lnTo>
                      <a:pt x="1160" y="79"/>
                    </a:lnTo>
                    <a:lnTo>
                      <a:pt x="1150" y="79"/>
                    </a:lnTo>
                    <a:lnTo>
                      <a:pt x="1141" y="79"/>
                    </a:lnTo>
                    <a:lnTo>
                      <a:pt x="1132" y="84"/>
                    </a:lnTo>
                    <a:lnTo>
                      <a:pt x="1122" y="88"/>
                    </a:lnTo>
                    <a:lnTo>
                      <a:pt x="1113" y="91"/>
                    </a:lnTo>
                    <a:lnTo>
                      <a:pt x="1104" y="95"/>
                    </a:lnTo>
                    <a:lnTo>
                      <a:pt x="1095" y="98"/>
                    </a:lnTo>
                    <a:lnTo>
                      <a:pt x="1085" y="102"/>
                    </a:lnTo>
                    <a:lnTo>
                      <a:pt x="1076" y="103"/>
                    </a:lnTo>
                    <a:lnTo>
                      <a:pt x="1067" y="106"/>
                    </a:lnTo>
                    <a:lnTo>
                      <a:pt x="1057" y="106"/>
                    </a:lnTo>
                    <a:lnTo>
                      <a:pt x="1048" y="109"/>
                    </a:lnTo>
                    <a:lnTo>
                      <a:pt x="1039" y="112"/>
                    </a:lnTo>
                    <a:lnTo>
                      <a:pt x="1030" y="115"/>
                    </a:lnTo>
                    <a:lnTo>
                      <a:pt x="1020" y="116"/>
                    </a:lnTo>
                    <a:lnTo>
                      <a:pt x="1011" y="119"/>
                    </a:lnTo>
                    <a:lnTo>
                      <a:pt x="1002" y="121"/>
                    </a:lnTo>
                    <a:lnTo>
                      <a:pt x="992" y="123"/>
                    </a:lnTo>
                    <a:lnTo>
                      <a:pt x="983" y="126"/>
                    </a:lnTo>
                    <a:lnTo>
                      <a:pt x="974" y="127"/>
                    </a:lnTo>
                    <a:lnTo>
                      <a:pt x="965" y="130"/>
                    </a:lnTo>
                    <a:lnTo>
                      <a:pt x="955" y="130"/>
                    </a:lnTo>
                    <a:lnTo>
                      <a:pt x="946" y="131"/>
                    </a:lnTo>
                    <a:lnTo>
                      <a:pt x="937" y="132"/>
                    </a:lnTo>
                    <a:lnTo>
                      <a:pt x="928" y="134"/>
                    </a:lnTo>
                    <a:lnTo>
                      <a:pt x="918" y="136"/>
                    </a:lnTo>
                    <a:lnTo>
                      <a:pt x="909" y="137"/>
                    </a:lnTo>
                    <a:lnTo>
                      <a:pt x="900" y="138"/>
                    </a:lnTo>
                    <a:lnTo>
                      <a:pt x="890" y="140"/>
                    </a:lnTo>
                    <a:lnTo>
                      <a:pt x="881" y="141"/>
                    </a:lnTo>
                    <a:lnTo>
                      <a:pt x="872" y="139"/>
                    </a:lnTo>
                    <a:lnTo>
                      <a:pt x="863" y="138"/>
                    </a:lnTo>
                    <a:lnTo>
                      <a:pt x="853" y="139"/>
                    </a:lnTo>
                    <a:lnTo>
                      <a:pt x="844" y="139"/>
                    </a:lnTo>
                    <a:lnTo>
                      <a:pt x="835" y="142"/>
                    </a:lnTo>
                    <a:lnTo>
                      <a:pt x="825" y="142"/>
                    </a:lnTo>
                    <a:lnTo>
                      <a:pt x="816" y="143"/>
                    </a:lnTo>
                    <a:lnTo>
                      <a:pt x="807" y="143"/>
                    </a:lnTo>
                    <a:lnTo>
                      <a:pt x="798" y="144"/>
                    </a:lnTo>
                    <a:lnTo>
                      <a:pt x="788" y="146"/>
                    </a:lnTo>
                    <a:lnTo>
                      <a:pt x="779" y="146"/>
                    </a:lnTo>
                    <a:lnTo>
                      <a:pt x="770" y="147"/>
                    </a:lnTo>
                    <a:lnTo>
                      <a:pt x="760" y="148"/>
                    </a:lnTo>
                    <a:lnTo>
                      <a:pt x="751" y="147"/>
                    </a:lnTo>
                    <a:lnTo>
                      <a:pt x="742" y="145"/>
                    </a:lnTo>
                    <a:lnTo>
                      <a:pt x="733" y="145"/>
                    </a:lnTo>
                    <a:lnTo>
                      <a:pt x="723" y="145"/>
                    </a:lnTo>
                    <a:lnTo>
                      <a:pt x="714" y="146"/>
                    </a:lnTo>
                    <a:lnTo>
                      <a:pt x="705" y="147"/>
                    </a:lnTo>
                    <a:lnTo>
                      <a:pt x="696" y="147"/>
                    </a:lnTo>
                    <a:lnTo>
                      <a:pt x="686" y="148"/>
                    </a:lnTo>
                    <a:lnTo>
                      <a:pt x="677" y="148"/>
                    </a:lnTo>
                    <a:lnTo>
                      <a:pt x="668" y="150"/>
                    </a:lnTo>
                    <a:lnTo>
                      <a:pt x="658" y="151"/>
                    </a:lnTo>
                    <a:lnTo>
                      <a:pt x="649" y="149"/>
                    </a:lnTo>
                    <a:lnTo>
                      <a:pt x="640" y="151"/>
                    </a:lnTo>
                    <a:lnTo>
                      <a:pt x="631" y="149"/>
                    </a:lnTo>
                    <a:lnTo>
                      <a:pt x="621" y="149"/>
                    </a:lnTo>
                    <a:lnTo>
                      <a:pt x="612" y="150"/>
                    </a:lnTo>
                    <a:lnTo>
                      <a:pt x="603" y="151"/>
                    </a:lnTo>
                    <a:lnTo>
                      <a:pt x="593" y="151"/>
                    </a:lnTo>
                    <a:lnTo>
                      <a:pt x="584" y="150"/>
                    </a:lnTo>
                    <a:lnTo>
                      <a:pt x="575" y="151"/>
                    </a:lnTo>
                    <a:lnTo>
                      <a:pt x="566" y="151"/>
                    </a:lnTo>
                    <a:lnTo>
                      <a:pt x="556" y="152"/>
                    </a:lnTo>
                    <a:lnTo>
                      <a:pt x="547" y="152"/>
                    </a:lnTo>
                    <a:lnTo>
                      <a:pt x="538" y="153"/>
                    </a:lnTo>
                    <a:lnTo>
                      <a:pt x="528" y="152"/>
                    </a:lnTo>
                    <a:lnTo>
                      <a:pt x="519" y="153"/>
                    </a:lnTo>
                    <a:lnTo>
                      <a:pt x="510" y="154"/>
                    </a:lnTo>
                    <a:lnTo>
                      <a:pt x="501" y="155"/>
                    </a:lnTo>
                    <a:lnTo>
                      <a:pt x="491" y="155"/>
                    </a:lnTo>
                    <a:lnTo>
                      <a:pt x="482" y="156"/>
                    </a:lnTo>
                    <a:lnTo>
                      <a:pt x="473" y="156"/>
                    </a:lnTo>
                    <a:lnTo>
                      <a:pt x="464" y="156"/>
                    </a:lnTo>
                    <a:lnTo>
                      <a:pt x="454" y="156"/>
                    </a:lnTo>
                    <a:lnTo>
                      <a:pt x="445" y="157"/>
                    </a:lnTo>
                    <a:lnTo>
                      <a:pt x="436" y="157"/>
                    </a:lnTo>
                    <a:lnTo>
                      <a:pt x="426" y="158"/>
                    </a:lnTo>
                    <a:lnTo>
                      <a:pt x="417" y="158"/>
                    </a:lnTo>
                    <a:lnTo>
                      <a:pt x="408" y="158"/>
                    </a:lnTo>
                    <a:lnTo>
                      <a:pt x="399" y="158"/>
                    </a:lnTo>
                    <a:lnTo>
                      <a:pt x="389" y="158"/>
                    </a:lnTo>
                    <a:lnTo>
                      <a:pt x="380" y="158"/>
                    </a:lnTo>
                    <a:lnTo>
                      <a:pt x="371" y="159"/>
                    </a:lnTo>
                    <a:lnTo>
                      <a:pt x="361" y="159"/>
                    </a:lnTo>
                    <a:lnTo>
                      <a:pt x="352" y="159"/>
                    </a:lnTo>
                    <a:lnTo>
                      <a:pt x="343" y="160"/>
                    </a:lnTo>
                    <a:lnTo>
                      <a:pt x="334" y="160"/>
                    </a:lnTo>
                    <a:lnTo>
                      <a:pt x="324" y="160"/>
                    </a:lnTo>
                    <a:lnTo>
                      <a:pt x="315" y="160"/>
                    </a:lnTo>
                    <a:lnTo>
                      <a:pt x="306" y="160"/>
                    </a:lnTo>
                    <a:lnTo>
                      <a:pt x="296" y="160"/>
                    </a:lnTo>
                    <a:lnTo>
                      <a:pt x="287" y="160"/>
                    </a:lnTo>
                    <a:lnTo>
                      <a:pt x="278" y="161"/>
                    </a:lnTo>
                    <a:lnTo>
                      <a:pt x="269" y="161"/>
                    </a:lnTo>
                    <a:lnTo>
                      <a:pt x="259" y="161"/>
                    </a:lnTo>
                    <a:lnTo>
                      <a:pt x="250" y="161"/>
                    </a:lnTo>
                    <a:lnTo>
                      <a:pt x="241" y="161"/>
                    </a:lnTo>
                    <a:lnTo>
                      <a:pt x="232" y="161"/>
                    </a:lnTo>
                    <a:lnTo>
                      <a:pt x="222" y="162"/>
                    </a:lnTo>
                    <a:lnTo>
                      <a:pt x="213" y="162"/>
                    </a:lnTo>
                    <a:lnTo>
                      <a:pt x="204" y="162"/>
                    </a:lnTo>
                    <a:lnTo>
                      <a:pt x="194" y="162"/>
                    </a:lnTo>
                    <a:lnTo>
                      <a:pt x="185" y="162"/>
                    </a:lnTo>
                    <a:lnTo>
                      <a:pt x="176" y="162"/>
                    </a:lnTo>
                    <a:lnTo>
                      <a:pt x="167" y="162"/>
                    </a:lnTo>
                    <a:lnTo>
                      <a:pt x="157" y="163"/>
                    </a:lnTo>
                    <a:lnTo>
                      <a:pt x="148" y="163"/>
                    </a:lnTo>
                    <a:lnTo>
                      <a:pt x="139" y="163"/>
                    </a:lnTo>
                    <a:lnTo>
                      <a:pt x="129" y="163"/>
                    </a:lnTo>
                    <a:lnTo>
                      <a:pt x="120" y="163"/>
                    </a:lnTo>
                    <a:lnTo>
                      <a:pt x="111" y="163"/>
                    </a:lnTo>
                    <a:lnTo>
                      <a:pt x="102" y="163"/>
                    </a:lnTo>
                    <a:lnTo>
                      <a:pt x="92" y="163"/>
                    </a:lnTo>
                    <a:lnTo>
                      <a:pt x="83" y="164"/>
                    </a:lnTo>
                    <a:lnTo>
                      <a:pt x="74" y="164"/>
                    </a:lnTo>
                    <a:lnTo>
                      <a:pt x="64" y="164"/>
                    </a:lnTo>
                    <a:lnTo>
                      <a:pt x="55" y="164"/>
                    </a:lnTo>
                    <a:lnTo>
                      <a:pt x="46" y="164"/>
                    </a:lnTo>
                    <a:lnTo>
                      <a:pt x="37" y="164"/>
                    </a:lnTo>
                    <a:lnTo>
                      <a:pt x="27" y="164"/>
                    </a:lnTo>
                    <a:lnTo>
                      <a:pt x="18" y="164"/>
                    </a:lnTo>
                    <a:lnTo>
                      <a:pt x="9" y="164"/>
                    </a:lnTo>
                    <a:lnTo>
                      <a:pt x="0" y="164"/>
                    </a:lnTo>
                    <a:close/>
                  </a:path>
                </a:pathLst>
              </a:cu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75" name="Freeform 182"/>
              <p:cNvSpPr>
                <a:spLocks/>
              </p:cNvSpPr>
              <p:nvPr/>
            </p:nvSpPr>
            <p:spPr bwMode="auto">
              <a:xfrm>
                <a:off x="472" y="3624"/>
                <a:ext cx="1447" cy="165"/>
              </a:xfrm>
              <a:custGeom>
                <a:avLst/>
                <a:gdLst>
                  <a:gd name="T0" fmla="*/ 37 w 1447"/>
                  <a:gd name="T1" fmla="*/ 166 h 164"/>
                  <a:gd name="T2" fmla="*/ 83 w 1447"/>
                  <a:gd name="T3" fmla="*/ 166 h 164"/>
                  <a:gd name="T4" fmla="*/ 129 w 1447"/>
                  <a:gd name="T5" fmla="*/ 165 h 164"/>
                  <a:gd name="T6" fmla="*/ 176 w 1447"/>
                  <a:gd name="T7" fmla="*/ 164 h 164"/>
                  <a:gd name="T8" fmla="*/ 222 w 1447"/>
                  <a:gd name="T9" fmla="*/ 164 h 164"/>
                  <a:gd name="T10" fmla="*/ 269 w 1447"/>
                  <a:gd name="T11" fmla="*/ 163 h 164"/>
                  <a:gd name="T12" fmla="*/ 315 w 1447"/>
                  <a:gd name="T13" fmla="*/ 162 h 164"/>
                  <a:gd name="T14" fmla="*/ 361 w 1447"/>
                  <a:gd name="T15" fmla="*/ 161 h 164"/>
                  <a:gd name="T16" fmla="*/ 408 w 1447"/>
                  <a:gd name="T17" fmla="*/ 160 h 164"/>
                  <a:gd name="T18" fmla="*/ 454 w 1447"/>
                  <a:gd name="T19" fmla="*/ 158 h 164"/>
                  <a:gd name="T20" fmla="*/ 501 w 1447"/>
                  <a:gd name="T21" fmla="*/ 157 h 164"/>
                  <a:gd name="T22" fmla="*/ 547 w 1447"/>
                  <a:gd name="T23" fmla="*/ 154 h 164"/>
                  <a:gd name="T24" fmla="*/ 593 w 1447"/>
                  <a:gd name="T25" fmla="*/ 153 h 164"/>
                  <a:gd name="T26" fmla="*/ 640 w 1447"/>
                  <a:gd name="T27" fmla="*/ 153 h 164"/>
                  <a:gd name="T28" fmla="*/ 686 w 1447"/>
                  <a:gd name="T29" fmla="*/ 150 h 164"/>
                  <a:gd name="T30" fmla="*/ 733 w 1447"/>
                  <a:gd name="T31" fmla="*/ 147 h 164"/>
                  <a:gd name="T32" fmla="*/ 779 w 1447"/>
                  <a:gd name="T33" fmla="*/ 148 h 164"/>
                  <a:gd name="T34" fmla="*/ 825 w 1447"/>
                  <a:gd name="T35" fmla="*/ 144 h 164"/>
                  <a:gd name="T36" fmla="*/ 872 w 1447"/>
                  <a:gd name="T37" fmla="*/ 141 h 164"/>
                  <a:gd name="T38" fmla="*/ 918 w 1447"/>
                  <a:gd name="T39" fmla="*/ 138 h 164"/>
                  <a:gd name="T40" fmla="*/ 965 w 1447"/>
                  <a:gd name="T41" fmla="*/ 132 h 164"/>
                  <a:gd name="T42" fmla="*/ 1011 w 1447"/>
                  <a:gd name="T43" fmla="*/ 121 h 164"/>
                  <a:gd name="T44" fmla="*/ 1057 w 1447"/>
                  <a:gd name="T45" fmla="*/ 108 h 164"/>
                  <a:gd name="T46" fmla="*/ 1104 w 1447"/>
                  <a:gd name="T47" fmla="*/ 97 h 164"/>
                  <a:gd name="T48" fmla="*/ 1150 w 1447"/>
                  <a:gd name="T49" fmla="*/ 79 h 164"/>
                  <a:gd name="T50" fmla="*/ 1197 w 1447"/>
                  <a:gd name="T51" fmla="*/ 63 h 164"/>
                  <a:gd name="T52" fmla="*/ 1243 w 1447"/>
                  <a:gd name="T53" fmla="*/ 60 h 164"/>
                  <a:gd name="T54" fmla="*/ 1289 w 1447"/>
                  <a:gd name="T55" fmla="*/ 45 h 164"/>
                  <a:gd name="T56" fmla="*/ 1336 w 1447"/>
                  <a:gd name="T57" fmla="*/ 40 h 164"/>
                  <a:gd name="T58" fmla="*/ 1382 w 1447"/>
                  <a:gd name="T59" fmla="*/ 29 h 164"/>
                  <a:gd name="T60" fmla="*/ 1429 w 1447"/>
                  <a:gd name="T61" fmla="*/ 8 h 164"/>
                  <a:gd name="T62" fmla="*/ 1429 w 1447"/>
                  <a:gd name="T63" fmla="*/ 12 h 164"/>
                  <a:gd name="T64" fmla="*/ 1382 w 1447"/>
                  <a:gd name="T65" fmla="*/ 32 h 164"/>
                  <a:gd name="T66" fmla="*/ 1336 w 1447"/>
                  <a:gd name="T67" fmla="*/ 43 h 164"/>
                  <a:gd name="T68" fmla="*/ 1289 w 1447"/>
                  <a:gd name="T69" fmla="*/ 48 h 164"/>
                  <a:gd name="T70" fmla="*/ 1243 w 1447"/>
                  <a:gd name="T71" fmla="*/ 62 h 164"/>
                  <a:gd name="T72" fmla="*/ 1197 w 1447"/>
                  <a:gd name="T73" fmla="*/ 64 h 164"/>
                  <a:gd name="T74" fmla="*/ 1150 w 1447"/>
                  <a:gd name="T75" fmla="*/ 79 h 164"/>
                  <a:gd name="T76" fmla="*/ 1104 w 1447"/>
                  <a:gd name="T77" fmla="*/ 97 h 164"/>
                  <a:gd name="T78" fmla="*/ 1057 w 1447"/>
                  <a:gd name="T79" fmla="*/ 108 h 164"/>
                  <a:gd name="T80" fmla="*/ 1011 w 1447"/>
                  <a:gd name="T81" fmla="*/ 121 h 164"/>
                  <a:gd name="T82" fmla="*/ 965 w 1447"/>
                  <a:gd name="T83" fmla="*/ 132 h 164"/>
                  <a:gd name="T84" fmla="*/ 918 w 1447"/>
                  <a:gd name="T85" fmla="*/ 138 h 164"/>
                  <a:gd name="T86" fmla="*/ 872 w 1447"/>
                  <a:gd name="T87" fmla="*/ 141 h 164"/>
                  <a:gd name="T88" fmla="*/ 825 w 1447"/>
                  <a:gd name="T89" fmla="*/ 144 h 164"/>
                  <a:gd name="T90" fmla="*/ 779 w 1447"/>
                  <a:gd name="T91" fmla="*/ 148 h 164"/>
                  <a:gd name="T92" fmla="*/ 733 w 1447"/>
                  <a:gd name="T93" fmla="*/ 147 h 164"/>
                  <a:gd name="T94" fmla="*/ 686 w 1447"/>
                  <a:gd name="T95" fmla="*/ 150 h 164"/>
                  <a:gd name="T96" fmla="*/ 640 w 1447"/>
                  <a:gd name="T97" fmla="*/ 153 h 164"/>
                  <a:gd name="T98" fmla="*/ 593 w 1447"/>
                  <a:gd name="T99" fmla="*/ 153 h 164"/>
                  <a:gd name="T100" fmla="*/ 547 w 1447"/>
                  <a:gd name="T101" fmla="*/ 154 h 164"/>
                  <a:gd name="T102" fmla="*/ 501 w 1447"/>
                  <a:gd name="T103" fmla="*/ 157 h 164"/>
                  <a:gd name="T104" fmla="*/ 454 w 1447"/>
                  <a:gd name="T105" fmla="*/ 158 h 164"/>
                  <a:gd name="T106" fmla="*/ 408 w 1447"/>
                  <a:gd name="T107" fmla="*/ 160 h 164"/>
                  <a:gd name="T108" fmla="*/ 361 w 1447"/>
                  <a:gd name="T109" fmla="*/ 161 h 164"/>
                  <a:gd name="T110" fmla="*/ 315 w 1447"/>
                  <a:gd name="T111" fmla="*/ 162 h 164"/>
                  <a:gd name="T112" fmla="*/ 269 w 1447"/>
                  <a:gd name="T113" fmla="*/ 163 h 164"/>
                  <a:gd name="T114" fmla="*/ 222 w 1447"/>
                  <a:gd name="T115" fmla="*/ 164 h 164"/>
                  <a:gd name="T116" fmla="*/ 176 w 1447"/>
                  <a:gd name="T117" fmla="*/ 164 h 164"/>
                  <a:gd name="T118" fmla="*/ 129 w 1447"/>
                  <a:gd name="T119" fmla="*/ 165 h 164"/>
                  <a:gd name="T120" fmla="*/ 83 w 1447"/>
                  <a:gd name="T121" fmla="*/ 166 h 164"/>
                  <a:gd name="T122" fmla="*/ 37 w 1447"/>
                  <a:gd name="T123" fmla="*/ 166 h 164"/>
                  <a:gd name="T124" fmla="*/ 0 w 1447"/>
                  <a:gd name="T125" fmla="*/ 166 h 1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4">
                    <a:moveTo>
                      <a:pt x="0" y="164"/>
                    </a:moveTo>
                    <a:lnTo>
                      <a:pt x="9" y="164"/>
                    </a:lnTo>
                    <a:lnTo>
                      <a:pt x="18" y="164"/>
                    </a:lnTo>
                    <a:lnTo>
                      <a:pt x="27" y="164"/>
                    </a:lnTo>
                    <a:lnTo>
                      <a:pt x="37" y="164"/>
                    </a:lnTo>
                    <a:lnTo>
                      <a:pt x="46" y="164"/>
                    </a:lnTo>
                    <a:lnTo>
                      <a:pt x="55" y="164"/>
                    </a:lnTo>
                    <a:lnTo>
                      <a:pt x="64" y="164"/>
                    </a:lnTo>
                    <a:lnTo>
                      <a:pt x="74" y="164"/>
                    </a:lnTo>
                    <a:lnTo>
                      <a:pt x="83" y="164"/>
                    </a:lnTo>
                    <a:lnTo>
                      <a:pt x="92" y="163"/>
                    </a:lnTo>
                    <a:lnTo>
                      <a:pt x="102" y="163"/>
                    </a:lnTo>
                    <a:lnTo>
                      <a:pt x="111" y="163"/>
                    </a:lnTo>
                    <a:lnTo>
                      <a:pt x="120" y="163"/>
                    </a:lnTo>
                    <a:lnTo>
                      <a:pt x="129" y="163"/>
                    </a:lnTo>
                    <a:lnTo>
                      <a:pt x="139" y="163"/>
                    </a:lnTo>
                    <a:lnTo>
                      <a:pt x="148" y="163"/>
                    </a:lnTo>
                    <a:lnTo>
                      <a:pt x="157" y="163"/>
                    </a:lnTo>
                    <a:lnTo>
                      <a:pt x="167" y="162"/>
                    </a:lnTo>
                    <a:lnTo>
                      <a:pt x="176" y="162"/>
                    </a:lnTo>
                    <a:lnTo>
                      <a:pt x="185" y="162"/>
                    </a:lnTo>
                    <a:lnTo>
                      <a:pt x="194" y="162"/>
                    </a:lnTo>
                    <a:lnTo>
                      <a:pt x="204" y="162"/>
                    </a:lnTo>
                    <a:lnTo>
                      <a:pt x="213" y="162"/>
                    </a:lnTo>
                    <a:lnTo>
                      <a:pt x="222" y="162"/>
                    </a:lnTo>
                    <a:lnTo>
                      <a:pt x="232" y="161"/>
                    </a:lnTo>
                    <a:lnTo>
                      <a:pt x="241" y="161"/>
                    </a:lnTo>
                    <a:lnTo>
                      <a:pt x="250" y="161"/>
                    </a:lnTo>
                    <a:lnTo>
                      <a:pt x="259" y="161"/>
                    </a:lnTo>
                    <a:lnTo>
                      <a:pt x="269" y="161"/>
                    </a:lnTo>
                    <a:lnTo>
                      <a:pt x="278" y="161"/>
                    </a:lnTo>
                    <a:lnTo>
                      <a:pt x="287" y="160"/>
                    </a:lnTo>
                    <a:lnTo>
                      <a:pt x="296" y="160"/>
                    </a:lnTo>
                    <a:lnTo>
                      <a:pt x="306" y="160"/>
                    </a:lnTo>
                    <a:lnTo>
                      <a:pt x="315" y="160"/>
                    </a:lnTo>
                    <a:lnTo>
                      <a:pt x="324" y="160"/>
                    </a:lnTo>
                    <a:lnTo>
                      <a:pt x="334" y="160"/>
                    </a:lnTo>
                    <a:lnTo>
                      <a:pt x="343" y="160"/>
                    </a:lnTo>
                    <a:lnTo>
                      <a:pt x="352" y="159"/>
                    </a:lnTo>
                    <a:lnTo>
                      <a:pt x="361" y="159"/>
                    </a:lnTo>
                    <a:lnTo>
                      <a:pt x="371" y="159"/>
                    </a:lnTo>
                    <a:lnTo>
                      <a:pt x="380" y="158"/>
                    </a:lnTo>
                    <a:lnTo>
                      <a:pt x="389" y="158"/>
                    </a:lnTo>
                    <a:lnTo>
                      <a:pt x="399" y="158"/>
                    </a:lnTo>
                    <a:lnTo>
                      <a:pt x="408" y="158"/>
                    </a:lnTo>
                    <a:lnTo>
                      <a:pt x="417" y="158"/>
                    </a:lnTo>
                    <a:lnTo>
                      <a:pt x="426" y="158"/>
                    </a:lnTo>
                    <a:lnTo>
                      <a:pt x="436" y="157"/>
                    </a:lnTo>
                    <a:lnTo>
                      <a:pt x="445" y="157"/>
                    </a:lnTo>
                    <a:lnTo>
                      <a:pt x="454" y="156"/>
                    </a:lnTo>
                    <a:lnTo>
                      <a:pt x="464" y="156"/>
                    </a:lnTo>
                    <a:lnTo>
                      <a:pt x="473" y="156"/>
                    </a:lnTo>
                    <a:lnTo>
                      <a:pt x="482" y="156"/>
                    </a:lnTo>
                    <a:lnTo>
                      <a:pt x="491" y="155"/>
                    </a:lnTo>
                    <a:lnTo>
                      <a:pt x="501" y="155"/>
                    </a:lnTo>
                    <a:lnTo>
                      <a:pt x="510" y="154"/>
                    </a:lnTo>
                    <a:lnTo>
                      <a:pt x="519" y="153"/>
                    </a:lnTo>
                    <a:lnTo>
                      <a:pt x="528" y="152"/>
                    </a:lnTo>
                    <a:lnTo>
                      <a:pt x="538" y="153"/>
                    </a:lnTo>
                    <a:lnTo>
                      <a:pt x="547" y="152"/>
                    </a:lnTo>
                    <a:lnTo>
                      <a:pt x="556" y="152"/>
                    </a:lnTo>
                    <a:lnTo>
                      <a:pt x="566" y="151"/>
                    </a:lnTo>
                    <a:lnTo>
                      <a:pt x="575" y="151"/>
                    </a:lnTo>
                    <a:lnTo>
                      <a:pt x="584" y="150"/>
                    </a:lnTo>
                    <a:lnTo>
                      <a:pt x="593" y="151"/>
                    </a:lnTo>
                    <a:lnTo>
                      <a:pt x="603" y="151"/>
                    </a:lnTo>
                    <a:lnTo>
                      <a:pt x="612" y="150"/>
                    </a:lnTo>
                    <a:lnTo>
                      <a:pt x="621" y="149"/>
                    </a:lnTo>
                    <a:lnTo>
                      <a:pt x="631" y="149"/>
                    </a:lnTo>
                    <a:lnTo>
                      <a:pt x="640" y="151"/>
                    </a:lnTo>
                    <a:lnTo>
                      <a:pt x="649" y="149"/>
                    </a:lnTo>
                    <a:lnTo>
                      <a:pt x="658" y="151"/>
                    </a:lnTo>
                    <a:lnTo>
                      <a:pt x="668" y="150"/>
                    </a:lnTo>
                    <a:lnTo>
                      <a:pt x="677" y="148"/>
                    </a:lnTo>
                    <a:lnTo>
                      <a:pt x="686" y="148"/>
                    </a:lnTo>
                    <a:lnTo>
                      <a:pt x="696" y="147"/>
                    </a:lnTo>
                    <a:lnTo>
                      <a:pt x="705" y="147"/>
                    </a:lnTo>
                    <a:lnTo>
                      <a:pt x="714" y="146"/>
                    </a:lnTo>
                    <a:lnTo>
                      <a:pt x="723" y="145"/>
                    </a:lnTo>
                    <a:lnTo>
                      <a:pt x="733" y="145"/>
                    </a:lnTo>
                    <a:lnTo>
                      <a:pt x="742" y="145"/>
                    </a:lnTo>
                    <a:lnTo>
                      <a:pt x="751" y="147"/>
                    </a:lnTo>
                    <a:lnTo>
                      <a:pt x="760" y="148"/>
                    </a:lnTo>
                    <a:lnTo>
                      <a:pt x="770" y="147"/>
                    </a:lnTo>
                    <a:lnTo>
                      <a:pt x="779" y="146"/>
                    </a:lnTo>
                    <a:lnTo>
                      <a:pt x="788" y="146"/>
                    </a:lnTo>
                    <a:lnTo>
                      <a:pt x="798" y="144"/>
                    </a:lnTo>
                    <a:lnTo>
                      <a:pt x="807" y="143"/>
                    </a:lnTo>
                    <a:lnTo>
                      <a:pt x="816" y="143"/>
                    </a:lnTo>
                    <a:lnTo>
                      <a:pt x="825" y="142"/>
                    </a:lnTo>
                    <a:lnTo>
                      <a:pt x="835" y="142"/>
                    </a:lnTo>
                    <a:lnTo>
                      <a:pt x="844" y="139"/>
                    </a:lnTo>
                    <a:lnTo>
                      <a:pt x="853" y="139"/>
                    </a:lnTo>
                    <a:lnTo>
                      <a:pt x="863" y="138"/>
                    </a:lnTo>
                    <a:lnTo>
                      <a:pt x="872" y="139"/>
                    </a:lnTo>
                    <a:lnTo>
                      <a:pt x="881" y="141"/>
                    </a:lnTo>
                    <a:lnTo>
                      <a:pt x="890" y="140"/>
                    </a:lnTo>
                    <a:lnTo>
                      <a:pt x="900" y="138"/>
                    </a:lnTo>
                    <a:lnTo>
                      <a:pt x="909" y="137"/>
                    </a:lnTo>
                    <a:lnTo>
                      <a:pt x="918" y="136"/>
                    </a:lnTo>
                    <a:lnTo>
                      <a:pt x="928" y="134"/>
                    </a:lnTo>
                    <a:lnTo>
                      <a:pt x="937" y="132"/>
                    </a:lnTo>
                    <a:lnTo>
                      <a:pt x="946" y="131"/>
                    </a:lnTo>
                    <a:lnTo>
                      <a:pt x="955" y="130"/>
                    </a:lnTo>
                    <a:lnTo>
                      <a:pt x="965" y="130"/>
                    </a:lnTo>
                    <a:lnTo>
                      <a:pt x="974" y="127"/>
                    </a:lnTo>
                    <a:lnTo>
                      <a:pt x="983" y="126"/>
                    </a:lnTo>
                    <a:lnTo>
                      <a:pt x="992" y="123"/>
                    </a:lnTo>
                    <a:lnTo>
                      <a:pt x="1002" y="121"/>
                    </a:lnTo>
                    <a:lnTo>
                      <a:pt x="1011" y="119"/>
                    </a:lnTo>
                    <a:lnTo>
                      <a:pt x="1020" y="116"/>
                    </a:lnTo>
                    <a:lnTo>
                      <a:pt x="1030" y="115"/>
                    </a:lnTo>
                    <a:lnTo>
                      <a:pt x="1039" y="112"/>
                    </a:lnTo>
                    <a:lnTo>
                      <a:pt x="1048" y="109"/>
                    </a:lnTo>
                    <a:lnTo>
                      <a:pt x="1057" y="106"/>
                    </a:lnTo>
                    <a:lnTo>
                      <a:pt x="1067" y="106"/>
                    </a:lnTo>
                    <a:lnTo>
                      <a:pt x="1076" y="103"/>
                    </a:lnTo>
                    <a:lnTo>
                      <a:pt x="1085" y="102"/>
                    </a:lnTo>
                    <a:lnTo>
                      <a:pt x="1095" y="98"/>
                    </a:lnTo>
                    <a:lnTo>
                      <a:pt x="1104" y="95"/>
                    </a:lnTo>
                    <a:lnTo>
                      <a:pt x="1113" y="91"/>
                    </a:lnTo>
                    <a:lnTo>
                      <a:pt x="1122" y="88"/>
                    </a:lnTo>
                    <a:lnTo>
                      <a:pt x="1132" y="84"/>
                    </a:lnTo>
                    <a:lnTo>
                      <a:pt x="1141" y="79"/>
                    </a:lnTo>
                    <a:lnTo>
                      <a:pt x="1150" y="79"/>
                    </a:lnTo>
                    <a:lnTo>
                      <a:pt x="1160" y="78"/>
                    </a:lnTo>
                    <a:lnTo>
                      <a:pt x="1169" y="73"/>
                    </a:lnTo>
                    <a:lnTo>
                      <a:pt x="1178" y="70"/>
                    </a:lnTo>
                    <a:lnTo>
                      <a:pt x="1187" y="66"/>
                    </a:lnTo>
                    <a:lnTo>
                      <a:pt x="1197" y="63"/>
                    </a:lnTo>
                    <a:lnTo>
                      <a:pt x="1206" y="63"/>
                    </a:lnTo>
                    <a:lnTo>
                      <a:pt x="1215" y="65"/>
                    </a:lnTo>
                    <a:lnTo>
                      <a:pt x="1224" y="65"/>
                    </a:lnTo>
                    <a:lnTo>
                      <a:pt x="1234" y="64"/>
                    </a:lnTo>
                    <a:lnTo>
                      <a:pt x="1243" y="60"/>
                    </a:lnTo>
                    <a:lnTo>
                      <a:pt x="1252" y="58"/>
                    </a:lnTo>
                    <a:lnTo>
                      <a:pt x="1262" y="55"/>
                    </a:lnTo>
                    <a:lnTo>
                      <a:pt x="1271" y="51"/>
                    </a:lnTo>
                    <a:lnTo>
                      <a:pt x="1280" y="47"/>
                    </a:lnTo>
                    <a:lnTo>
                      <a:pt x="1289" y="45"/>
                    </a:lnTo>
                    <a:lnTo>
                      <a:pt x="1299" y="43"/>
                    </a:lnTo>
                    <a:lnTo>
                      <a:pt x="1308" y="42"/>
                    </a:lnTo>
                    <a:lnTo>
                      <a:pt x="1317" y="42"/>
                    </a:lnTo>
                    <a:lnTo>
                      <a:pt x="1327" y="41"/>
                    </a:lnTo>
                    <a:lnTo>
                      <a:pt x="1336" y="40"/>
                    </a:lnTo>
                    <a:lnTo>
                      <a:pt x="1345" y="37"/>
                    </a:lnTo>
                    <a:lnTo>
                      <a:pt x="1354" y="33"/>
                    </a:lnTo>
                    <a:lnTo>
                      <a:pt x="1364" y="32"/>
                    </a:lnTo>
                    <a:lnTo>
                      <a:pt x="1373" y="31"/>
                    </a:lnTo>
                    <a:lnTo>
                      <a:pt x="1382" y="29"/>
                    </a:lnTo>
                    <a:lnTo>
                      <a:pt x="1392" y="26"/>
                    </a:lnTo>
                    <a:lnTo>
                      <a:pt x="1401" y="25"/>
                    </a:lnTo>
                    <a:lnTo>
                      <a:pt x="1410" y="22"/>
                    </a:lnTo>
                    <a:lnTo>
                      <a:pt x="1419" y="16"/>
                    </a:lnTo>
                    <a:lnTo>
                      <a:pt x="1429" y="8"/>
                    </a:lnTo>
                    <a:lnTo>
                      <a:pt x="1438" y="4"/>
                    </a:lnTo>
                    <a:lnTo>
                      <a:pt x="1447" y="0"/>
                    </a:lnTo>
                    <a:lnTo>
                      <a:pt x="1447" y="3"/>
                    </a:lnTo>
                    <a:lnTo>
                      <a:pt x="1438" y="8"/>
                    </a:lnTo>
                    <a:lnTo>
                      <a:pt x="1429" y="12"/>
                    </a:lnTo>
                    <a:lnTo>
                      <a:pt x="1419" y="19"/>
                    </a:lnTo>
                    <a:lnTo>
                      <a:pt x="1410" y="25"/>
                    </a:lnTo>
                    <a:lnTo>
                      <a:pt x="1401" y="29"/>
                    </a:lnTo>
                    <a:lnTo>
                      <a:pt x="1392" y="29"/>
                    </a:lnTo>
                    <a:lnTo>
                      <a:pt x="1382" y="32"/>
                    </a:lnTo>
                    <a:lnTo>
                      <a:pt x="1373" y="35"/>
                    </a:lnTo>
                    <a:lnTo>
                      <a:pt x="1364" y="35"/>
                    </a:lnTo>
                    <a:lnTo>
                      <a:pt x="1354" y="37"/>
                    </a:lnTo>
                    <a:lnTo>
                      <a:pt x="1345" y="40"/>
                    </a:lnTo>
                    <a:lnTo>
                      <a:pt x="1336" y="43"/>
                    </a:lnTo>
                    <a:lnTo>
                      <a:pt x="1327" y="44"/>
                    </a:lnTo>
                    <a:lnTo>
                      <a:pt x="1317" y="45"/>
                    </a:lnTo>
                    <a:lnTo>
                      <a:pt x="1308" y="45"/>
                    </a:lnTo>
                    <a:lnTo>
                      <a:pt x="1299" y="46"/>
                    </a:lnTo>
                    <a:lnTo>
                      <a:pt x="1289" y="48"/>
                    </a:lnTo>
                    <a:lnTo>
                      <a:pt x="1280" y="50"/>
                    </a:lnTo>
                    <a:lnTo>
                      <a:pt x="1271" y="53"/>
                    </a:lnTo>
                    <a:lnTo>
                      <a:pt x="1262" y="58"/>
                    </a:lnTo>
                    <a:lnTo>
                      <a:pt x="1252" y="60"/>
                    </a:lnTo>
                    <a:lnTo>
                      <a:pt x="1243" y="62"/>
                    </a:lnTo>
                    <a:lnTo>
                      <a:pt x="1234" y="65"/>
                    </a:lnTo>
                    <a:lnTo>
                      <a:pt x="1224" y="66"/>
                    </a:lnTo>
                    <a:lnTo>
                      <a:pt x="1215" y="66"/>
                    </a:lnTo>
                    <a:lnTo>
                      <a:pt x="1206" y="64"/>
                    </a:lnTo>
                    <a:lnTo>
                      <a:pt x="1197" y="64"/>
                    </a:lnTo>
                    <a:lnTo>
                      <a:pt x="1187" y="67"/>
                    </a:lnTo>
                    <a:lnTo>
                      <a:pt x="1178" y="71"/>
                    </a:lnTo>
                    <a:lnTo>
                      <a:pt x="1169" y="74"/>
                    </a:lnTo>
                    <a:lnTo>
                      <a:pt x="1160" y="79"/>
                    </a:lnTo>
                    <a:lnTo>
                      <a:pt x="1150" y="79"/>
                    </a:lnTo>
                    <a:lnTo>
                      <a:pt x="1141" y="79"/>
                    </a:lnTo>
                    <a:lnTo>
                      <a:pt x="1132" y="84"/>
                    </a:lnTo>
                    <a:lnTo>
                      <a:pt x="1122" y="88"/>
                    </a:lnTo>
                    <a:lnTo>
                      <a:pt x="1113" y="91"/>
                    </a:lnTo>
                    <a:lnTo>
                      <a:pt x="1104" y="95"/>
                    </a:lnTo>
                    <a:lnTo>
                      <a:pt x="1095" y="98"/>
                    </a:lnTo>
                    <a:lnTo>
                      <a:pt x="1085" y="102"/>
                    </a:lnTo>
                    <a:lnTo>
                      <a:pt x="1076" y="103"/>
                    </a:lnTo>
                    <a:lnTo>
                      <a:pt x="1067" y="106"/>
                    </a:lnTo>
                    <a:lnTo>
                      <a:pt x="1057" y="106"/>
                    </a:lnTo>
                    <a:lnTo>
                      <a:pt x="1048" y="109"/>
                    </a:lnTo>
                    <a:lnTo>
                      <a:pt x="1039" y="112"/>
                    </a:lnTo>
                    <a:lnTo>
                      <a:pt x="1030" y="115"/>
                    </a:lnTo>
                    <a:lnTo>
                      <a:pt x="1020" y="116"/>
                    </a:lnTo>
                    <a:lnTo>
                      <a:pt x="1011" y="119"/>
                    </a:lnTo>
                    <a:lnTo>
                      <a:pt x="1002" y="121"/>
                    </a:lnTo>
                    <a:lnTo>
                      <a:pt x="992" y="123"/>
                    </a:lnTo>
                    <a:lnTo>
                      <a:pt x="983" y="126"/>
                    </a:lnTo>
                    <a:lnTo>
                      <a:pt x="974" y="127"/>
                    </a:lnTo>
                    <a:lnTo>
                      <a:pt x="965" y="130"/>
                    </a:lnTo>
                    <a:lnTo>
                      <a:pt x="955" y="130"/>
                    </a:lnTo>
                    <a:lnTo>
                      <a:pt x="946" y="131"/>
                    </a:lnTo>
                    <a:lnTo>
                      <a:pt x="937" y="132"/>
                    </a:lnTo>
                    <a:lnTo>
                      <a:pt x="928" y="134"/>
                    </a:lnTo>
                    <a:lnTo>
                      <a:pt x="918" y="136"/>
                    </a:lnTo>
                    <a:lnTo>
                      <a:pt x="909" y="137"/>
                    </a:lnTo>
                    <a:lnTo>
                      <a:pt x="900" y="138"/>
                    </a:lnTo>
                    <a:lnTo>
                      <a:pt x="890" y="140"/>
                    </a:lnTo>
                    <a:lnTo>
                      <a:pt x="881" y="141"/>
                    </a:lnTo>
                    <a:lnTo>
                      <a:pt x="872" y="139"/>
                    </a:lnTo>
                    <a:lnTo>
                      <a:pt x="863" y="138"/>
                    </a:lnTo>
                    <a:lnTo>
                      <a:pt x="853" y="139"/>
                    </a:lnTo>
                    <a:lnTo>
                      <a:pt x="844" y="139"/>
                    </a:lnTo>
                    <a:lnTo>
                      <a:pt x="835" y="142"/>
                    </a:lnTo>
                    <a:lnTo>
                      <a:pt x="825" y="142"/>
                    </a:lnTo>
                    <a:lnTo>
                      <a:pt x="816" y="143"/>
                    </a:lnTo>
                    <a:lnTo>
                      <a:pt x="807" y="143"/>
                    </a:lnTo>
                    <a:lnTo>
                      <a:pt x="798" y="144"/>
                    </a:lnTo>
                    <a:lnTo>
                      <a:pt x="788" y="146"/>
                    </a:lnTo>
                    <a:lnTo>
                      <a:pt x="779" y="146"/>
                    </a:lnTo>
                    <a:lnTo>
                      <a:pt x="770" y="147"/>
                    </a:lnTo>
                    <a:lnTo>
                      <a:pt x="760" y="148"/>
                    </a:lnTo>
                    <a:lnTo>
                      <a:pt x="751" y="147"/>
                    </a:lnTo>
                    <a:lnTo>
                      <a:pt x="742" y="145"/>
                    </a:lnTo>
                    <a:lnTo>
                      <a:pt x="733" y="145"/>
                    </a:lnTo>
                    <a:lnTo>
                      <a:pt x="723" y="145"/>
                    </a:lnTo>
                    <a:lnTo>
                      <a:pt x="714" y="146"/>
                    </a:lnTo>
                    <a:lnTo>
                      <a:pt x="705" y="147"/>
                    </a:lnTo>
                    <a:lnTo>
                      <a:pt x="696" y="147"/>
                    </a:lnTo>
                    <a:lnTo>
                      <a:pt x="686" y="148"/>
                    </a:lnTo>
                    <a:lnTo>
                      <a:pt x="677" y="148"/>
                    </a:lnTo>
                    <a:lnTo>
                      <a:pt x="668" y="150"/>
                    </a:lnTo>
                    <a:lnTo>
                      <a:pt x="658" y="151"/>
                    </a:lnTo>
                    <a:lnTo>
                      <a:pt x="649" y="149"/>
                    </a:lnTo>
                    <a:lnTo>
                      <a:pt x="640" y="151"/>
                    </a:lnTo>
                    <a:lnTo>
                      <a:pt x="631" y="149"/>
                    </a:lnTo>
                    <a:lnTo>
                      <a:pt x="621" y="149"/>
                    </a:lnTo>
                    <a:lnTo>
                      <a:pt x="612" y="150"/>
                    </a:lnTo>
                    <a:lnTo>
                      <a:pt x="603" y="151"/>
                    </a:lnTo>
                    <a:lnTo>
                      <a:pt x="593" y="151"/>
                    </a:lnTo>
                    <a:lnTo>
                      <a:pt x="584" y="150"/>
                    </a:lnTo>
                    <a:lnTo>
                      <a:pt x="575" y="151"/>
                    </a:lnTo>
                    <a:lnTo>
                      <a:pt x="566" y="151"/>
                    </a:lnTo>
                    <a:lnTo>
                      <a:pt x="556" y="152"/>
                    </a:lnTo>
                    <a:lnTo>
                      <a:pt x="547" y="152"/>
                    </a:lnTo>
                    <a:lnTo>
                      <a:pt x="538" y="153"/>
                    </a:lnTo>
                    <a:lnTo>
                      <a:pt x="528" y="152"/>
                    </a:lnTo>
                    <a:lnTo>
                      <a:pt x="519" y="153"/>
                    </a:lnTo>
                    <a:lnTo>
                      <a:pt x="510" y="154"/>
                    </a:lnTo>
                    <a:lnTo>
                      <a:pt x="501" y="155"/>
                    </a:lnTo>
                    <a:lnTo>
                      <a:pt x="491" y="155"/>
                    </a:lnTo>
                    <a:lnTo>
                      <a:pt x="482" y="156"/>
                    </a:lnTo>
                    <a:lnTo>
                      <a:pt x="473" y="156"/>
                    </a:lnTo>
                    <a:lnTo>
                      <a:pt x="464" y="156"/>
                    </a:lnTo>
                    <a:lnTo>
                      <a:pt x="454" y="156"/>
                    </a:lnTo>
                    <a:lnTo>
                      <a:pt x="445" y="157"/>
                    </a:lnTo>
                    <a:lnTo>
                      <a:pt x="436" y="157"/>
                    </a:lnTo>
                    <a:lnTo>
                      <a:pt x="426" y="158"/>
                    </a:lnTo>
                    <a:lnTo>
                      <a:pt x="417" y="158"/>
                    </a:lnTo>
                    <a:lnTo>
                      <a:pt x="408" y="158"/>
                    </a:lnTo>
                    <a:lnTo>
                      <a:pt x="399" y="158"/>
                    </a:lnTo>
                    <a:lnTo>
                      <a:pt x="389" y="158"/>
                    </a:lnTo>
                    <a:lnTo>
                      <a:pt x="380" y="158"/>
                    </a:lnTo>
                    <a:lnTo>
                      <a:pt x="371" y="159"/>
                    </a:lnTo>
                    <a:lnTo>
                      <a:pt x="361" y="159"/>
                    </a:lnTo>
                    <a:lnTo>
                      <a:pt x="352" y="159"/>
                    </a:lnTo>
                    <a:lnTo>
                      <a:pt x="343" y="160"/>
                    </a:lnTo>
                    <a:lnTo>
                      <a:pt x="334" y="160"/>
                    </a:lnTo>
                    <a:lnTo>
                      <a:pt x="324" y="160"/>
                    </a:lnTo>
                    <a:lnTo>
                      <a:pt x="315" y="160"/>
                    </a:lnTo>
                    <a:lnTo>
                      <a:pt x="306" y="160"/>
                    </a:lnTo>
                    <a:lnTo>
                      <a:pt x="296" y="160"/>
                    </a:lnTo>
                    <a:lnTo>
                      <a:pt x="287" y="160"/>
                    </a:lnTo>
                    <a:lnTo>
                      <a:pt x="278" y="161"/>
                    </a:lnTo>
                    <a:lnTo>
                      <a:pt x="269" y="161"/>
                    </a:lnTo>
                    <a:lnTo>
                      <a:pt x="259" y="161"/>
                    </a:lnTo>
                    <a:lnTo>
                      <a:pt x="250" y="161"/>
                    </a:lnTo>
                    <a:lnTo>
                      <a:pt x="241" y="161"/>
                    </a:lnTo>
                    <a:lnTo>
                      <a:pt x="232" y="161"/>
                    </a:lnTo>
                    <a:lnTo>
                      <a:pt x="222" y="162"/>
                    </a:lnTo>
                    <a:lnTo>
                      <a:pt x="213" y="162"/>
                    </a:lnTo>
                    <a:lnTo>
                      <a:pt x="204" y="162"/>
                    </a:lnTo>
                    <a:lnTo>
                      <a:pt x="194" y="162"/>
                    </a:lnTo>
                    <a:lnTo>
                      <a:pt x="185" y="162"/>
                    </a:lnTo>
                    <a:lnTo>
                      <a:pt x="176" y="162"/>
                    </a:lnTo>
                    <a:lnTo>
                      <a:pt x="167" y="162"/>
                    </a:lnTo>
                    <a:lnTo>
                      <a:pt x="157" y="163"/>
                    </a:lnTo>
                    <a:lnTo>
                      <a:pt x="148" y="163"/>
                    </a:lnTo>
                    <a:lnTo>
                      <a:pt x="139" y="163"/>
                    </a:lnTo>
                    <a:lnTo>
                      <a:pt x="129" y="163"/>
                    </a:lnTo>
                    <a:lnTo>
                      <a:pt x="120" y="163"/>
                    </a:lnTo>
                    <a:lnTo>
                      <a:pt x="111" y="163"/>
                    </a:lnTo>
                    <a:lnTo>
                      <a:pt x="102" y="163"/>
                    </a:lnTo>
                    <a:lnTo>
                      <a:pt x="92" y="163"/>
                    </a:lnTo>
                    <a:lnTo>
                      <a:pt x="83" y="164"/>
                    </a:lnTo>
                    <a:lnTo>
                      <a:pt x="74" y="164"/>
                    </a:lnTo>
                    <a:lnTo>
                      <a:pt x="64" y="164"/>
                    </a:lnTo>
                    <a:lnTo>
                      <a:pt x="55" y="164"/>
                    </a:lnTo>
                    <a:lnTo>
                      <a:pt x="46" y="164"/>
                    </a:lnTo>
                    <a:lnTo>
                      <a:pt x="37" y="164"/>
                    </a:lnTo>
                    <a:lnTo>
                      <a:pt x="27" y="164"/>
                    </a:lnTo>
                    <a:lnTo>
                      <a:pt x="18" y="164"/>
                    </a:lnTo>
                    <a:lnTo>
                      <a:pt x="9" y="164"/>
                    </a:lnTo>
                    <a:lnTo>
                      <a:pt x="0" y="164"/>
                    </a:lnTo>
                    <a:close/>
                  </a:path>
                </a:pathLst>
              </a:custGeom>
              <a:noFill/>
              <a:ln w="3175">
                <a:solidFill>
                  <a:srgbClr val="FFFF00"/>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76" name="Freeform 183"/>
              <p:cNvSpPr>
                <a:spLocks noChangeArrowheads="1"/>
              </p:cNvSpPr>
              <p:nvPr/>
            </p:nvSpPr>
            <p:spPr bwMode="auto">
              <a:xfrm>
                <a:off x="472" y="3628"/>
                <a:ext cx="1447" cy="161"/>
              </a:xfrm>
              <a:custGeom>
                <a:avLst/>
                <a:gdLst>
                  <a:gd name="T0" fmla="*/ 37 w 1447"/>
                  <a:gd name="T1" fmla="*/ 162 h 160"/>
                  <a:gd name="T2" fmla="*/ 83 w 1447"/>
                  <a:gd name="T3" fmla="*/ 162 h 160"/>
                  <a:gd name="T4" fmla="*/ 129 w 1447"/>
                  <a:gd name="T5" fmla="*/ 161 h 160"/>
                  <a:gd name="T6" fmla="*/ 176 w 1447"/>
                  <a:gd name="T7" fmla="*/ 160 h 160"/>
                  <a:gd name="T8" fmla="*/ 222 w 1447"/>
                  <a:gd name="T9" fmla="*/ 160 h 160"/>
                  <a:gd name="T10" fmla="*/ 269 w 1447"/>
                  <a:gd name="T11" fmla="*/ 159 h 160"/>
                  <a:gd name="T12" fmla="*/ 315 w 1447"/>
                  <a:gd name="T13" fmla="*/ 158 h 160"/>
                  <a:gd name="T14" fmla="*/ 361 w 1447"/>
                  <a:gd name="T15" fmla="*/ 157 h 160"/>
                  <a:gd name="T16" fmla="*/ 408 w 1447"/>
                  <a:gd name="T17" fmla="*/ 156 h 160"/>
                  <a:gd name="T18" fmla="*/ 454 w 1447"/>
                  <a:gd name="T19" fmla="*/ 155 h 160"/>
                  <a:gd name="T20" fmla="*/ 501 w 1447"/>
                  <a:gd name="T21" fmla="*/ 153 h 160"/>
                  <a:gd name="T22" fmla="*/ 547 w 1447"/>
                  <a:gd name="T23" fmla="*/ 150 h 160"/>
                  <a:gd name="T24" fmla="*/ 593 w 1447"/>
                  <a:gd name="T25" fmla="*/ 149 h 160"/>
                  <a:gd name="T26" fmla="*/ 640 w 1447"/>
                  <a:gd name="T27" fmla="*/ 149 h 160"/>
                  <a:gd name="T28" fmla="*/ 686 w 1447"/>
                  <a:gd name="T29" fmla="*/ 146 h 160"/>
                  <a:gd name="T30" fmla="*/ 733 w 1447"/>
                  <a:gd name="T31" fmla="*/ 143 h 160"/>
                  <a:gd name="T32" fmla="*/ 779 w 1447"/>
                  <a:gd name="T33" fmla="*/ 145 h 160"/>
                  <a:gd name="T34" fmla="*/ 825 w 1447"/>
                  <a:gd name="T35" fmla="*/ 140 h 160"/>
                  <a:gd name="T36" fmla="*/ 872 w 1447"/>
                  <a:gd name="T37" fmla="*/ 137 h 160"/>
                  <a:gd name="T38" fmla="*/ 918 w 1447"/>
                  <a:gd name="T39" fmla="*/ 135 h 160"/>
                  <a:gd name="T40" fmla="*/ 965 w 1447"/>
                  <a:gd name="T41" fmla="*/ 128 h 160"/>
                  <a:gd name="T42" fmla="*/ 1011 w 1447"/>
                  <a:gd name="T43" fmla="*/ 117 h 160"/>
                  <a:gd name="T44" fmla="*/ 1057 w 1447"/>
                  <a:gd name="T45" fmla="*/ 104 h 160"/>
                  <a:gd name="T46" fmla="*/ 1104 w 1447"/>
                  <a:gd name="T47" fmla="*/ 93 h 160"/>
                  <a:gd name="T48" fmla="*/ 1150 w 1447"/>
                  <a:gd name="T49" fmla="*/ 75 h 160"/>
                  <a:gd name="T50" fmla="*/ 1197 w 1447"/>
                  <a:gd name="T51" fmla="*/ 60 h 160"/>
                  <a:gd name="T52" fmla="*/ 1243 w 1447"/>
                  <a:gd name="T53" fmla="*/ 58 h 160"/>
                  <a:gd name="T54" fmla="*/ 1289 w 1447"/>
                  <a:gd name="T55" fmla="*/ 44 h 160"/>
                  <a:gd name="T56" fmla="*/ 1336 w 1447"/>
                  <a:gd name="T57" fmla="*/ 39 h 160"/>
                  <a:gd name="T58" fmla="*/ 1382 w 1447"/>
                  <a:gd name="T59" fmla="*/ 28 h 160"/>
                  <a:gd name="T60" fmla="*/ 1429 w 1447"/>
                  <a:gd name="T61" fmla="*/ 8 h 160"/>
                  <a:gd name="T62" fmla="*/ 1429 w 1447"/>
                  <a:gd name="T63" fmla="*/ 45 h 160"/>
                  <a:gd name="T64" fmla="*/ 1382 w 1447"/>
                  <a:gd name="T65" fmla="*/ 61 h 160"/>
                  <a:gd name="T66" fmla="*/ 1336 w 1447"/>
                  <a:gd name="T67" fmla="*/ 68 h 160"/>
                  <a:gd name="T68" fmla="*/ 1289 w 1447"/>
                  <a:gd name="T69" fmla="*/ 70 h 160"/>
                  <a:gd name="T70" fmla="*/ 1243 w 1447"/>
                  <a:gd name="T71" fmla="*/ 82 h 160"/>
                  <a:gd name="T72" fmla="*/ 1197 w 1447"/>
                  <a:gd name="T73" fmla="*/ 79 h 160"/>
                  <a:gd name="T74" fmla="*/ 1150 w 1447"/>
                  <a:gd name="T75" fmla="*/ 94 h 160"/>
                  <a:gd name="T76" fmla="*/ 1104 w 1447"/>
                  <a:gd name="T77" fmla="*/ 105 h 160"/>
                  <a:gd name="T78" fmla="*/ 1057 w 1447"/>
                  <a:gd name="T79" fmla="*/ 113 h 160"/>
                  <a:gd name="T80" fmla="*/ 1011 w 1447"/>
                  <a:gd name="T81" fmla="*/ 123 h 160"/>
                  <a:gd name="T82" fmla="*/ 965 w 1447"/>
                  <a:gd name="T83" fmla="*/ 131 h 160"/>
                  <a:gd name="T84" fmla="*/ 918 w 1447"/>
                  <a:gd name="T85" fmla="*/ 137 h 160"/>
                  <a:gd name="T86" fmla="*/ 872 w 1447"/>
                  <a:gd name="T87" fmla="*/ 138 h 160"/>
                  <a:gd name="T88" fmla="*/ 825 w 1447"/>
                  <a:gd name="T89" fmla="*/ 141 h 160"/>
                  <a:gd name="T90" fmla="*/ 779 w 1447"/>
                  <a:gd name="T91" fmla="*/ 145 h 160"/>
                  <a:gd name="T92" fmla="*/ 733 w 1447"/>
                  <a:gd name="T93" fmla="*/ 143 h 160"/>
                  <a:gd name="T94" fmla="*/ 686 w 1447"/>
                  <a:gd name="T95" fmla="*/ 146 h 160"/>
                  <a:gd name="T96" fmla="*/ 640 w 1447"/>
                  <a:gd name="T97" fmla="*/ 149 h 160"/>
                  <a:gd name="T98" fmla="*/ 593 w 1447"/>
                  <a:gd name="T99" fmla="*/ 149 h 160"/>
                  <a:gd name="T100" fmla="*/ 547 w 1447"/>
                  <a:gd name="T101" fmla="*/ 150 h 160"/>
                  <a:gd name="T102" fmla="*/ 501 w 1447"/>
                  <a:gd name="T103" fmla="*/ 153 h 160"/>
                  <a:gd name="T104" fmla="*/ 454 w 1447"/>
                  <a:gd name="T105" fmla="*/ 155 h 160"/>
                  <a:gd name="T106" fmla="*/ 408 w 1447"/>
                  <a:gd name="T107" fmla="*/ 156 h 160"/>
                  <a:gd name="T108" fmla="*/ 361 w 1447"/>
                  <a:gd name="T109" fmla="*/ 157 h 160"/>
                  <a:gd name="T110" fmla="*/ 315 w 1447"/>
                  <a:gd name="T111" fmla="*/ 158 h 160"/>
                  <a:gd name="T112" fmla="*/ 269 w 1447"/>
                  <a:gd name="T113" fmla="*/ 159 h 160"/>
                  <a:gd name="T114" fmla="*/ 222 w 1447"/>
                  <a:gd name="T115" fmla="*/ 160 h 160"/>
                  <a:gd name="T116" fmla="*/ 176 w 1447"/>
                  <a:gd name="T117" fmla="*/ 160 h 160"/>
                  <a:gd name="T118" fmla="*/ 129 w 1447"/>
                  <a:gd name="T119" fmla="*/ 161 h 160"/>
                  <a:gd name="T120" fmla="*/ 83 w 1447"/>
                  <a:gd name="T121" fmla="*/ 162 h 160"/>
                  <a:gd name="T122" fmla="*/ 37 w 1447"/>
                  <a:gd name="T123" fmla="*/ 162 h 160"/>
                  <a:gd name="T124" fmla="*/ 0 w 1447"/>
                  <a:gd name="T125" fmla="*/ 162 h 16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0">
                    <a:moveTo>
                      <a:pt x="0" y="160"/>
                    </a:moveTo>
                    <a:lnTo>
                      <a:pt x="9" y="160"/>
                    </a:lnTo>
                    <a:lnTo>
                      <a:pt x="18" y="160"/>
                    </a:lnTo>
                    <a:lnTo>
                      <a:pt x="27" y="160"/>
                    </a:lnTo>
                    <a:lnTo>
                      <a:pt x="37" y="160"/>
                    </a:lnTo>
                    <a:lnTo>
                      <a:pt x="46" y="160"/>
                    </a:lnTo>
                    <a:lnTo>
                      <a:pt x="55" y="160"/>
                    </a:lnTo>
                    <a:lnTo>
                      <a:pt x="64" y="160"/>
                    </a:lnTo>
                    <a:lnTo>
                      <a:pt x="74" y="160"/>
                    </a:lnTo>
                    <a:lnTo>
                      <a:pt x="83" y="160"/>
                    </a:lnTo>
                    <a:lnTo>
                      <a:pt x="92" y="160"/>
                    </a:lnTo>
                    <a:lnTo>
                      <a:pt x="102" y="159"/>
                    </a:lnTo>
                    <a:lnTo>
                      <a:pt x="111" y="159"/>
                    </a:lnTo>
                    <a:lnTo>
                      <a:pt x="120" y="159"/>
                    </a:lnTo>
                    <a:lnTo>
                      <a:pt x="129" y="159"/>
                    </a:lnTo>
                    <a:lnTo>
                      <a:pt x="139" y="159"/>
                    </a:lnTo>
                    <a:lnTo>
                      <a:pt x="148" y="159"/>
                    </a:lnTo>
                    <a:lnTo>
                      <a:pt x="157" y="159"/>
                    </a:lnTo>
                    <a:lnTo>
                      <a:pt x="167" y="159"/>
                    </a:lnTo>
                    <a:lnTo>
                      <a:pt x="176" y="158"/>
                    </a:lnTo>
                    <a:lnTo>
                      <a:pt x="185" y="158"/>
                    </a:lnTo>
                    <a:lnTo>
                      <a:pt x="194" y="158"/>
                    </a:lnTo>
                    <a:lnTo>
                      <a:pt x="204" y="158"/>
                    </a:lnTo>
                    <a:lnTo>
                      <a:pt x="213" y="158"/>
                    </a:lnTo>
                    <a:lnTo>
                      <a:pt x="222" y="158"/>
                    </a:lnTo>
                    <a:lnTo>
                      <a:pt x="232" y="158"/>
                    </a:lnTo>
                    <a:lnTo>
                      <a:pt x="241" y="157"/>
                    </a:lnTo>
                    <a:lnTo>
                      <a:pt x="250" y="157"/>
                    </a:lnTo>
                    <a:lnTo>
                      <a:pt x="259" y="157"/>
                    </a:lnTo>
                    <a:lnTo>
                      <a:pt x="269" y="157"/>
                    </a:lnTo>
                    <a:lnTo>
                      <a:pt x="278" y="157"/>
                    </a:lnTo>
                    <a:lnTo>
                      <a:pt x="287" y="157"/>
                    </a:lnTo>
                    <a:lnTo>
                      <a:pt x="296" y="156"/>
                    </a:lnTo>
                    <a:lnTo>
                      <a:pt x="306" y="156"/>
                    </a:lnTo>
                    <a:lnTo>
                      <a:pt x="315" y="156"/>
                    </a:lnTo>
                    <a:lnTo>
                      <a:pt x="324" y="156"/>
                    </a:lnTo>
                    <a:lnTo>
                      <a:pt x="334" y="156"/>
                    </a:lnTo>
                    <a:lnTo>
                      <a:pt x="343" y="156"/>
                    </a:lnTo>
                    <a:lnTo>
                      <a:pt x="352" y="155"/>
                    </a:lnTo>
                    <a:lnTo>
                      <a:pt x="361" y="155"/>
                    </a:lnTo>
                    <a:lnTo>
                      <a:pt x="371" y="155"/>
                    </a:lnTo>
                    <a:lnTo>
                      <a:pt x="380" y="155"/>
                    </a:lnTo>
                    <a:lnTo>
                      <a:pt x="389" y="155"/>
                    </a:lnTo>
                    <a:lnTo>
                      <a:pt x="399" y="155"/>
                    </a:lnTo>
                    <a:lnTo>
                      <a:pt x="408" y="154"/>
                    </a:lnTo>
                    <a:lnTo>
                      <a:pt x="417" y="154"/>
                    </a:lnTo>
                    <a:lnTo>
                      <a:pt x="426" y="154"/>
                    </a:lnTo>
                    <a:lnTo>
                      <a:pt x="436" y="154"/>
                    </a:lnTo>
                    <a:lnTo>
                      <a:pt x="445" y="153"/>
                    </a:lnTo>
                    <a:lnTo>
                      <a:pt x="454" y="153"/>
                    </a:lnTo>
                    <a:lnTo>
                      <a:pt x="464" y="152"/>
                    </a:lnTo>
                    <a:lnTo>
                      <a:pt x="473" y="152"/>
                    </a:lnTo>
                    <a:lnTo>
                      <a:pt x="482" y="152"/>
                    </a:lnTo>
                    <a:lnTo>
                      <a:pt x="491" y="151"/>
                    </a:lnTo>
                    <a:lnTo>
                      <a:pt x="501" y="151"/>
                    </a:lnTo>
                    <a:lnTo>
                      <a:pt x="510" y="150"/>
                    </a:lnTo>
                    <a:lnTo>
                      <a:pt x="519" y="149"/>
                    </a:lnTo>
                    <a:lnTo>
                      <a:pt x="528" y="148"/>
                    </a:lnTo>
                    <a:lnTo>
                      <a:pt x="538" y="149"/>
                    </a:lnTo>
                    <a:lnTo>
                      <a:pt x="547" y="148"/>
                    </a:lnTo>
                    <a:lnTo>
                      <a:pt x="556" y="148"/>
                    </a:lnTo>
                    <a:lnTo>
                      <a:pt x="566" y="147"/>
                    </a:lnTo>
                    <a:lnTo>
                      <a:pt x="575" y="147"/>
                    </a:lnTo>
                    <a:lnTo>
                      <a:pt x="584" y="146"/>
                    </a:lnTo>
                    <a:lnTo>
                      <a:pt x="593" y="147"/>
                    </a:lnTo>
                    <a:lnTo>
                      <a:pt x="603" y="147"/>
                    </a:lnTo>
                    <a:lnTo>
                      <a:pt x="612" y="146"/>
                    </a:lnTo>
                    <a:lnTo>
                      <a:pt x="621" y="145"/>
                    </a:lnTo>
                    <a:lnTo>
                      <a:pt x="631" y="145"/>
                    </a:lnTo>
                    <a:lnTo>
                      <a:pt x="640" y="147"/>
                    </a:lnTo>
                    <a:lnTo>
                      <a:pt x="649" y="145"/>
                    </a:lnTo>
                    <a:lnTo>
                      <a:pt x="658" y="147"/>
                    </a:lnTo>
                    <a:lnTo>
                      <a:pt x="668" y="146"/>
                    </a:lnTo>
                    <a:lnTo>
                      <a:pt x="677" y="144"/>
                    </a:lnTo>
                    <a:lnTo>
                      <a:pt x="686" y="144"/>
                    </a:lnTo>
                    <a:lnTo>
                      <a:pt x="696" y="143"/>
                    </a:lnTo>
                    <a:lnTo>
                      <a:pt x="705" y="143"/>
                    </a:lnTo>
                    <a:lnTo>
                      <a:pt x="714" y="142"/>
                    </a:lnTo>
                    <a:lnTo>
                      <a:pt x="723" y="141"/>
                    </a:lnTo>
                    <a:lnTo>
                      <a:pt x="733" y="141"/>
                    </a:lnTo>
                    <a:lnTo>
                      <a:pt x="742" y="142"/>
                    </a:lnTo>
                    <a:lnTo>
                      <a:pt x="751" y="143"/>
                    </a:lnTo>
                    <a:lnTo>
                      <a:pt x="760" y="144"/>
                    </a:lnTo>
                    <a:lnTo>
                      <a:pt x="770" y="144"/>
                    </a:lnTo>
                    <a:lnTo>
                      <a:pt x="779" y="143"/>
                    </a:lnTo>
                    <a:lnTo>
                      <a:pt x="788" y="142"/>
                    </a:lnTo>
                    <a:lnTo>
                      <a:pt x="798" y="140"/>
                    </a:lnTo>
                    <a:lnTo>
                      <a:pt x="807" y="139"/>
                    </a:lnTo>
                    <a:lnTo>
                      <a:pt x="816" y="140"/>
                    </a:lnTo>
                    <a:lnTo>
                      <a:pt x="825" y="138"/>
                    </a:lnTo>
                    <a:lnTo>
                      <a:pt x="835" y="138"/>
                    </a:lnTo>
                    <a:lnTo>
                      <a:pt x="844" y="135"/>
                    </a:lnTo>
                    <a:lnTo>
                      <a:pt x="853" y="135"/>
                    </a:lnTo>
                    <a:lnTo>
                      <a:pt x="863" y="134"/>
                    </a:lnTo>
                    <a:lnTo>
                      <a:pt x="872" y="135"/>
                    </a:lnTo>
                    <a:lnTo>
                      <a:pt x="881" y="138"/>
                    </a:lnTo>
                    <a:lnTo>
                      <a:pt x="890" y="136"/>
                    </a:lnTo>
                    <a:lnTo>
                      <a:pt x="900" y="134"/>
                    </a:lnTo>
                    <a:lnTo>
                      <a:pt x="909" y="133"/>
                    </a:lnTo>
                    <a:lnTo>
                      <a:pt x="918" y="133"/>
                    </a:lnTo>
                    <a:lnTo>
                      <a:pt x="928" y="130"/>
                    </a:lnTo>
                    <a:lnTo>
                      <a:pt x="937" y="128"/>
                    </a:lnTo>
                    <a:lnTo>
                      <a:pt x="946" y="128"/>
                    </a:lnTo>
                    <a:lnTo>
                      <a:pt x="955" y="126"/>
                    </a:lnTo>
                    <a:lnTo>
                      <a:pt x="965" y="126"/>
                    </a:lnTo>
                    <a:lnTo>
                      <a:pt x="974" y="124"/>
                    </a:lnTo>
                    <a:lnTo>
                      <a:pt x="983" y="122"/>
                    </a:lnTo>
                    <a:lnTo>
                      <a:pt x="992" y="119"/>
                    </a:lnTo>
                    <a:lnTo>
                      <a:pt x="1002" y="117"/>
                    </a:lnTo>
                    <a:lnTo>
                      <a:pt x="1011" y="115"/>
                    </a:lnTo>
                    <a:lnTo>
                      <a:pt x="1020" y="113"/>
                    </a:lnTo>
                    <a:lnTo>
                      <a:pt x="1030" y="111"/>
                    </a:lnTo>
                    <a:lnTo>
                      <a:pt x="1039" y="108"/>
                    </a:lnTo>
                    <a:lnTo>
                      <a:pt x="1048" y="105"/>
                    </a:lnTo>
                    <a:lnTo>
                      <a:pt x="1057" y="102"/>
                    </a:lnTo>
                    <a:lnTo>
                      <a:pt x="1067" y="102"/>
                    </a:lnTo>
                    <a:lnTo>
                      <a:pt x="1076" y="99"/>
                    </a:lnTo>
                    <a:lnTo>
                      <a:pt x="1085" y="98"/>
                    </a:lnTo>
                    <a:lnTo>
                      <a:pt x="1095" y="94"/>
                    </a:lnTo>
                    <a:lnTo>
                      <a:pt x="1104" y="91"/>
                    </a:lnTo>
                    <a:lnTo>
                      <a:pt x="1113" y="88"/>
                    </a:lnTo>
                    <a:lnTo>
                      <a:pt x="1122" y="84"/>
                    </a:lnTo>
                    <a:lnTo>
                      <a:pt x="1132" y="80"/>
                    </a:lnTo>
                    <a:lnTo>
                      <a:pt x="1141" y="75"/>
                    </a:lnTo>
                    <a:lnTo>
                      <a:pt x="1150" y="75"/>
                    </a:lnTo>
                    <a:lnTo>
                      <a:pt x="1160" y="75"/>
                    </a:lnTo>
                    <a:lnTo>
                      <a:pt x="1169" y="70"/>
                    </a:lnTo>
                    <a:lnTo>
                      <a:pt x="1178" y="67"/>
                    </a:lnTo>
                    <a:lnTo>
                      <a:pt x="1187" y="63"/>
                    </a:lnTo>
                    <a:lnTo>
                      <a:pt x="1197" y="60"/>
                    </a:lnTo>
                    <a:lnTo>
                      <a:pt x="1206" y="60"/>
                    </a:lnTo>
                    <a:lnTo>
                      <a:pt x="1215" y="62"/>
                    </a:lnTo>
                    <a:lnTo>
                      <a:pt x="1224" y="62"/>
                    </a:lnTo>
                    <a:lnTo>
                      <a:pt x="1234" y="61"/>
                    </a:lnTo>
                    <a:lnTo>
                      <a:pt x="1243" y="58"/>
                    </a:lnTo>
                    <a:lnTo>
                      <a:pt x="1252" y="56"/>
                    </a:lnTo>
                    <a:lnTo>
                      <a:pt x="1262" y="54"/>
                    </a:lnTo>
                    <a:lnTo>
                      <a:pt x="1271" y="50"/>
                    </a:lnTo>
                    <a:lnTo>
                      <a:pt x="1280" y="46"/>
                    </a:lnTo>
                    <a:lnTo>
                      <a:pt x="1289" y="44"/>
                    </a:lnTo>
                    <a:lnTo>
                      <a:pt x="1299" y="42"/>
                    </a:lnTo>
                    <a:lnTo>
                      <a:pt x="1308" y="41"/>
                    </a:lnTo>
                    <a:lnTo>
                      <a:pt x="1317" y="41"/>
                    </a:lnTo>
                    <a:lnTo>
                      <a:pt x="1327" y="40"/>
                    </a:lnTo>
                    <a:lnTo>
                      <a:pt x="1336" y="39"/>
                    </a:lnTo>
                    <a:lnTo>
                      <a:pt x="1345" y="36"/>
                    </a:lnTo>
                    <a:lnTo>
                      <a:pt x="1354" y="33"/>
                    </a:lnTo>
                    <a:lnTo>
                      <a:pt x="1364" y="32"/>
                    </a:lnTo>
                    <a:lnTo>
                      <a:pt x="1373" y="31"/>
                    </a:lnTo>
                    <a:lnTo>
                      <a:pt x="1382" y="28"/>
                    </a:lnTo>
                    <a:lnTo>
                      <a:pt x="1392" y="25"/>
                    </a:lnTo>
                    <a:lnTo>
                      <a:pt x="1401" y="25"/>
                    </a:lnTo>
                    <a:lnTo>
                      <a:pt x="1410" y="22"/>
                    </a:lnTo>
                    <a:lnTo>
                      <a:pt x="1419" y="16"/>
                    </a:lnTo>
                    <a:lnTo>
                      <a:pt x="1429" y="8"/>
                    </a:lnTo>
                    <a:lnTo>
                      <a:pt x="1438" y="4"/>
                    </a:lnTo>
                    <a:lnTo>
                      <a:pt x="1447" y="0"/>
                    </a:lnTo>
                    <a:lnTo>
                      <a:pt x="1447" y="38"/>
                    </a:lnTo>
                    <a:lnTo>
                      <a:pt x="1438" y="42"/>
                    </a:lnTo>
                    <a:lnTo>
                      <a:pt x="1429" y="45"/>
                    </a:lnTo>
                    <a:lnTo>
                      <a:pt x="1419" y="51"/>
                    </a:lnTo>
                    <a:lnTo>
                      <a:pt x="1410" y="56"/>
                    </a:lnTo>
                    <a:lnTo>
                      <a:pt x="1401" y="58"/>
                    </a:lnTo>
                    <a:lnTo>
                      <a:pt x="1392" y="59"/>
                    </a:lnTo>
                    <a:lnTo>
                      <a:pt x="1382" y="61"/>
                    </a:lnTo>
                    <a:lnTo>
                      <a:pt x="1373" y="62"/>
                    </a:lnTo>
                    <a:lnTo>
                      <a:pt x="1364" y="62"/>
                    </a:lnTo>
                    <a:lnTo>
                      <a:pt x="1354" y="63"/>
                    </a:lnTo>
                    <a:lnTo>
                      <a:pt x="1345" y="66"/>
                    </a:lnTo>
                    <a:lnTo>
                      <a:pt x="1336" y="68"/>
                    </a:lnTo>
                    <a:lnTo>
                      <a:pt x="1327" y="69"/>
                    </a:lnTo>
                    <a:lnTo>
                      <a:pt x="1317" y="69"/>
                    </a:lnTo>
                    <a:lnTo>
                      <a:pt x="1308" y="69"/>
                    </a:lnTo>
                    <a:lnTo>
                      <a:pt x="1299" y="69"/>
                    </a:lnTo>
                    <a:lnTo>
                      <a:pt x="1289" y="70"/>
                    </a:lnTo>
                    <a:lnTo>
                      <a:pt x="1280" y="71"/>
                    </a:lnTo>
                    <a:lnTo>
                      <a:pt x="1271" y="74"/>
                    </a:lnTo>
                    <a:lnTo>
                      <a:pt x="1262" y="77"/>
                    </a:lnTo>
                    <a:lnTo>
                      <a:pt x="1252" y="78"/>
                    </a:lnTo>
                    <a:lnTo>
                      <a:pt x="1243" y="80"/>
                    </a:lnTo>
                    <a:lnTo>
                      <a:pt x="1234" y="82"/>
                    </a:lnTo>
                    <a:lnTo>
                      <a:pt x="1224" y="82"/>
                    </a:lnTo>
                    <a:lnTo>
                      <a:pt x="1215" y="82"/>
                    </a:lnTo>
                    <a:lnTo>
                      <a:pt x="1206" y="80"/>
                    </a:lnTo>
                    <a:lnTo>
                      <a:pt x="1197" y="79"/>
                    </a:lnTo>
                    <a:lnTo>
                      <a:pt x="1187" y="81"/>
                    </a:lnTo>
                    <a:lnTo>
                      <a:pt x="1178" y="84"/>
                    </a:lnTo>
                    <a:lnTo>
                      <a:pt x="1169" y="87"/>
                    </a:lnTo>
                    <a:lnTo>
                      <a:pt x="1160" y="91"/>
                    </a:lnTo>
                    <a:lnTo>
                      <a:pt x="1150" y="92"/>
                    </a:lnTo>
                    <a:lnTo>
                      <a:pt x="1141" y="91"/>
                    </a:lnTo>
                    <a:lnTo>
                      <a:pt x="1132" y="95"/>
                    </a:lnTo>
                    <a:lnTo>
                      <a:pt x="1122" y="99"/>
                    </a:lnTo>
                    <a:lnTo>
                      <a:pt x="1113" y="101"/>
                    </a:lnTo>
                    <a:lnTo>
                      <a:pt x="1104" y="103"/>
                    </a:lnTo>
                    <a:lnTo>
                      <a:pt x="1095" y="106"/>
                    </a:lnTo>
                    <a:lnTo>
                      <a:pt x="1085" y="108"/>
                    </a:lnTo>
                    <a:lnTo>
                      <a:pt x="1076" y="109"/>
                    </a:lnTo>
                    <a:lnTo>
                      <a:pt x="1067" y="111"/>
                    </a:lnTo>
                    <a:lnTo>
                      <a:pt x="1057" y="111"/>
                    </a:lnTo>
                    <a:lnTo>
                      <a:pt x="1048" y="113"/>
                    </a:lnTo>
                    <a:lnTo>
                      <a:pt x="1039" y="115"/>
                    </a:lnTo>
                    <a:lnTo>
                      <a:pt x="1030" y="118"/>
                    </a:lnTo>
                    <a:lnTo>
                      <a:pt x="1020" y="119"/>
                    </a:lnTo>
                    <a:lnTo>
                      <a:pt x="1011" y="121"/>
                    </a:lnTo>
                    <a:lnTo>
                      <a:pt x="1002" y="122"/>
                    </a:lnTo>
                    <a:lnTo>
                      <a:pt x="992" y="124"/>
                    </a:lnTo>
                    <a:lnTo>
                      <a:pt x="983" y="126"/>
                    </a:lnTo>
                    <a:lnTo>
                      <a:pt x="974" y="127"/>
                    </a:lnTo>
                    <a:lnTo>
                      <a:pt x="965" y="129"/>
                    </a:lnTo>
                    <a:lnTo>
                      <a:pt x="955" y="130"/>
                    </a:lnTo>
                    <a:lnTo>
                      <a:pt x="946" y="131"/>
                    </a:lnTo>
                    <a:lnTo>
                      <a:pt x="937" y="132"/>
                    </a:lnTo>
                    <a:lnTo>
                      <a:pt x="928" y="132"/>
                    </a:lnTo>
                    <a:lnTo>
                      <a:pt x="918" y="135"/>
                    </a:lnTo>
                    <a:lnTo>
                      <a:pt x="909" y="135"/>
                    </a:lnTo>
                    <a:lnTo>
                      <a:pt x="900" y="136"/>
                    </a:lnTo>
                    <a:lnTo>
                      <a:pt x="890" y="138"/>
                    </a:lnTo>
                    <a:lnTo>
                      <a:pt x="881" y="139"/>
                    </a:lnTo>
                    <a:lnTo>
                      <a:pt x="872" y="136"/>
                    </a:lnTo>
                    <a:lnTo>
                      <a:pt x="863" y="136"/>
                    </a:lnTo>
                    <a:lnTo>
                      <a:pt x="853" y="136"/>
                    </a:lnTo>
                    <a:lnTo>
                      <a:pt x="844" y="137"/>
                    </a:lnTo>
                    <a:lnTo>
                      <a:pt x="835" y="139"/>
                    </a:lnTo>
                    <a:lnTo>
                      <a:pt x="825" y="139"/>
                    </a:lnTo>
                    <a:lnTo>
                      <a:pt x="816" y="141"/>
                    </a:lnTo>
                    <a:lnTo>
                      <a:pt x="807" y="140"/>
                    </a:lnTo>
                    <a:lnTo>
                      <a:pt x="798" y="141"/>
                    </a:lnTo>
                    <a:lnTo>
                      <a:pt x="788" y="143"/>
                    </a:lnTo>
                    <a:lnTo>
                      <a:pt x="779" y="143"/>
                    </a:lnTo>
                    <a:lnTo>
                      <a:pt x="770" y="144"/>
                    </a:lnTo>
                    <a:lnTo>
                      <a:pt x="760" y="145"/>
                    </a:lnTo>
                    <a:lnTo>
                      <a:pt x="751" y="143"/>
                    </a:lnTo>
                    <a:lnTo>
                      <a:pt x="742" y="142"/>
                    </a:lnTo>
                    <a:lnTo>
                      <a:pt x="733" y="141"/>
                    </a:lnTo>
                    <a:lnTo>
                      <a:pt x="723" y="142"/>
                    </a:lnTo>
                    <a:lnTo>
                      <a:pt x="714" y="143"/>
                    </a:lnTo>
                    <a:lnTo>
                      <a:pt x="705" y="144"/>
                    </a:lnTo>
                    <a:lnTo>
                      <a:pt x="696" y="144"/>
                    </a:lnTo>
                    <a:lnTo>
                      <a:pt x="686" y="144"/>
                    </a:lnTo>
                    <a:lnTo>
                      <a:pt x="677" y="144"/>
                    </a:lnTo>
                    <a:lnTo>
                      <a:pt x="668" y="146"/>
                    </a:lnTo>
                    <a:lnTo>
                      <a:pt x="658" y="147"/>
                    </a:lnTo>
                    <a:lnTo>
                      <a:pt x="649" y="145"/>
                    </a:lnTo>
                    <a:lnTo>
                      <a:pt x="640" y="147"/>
                    </a:lnTo>
                    <a:lnTo>
                      <a:pt x="631" y="146"/>
                    </a:lnTo>
                    <a:lnTo>
                      <a:pt x="621" y="146"/>
                    </a:lnTo>
                    <a:lnTo>
                      <a:pt x="612" y="146"/>
                    </a:lnTo>
                    <a:lnTo>
                      <a:pt x="603" y="147"/>
                    </a:lnTo>
                    <a:lnTo>
                      <a:pt x="593" y="147"/>
                    </a:lnTo>
                    <a:lnTo>
                      <a:pt x="584" y="146"/>
                    </a:lnTo>
                    <a:lnTo>
                      <a:pt x="575" y="147"/>
                    </a:lnTo>
                    <a:lnTo>
                      <a:pt x="566" y="148"/>
                    </a:lnTo>
                    <a:lnTo>
                      <a:pt x="556" y="148"/>
                    </a:lnTo>
                    <a:lnTo>
                      <a:pt x="547" y="148"/>
                    </a:lnTo>
                    <a:lnTo>
                      <a:pt x="538" y="149"/>
                    </a:lnTo>
                    <a:lnTo>
                      <a:pt x="528" y="149"/>
                    </a:lnTo>
                    <a:lnTo>
                      <a:pt x="519" y="150"/>
                    </a:lnTo>
                    <a:lnTo>
                      <a:pt x="510" y="150"/>
                    </a:lnTo>
                    <a:lnTo>
                      <a:pt x="501" y="151"/>
                    </a:lnTo>
                    <a:lnTo>
                      <a:pt x="491" y="151"/>
                    </a:lnTo>
                    <a:lnTo>
                      <a:pt x="482" y="152"/>
                    </a:lnTo>
                    <a:lnTo>
                      <a:pt x="473" y="152"/>
                    </a:lnTo>
                    <a:lnTo>
                      <a:pt x="464" y="152"/>
                    </a:lnTo>
                    <a:lnTo>
                      <a:pt x="454" y="153"/>
                    </a:lnTo>
                    <a:lnTo>
                      <a:pt x="445" y="153"/>
                    </a:lnTo>
                    <a:lnTo>
                      <a:pt x="436" y="154"/>
                    </a:lnTo>
                    <a:lnTo>
                      <a:pt x="426" y="154"/>
                    </a:lnTo>
                    <a:lnTo>
                      <a:pt x="417" y="154"/>
                    </a:lnTo>
                    <a:lnTo>
                      <a:pt x="408" y="154"/>
                    </a:lnTo>
                    <a:lnTo>
                      <a:pt x="399" y="155"/>
                    </a:lnTo>
                    <a:lnTo>
                      <a:pt x="389" y="155"/>
                    </a:lnTo>
                    <a:lnTo>
                      <a:pt x="380" y="155"/>
                    </a:lnTo>
                    <a:lnTo>
                      <a:pt x="371" y="155"/>
                    </a:lnTo>
                    <a:lnTo>
                      <a:pt x="361" y="155"/>
                    </a:lnTo>
                    <a:lnTo>
                      <a:pt x="352" y="155"/>
                    </a:lnTo>
                    <a:lnTo>
                      <a:pt x="343" y="156"/>
                    </a:lnTo>
                    <a:lnTo>
                      <a:pt x="334" y="156"/>
                    </a:lnTo>
                    <a:lnTo>
                      <a:pt x="324" y="156"/>
                    </a:lnTo>
                    <a:lnTo>
                      <a:pt x="315" y="156"/>
                    </a:lnTo>
                    <a:lnTo>
                      <a:pt x="306" y="156"/>
                    </a:lnTo>
                    <a:lnTo>
                      <a:pt x="296" y="156"/>
                    </a:lnTo>
                    <a:lnTo>
                      <a:pt x="287" y="157"/>
                    </a:lnTo>
                    <a:lnTo>
                      <a:pt x="278" y="157"/>
                    </a:lnTo>
                    <a:lnTo>
                      <a:pt x="269" y="157"/>
                    </a:lnTo>
                    <a:lnTo>
                      <a:pt x="259" y="157"/>
                    </a:lnTo>
                    <a:lnTo>
                      <a:pt x="250" y="157"/>
                    </a:lnTo>
                    <a:lnTo>
                      <a:pt x="241" y="157"/>
                    </a:lnTo>
                    <a:lnTo>
                      <a:pt x="232" y="158"/>
                    </a:lnTo>
                    <a:lnTo>
                      <a:pt x="222" y="158"/>
                    </a:lnTo>
                    <a:lnTo>
                      <a:pt x="213" y="158"/>
                    </a:lnTo>
                    <a:lnTo>
                      <a:pt x="204" y="158"/>
                    </a:lnTo>
                    <a:lnTo>
                      <a:pt x="194" y="158"/>
                    </a:lnTo>
                    <a:lnTo>
                      <a:pt x="185" y="158"/>
                    </a:lnTo>
                    <a:lnTo>
                      <a:pt x="176" y="158"/>
                    </a:lnTo>
                    <a:lnTo>
                      <a:pt x="167" y="159"/>
                    </a:lnTo>
                    <a:lnTo>
                      <a:pt x="157" y="159"/>
                    </a:lnTo>
                    <a:lnTo>
                      <a:pt x="148" y="159"/>
                    </a:lnTo>
                    <a:lnTo>
                      <a:pt x="139" y="159"/>
                    </a:lnTo>
                    <a:lnTo>
                      <a:pt x="129" y="159"/>
                    </a:lnTo>
                    <a:lnTo>
                      <a:pt x="120" y="159"/>
                    </a:lnTo>
                    <a:lnTo>
                      <a:pt x="111" y="159"/>
                    </a:lnTo>
                    <a:lnTo>
                      <a:pt x="102" y="159"/>
                    </a:lnTo>
                    <a:lnTo>
                      <a:pt x="92" y="160"/>
                    </a:lnTo>
                    <a:lnTo>
                      <a:pt x="83" y="160"/>
                    </a:lnTo>
                    <a:lnTo>
                      <a:pt x="74" y="160"/>
                    </a:lnTo>
                    <a:lnTo>
                      <a:pt x="64" y="160"/>
                    </a:lnTo>
                    <a:lnTo>
                      <a:pt x="55" y="160"/>
                    </a:lnTo>
                    <a:lnTo>
                      <a:pt x="46" y="160"/>
                    </a:lnTo>
                    <a:lnTo>
                      <a:pt x="37" y="160"/>
                    </a:lnTo>
                    <a:lnTo>
                      <a:pt x="27" y="160"/>
                    </a:lnTo>
                    <a:lnTo>
                      <a:pt x="18" y="160"/>
                    </a:lnTo>
                    <a:lnTo>
                      <a:pt x="9" y="160"/>
                    </a:lnTo>
                    <a:lnTo>
                      <a:pt x="0" y="160"/>
                    </a:lnTo>
                    <a:close/>
                  </a:path>
                </a:pathLst>
              </a:custGeom>
              <a:solidFill>
                <a:srgbClr val="0064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77" name="Freeform 184"/>
              <p:cNvSpPr>
                <a:spLocks/>
              </p:cNvSpPr>
              <p:nvPr/>
            </p:nvSpPr>
            <p:spPr bwMode="auto">
              <a:xfrm>
                <a:off x="472" y="3628"/>
                <a:ext cx="1447" cy="161"/>
              </a:xfrm>
              <a:custGeom>
                <a:avLst/>
                <a:gdLst>
                  <a:gd name="T0" fmla="*/ 37 w 1447"/>
                  <a:gd name="T1" fmla="*/ 162 h 160"/>
                  <a:gd name="T2" fmla="*/ 83 w 1447"/>
                  <a:gd name="T3" fmla="*/ 162 h 160"/>
                  <a:gd name="T4" fmla="*/ 129 w 1447"/>
                  <a:gd name="T5" fmla="*/ 161 h 160"/>
                  <a:gd name="T6" fmla="*/ 176 w 1447"/>
                  <a:gd name="T7" fmla="*/ 160 h 160"/>
                  <a:gd name="T8" fmla="*/ 222 w 1447"/>
                  <a:gd name="T9" fmla="*/ 160 h 160"/>
                  <a:gd name="T10" fmla="*/ 269 w 1447"/>
                  <a:gd name="T11" fmla="*/ 159 h 160"/>
                  <a:gd name="T12" fmla="*/ 315 w 1447"/>
                  <a:gd name="T13" fmla="*/ 158 h 160"/>
                  <a:gd name="T14" fmla="*/ 361 w 1447"/>
                  <a:gd name="T15" fmla="*/ 157 h 160"/>
                  <a:gd name="T16" fmla="*/ 408 w 1447"/>
                  <a:gd name="T17" fmla="*/ 156 h 160"/>
                  <a:gd name="T18" fmla="*/ 454 w 1447"/>
                  <a:gd name="T19" fmla="*/ 155 h 160"/>
                  <a:gd name="T20" fmla="*/ 501 w 1447"/>
                  <a:gd name="T21" fmla="*/ 153 h 160"/>
                  <a:gd name="T22" fmla="*/ 547 w 1447"/>
                  <a:gd name="T23" fmla="*/ 150 h 160"/>
                  <a:gd name="T24" fmla="*/ 593 w 1447"/>
                  <a:gd name="T25" fmla="*/ 149 h 160"/>
                  <a:gd name="T26" fmla="*/ 640 w 1447"/>
                  <a:gd name="T27" fmla="*/ 149 h 160"/>
                  <a:gd name="T28" fmla="*/ 686 w 1447"/>
                  <a:gd name="T29" fmla="*/ 146 h 160"/>
                  <a:gd name="T30" fmla="*/ 733 w 1447"/>
                  <a:gd name="T31" fmla="*/ 143 h 160"/>
                  <a:gd name="T32" fmla="*/ 779 w 1447"/>
                  <a:gd name="T33" fmla="*/ 145 h 160"/>
                  <a:gd name="T34" fmla="*/ 825 w 1447"/>
                  <a:gd name="T35" fmla="*/ 140 h 160"/>
                  <a:gd name="T36" fmla="*/ 872 w 1447"/>
                  <a:gd name="T37" fmla="*/ 137 h 160"/>
                  <a:gd name="T38" fmla="*/ 918 w 1447"/>
                  <a:gd name="T39" fmla="*/ 135 h 160"/>
                  <a:gd name="T40" fmla="*/ 965 w 1447"/>
                  <a:gd name="T41" fmla="*/ 128 h 160"/>
                  <a:gd name="T42" fmla="*/ 1011 w 1447"/>
                  <a:gd name="T43" fmla="*/ 117 h 160"/>
                  <a:gd name="T44" fmla="*/ 1057 w 1447"/>
                  <a:gd name="T45" fmla="*/ 104 h 160"/>
                  <a:gd name="T46" fmla="*/ 1104 w 1447"/>
                  <a:gd name="T47" fmla="*/ 93 h 160"/>
                  <a:gd name="T48" fmla="*/ 1150 w 1447"/>
                  <a:gd name="T49" fmla="*/ 75 h 160"/>
                  <a:gd name="T50" fmla="*/ 1197 w 1447"/>
                  <a:gd name="T51" fmla="*/ 60 h 160"/>
                  <a:gd name="T52" fmla="*/ 1243 w 1447"/>
                  <a:gd name="T53" fmla="*/ 58 h 160"/>
                  <a:gd name="T54" fmla="*/ 1289 w 1447"/>
                  <a:gd name="T55" fmla="*/ 44 h 160"/>
                  <a:gd name="T56" fmla="*/ 1336 w 1447"/>
                  <a:gd name="T57" fmla="*/ 39 h 160"/>
                  <a:gd name="T58" fmla="*/ 1382 w 1447"/>
                  <a:gd name="T59" fmla="*/ 28 h 160"/>
                  <a:gd name="T60" fmla="*/ 1429 w 1447"/>
                  <a:gd name="T61" fmla="*/ 8 h 160"/>
                  <a:gd name="T62" fmla="*/ 1429 w 1447"/>
                  <a:gd name="T63" fmla="*/ 45 h 160"/>
                  <a:gd name="T64" fmla="*/ 1382 w 1447"/>
                  <a:gd name="T65" fmla="*/ 61 h 160"/>
                  <a:gd name="T66" fmla="*/ 1336 w 1447"/>
                  <a:gd name="T67" fmla="*/ 68 h 160"/>
                  <a:gd name="T68" fmla="*/ 1289 w 1447"/>
                  <a:gd name="T69" fmla="*/ 70 h 160"/>
                  <a:gd name="T70" fmla="*/ 1243 w 1447"/>
                  <a:gd name="T71" fmla="*/ 82 h 160"/>
                  <a:gd name="T72" fmla="*/ 1197 w 1447"/>
                  <a:gd name="T73" fmla="*/ 79 h 160"/>
                  <a:gd name="T74" fmla="*/ 1150 w 1447"/>
                  <a:gd name="T75" fmla="*/ 94 h 160"/>
                  <a:gd name="T76" fmla="*/ 1104 w 1447"/>
                  <a:gd name="T77" fmla="*/ 105 h 160"/>
                  <a:gd name="T78" fmla="*/ 1057 w 1447"/>
                  <a:gd name="T79" fmla="*/ 113 h 160"/>
                  <a:gd name="T80" fmla="*/ 1011 w 1447"/>
                  <a:gd name="T81" fmla="*/ 123 h 160"/>
                  <a:gd name="T82" fmla="*/ 965 w 1447"/>
                  <a:gd name="T83" fmla="*/ 131 h 160"/>
                  <a:gd name="T84" fmla="*/ 918 w 1447"/>
                  <a:gd name="T85" fmla="*/ 137 h 160"/>
                  <a:gd name="T86" fmla="*/ 872 w 1447"/>
                  <a:gd name="T87" fmla="*/ 138 h 160"/>
                  <a:gd name="T88" fmla="*/ 825 w 1447"/>
                  <a:gd name="T89" fmla="*/ 141 h 160"/>
                  <a:gd name="T90" fmla="*/ 779 w 1447"/>
                  <a:gd name="T91" fmla="*/ 145 h 160"/>
                  <a:gd name="T92" fmla="*/ 733 w 1447"/>
                  <a:gd name="T93" fmla="*/ 143 h 160"/>
                  <a:gd name="T94" fmla="*/ 686 w 1447"/>
                  <a:gd name="T95" fmla="*/ 146 h 160"/>
                  <a:gd name="T96" fmla="*/ 640 w 1447"/>
                  <a:gd name="T97" fmla="*/ 149 h 160"/>
                  <a:gd name="T98" fmla="*/ 593 w 1447"/>
                  <a:gd name="T99" fmla="*/ 149 h 160"/>
                  <a:gd name="T100" fmla="*/ 547 w 1447"/>
                  <a:gd name="T101" fmla="*/ 150 h 160"/>
                  <a:gd name="T102" fmla="*/ 501 w 1447"/>
                  <a:gd name="T103" fmla="*/ 153 h 160"/>
                  <a:gd name="T104" fmla="*/ 454 w 1447"/>
                  <a:gd name="T105" fmla="*/ 155 h 160"/>
                  <a:gd name="T106" fmla="*/ 408 w 1447"/>
                  <a:gd name="T107" fmla="*/ 156 h 160"/>
                  <a:gd name="T108" fmla="*/ 361 w 1447"/>
                  <a:gd name="T109" fmla="*/ 157 h 160"/>
                  <a:gd name="T110" fmla="*/ 315 w 1447"/>
                  <a:gd name="T111" fmla="*/ 158 h 160"/>
                  <a:gd name="T112" fmla="*/ 269 w 1447"/>
                  <a:gd name="T113" fmla="*/ 159 h 160"/>
                  <a:gd name="T114" fmla="*/ 222 w 1447"/>
                  <a:gd name="T115" fmla="*/ 160 h 160"/>
                  <a:gd name="T116" fmla="*/ 176 w 1447"/>
                  <a:gd name="T117" fmla="*/ 160 h 160"/>
                  <a:gd name="T118" fmla="*/ 129 w 1447"/>
                  <a:gd name="T119" fmla="*/ 161 h 160"/>
                  <a:gd name="T120" fmla="*/ 83 w 1447"/>
                  <a:gd name="T121" fmla="*/ 162 h 160"/>
                  <a:gd name="T122" fmla="*/ 37 w 1447"/>
                  <a:gd name="T123" fmla="*/ 162 h 160"/>
                  <a:gd name="T124" fmla="*/ 0 w 1447"/>
                  <a:gd name="T125" fmla="*/ 162 h 16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0">
                    <a:moveTo>
                      <a:pt x="0" y="160"/>
                    </a:moveTo>
                    <a:lnTo>
                      <a:pt x="9" y="160"/>
                    </a:lnTo>
                    <a:lnTo>
                      <a:pt x="18" y="160"/>
                    </a:lnTo>
                    <a:lnTo>
                      <a:pt x="27" y="160"/>
                    </a:lnTo>
                    <a:lnTo>
                      <a:pt x="37" y="160"/>
                    </a:lnTo>
                    <a:lnTo>
                      <a:pt x="46" y="160"/>
                    </a:lnTo>
                    <a:lnTo>
                      <a:pt x="55" y="160"/>
                    </a:lnTo>
                    <a:lnTo>
                      <a:pt x="64" y="160"/>
                    </a:lnTo>
                    <a:lnTo>
                      <a:pt x="74" y="160"/>
                    </a:lnTo>
                    <a:lnTo>
                      <a:pt x="83" y="160"/>
                    </a:lnTo>
                    <a:lnTo>
                      <a:pt x="92" y="160"/>
                    </a:lnTo>
                    <a:lnTo>
                      <a:pt x="102" y="159"/>
                    </a:lnTo>
                    <a:lnTo>
                      <a:pt x="111" y="159"/>
                    </a:lnTo>
                    <a:lnTo>
                      <a:pt x="120" y="159"/>
                    </a:lnTo>
                    <a:lnTo>
                      <a:pt x="129" y="159"/>
                    </a:lnTo>
                    <a:lnTo>
                      <a:pt x="139" y="159"/>
                    </a:lnTo>
                    <a:lnTo>
                      <a:pt x="148" y="159"/>
                    </a:lnTo>
                    <a:lnTo>
                      <a:pt x="157" y="159"/>
                    </a:lnTo>
                    <a:lnTo>
                      <a:pt x="167" y="159"/>
                    </a:lnTo>
                    <a:lnTo>
                      <a:pt x="176" y="158"/>
                    </a:lnTo>
                    <a:lnTo>
                      <a:pt x="185" y="158"/>
                    </a:lnTo>
                    <a:lnTo>
                      <a:pt x="194" y="158"/>
                    </a:lnTo>
                    <a:lnTo>
                      <a:pt x="204" y="158"/>
                    </a:lnTo>
                    <a:lnTo>
                      <a:pt x="213" y="158"/>
                    </a:lnTo>
                    <a:lnTo>
                      <a:pt x="222" y="158"/>
                    </a:lnTo>
                    <a:lnTo>
                      <a:pt x="232" y="158"/>
                    </a:lnTo>
                    <a:lnTo>
                      <a:pt x="241" y="157"/>
                    </a:lnTo>
                    <a:lnTo>
                      <a:pt x="250" y="157"/>
                    </a:lnTo>
                    <a:lnTo>
                      <a:pt x="259" y="157"/>
                    </a:lnTo>
                    <a:lnTo>
                      <a:pt x="269" y="157"/>
                    </a:lnTo>
                    <a:lnTo>
                      <a:pt x="278" y="157"/>
                    </a:lnTo>
                    <a:lnTo>
                      <a:pt x="287" y="157"/>
                    </a:lnTo>
                    <a:lnTo>
                      <a:pt x="296" y="156"/>
                    </a:lnTo>
                    <a:lnTo>
                      <a:pt x="306" y="156"/>
                    </a:lnTo>
                    <a:lnTo>
                      <a:pt x="315" y="156"/>
                    </a:lnTo>
                    <a:lnTo>
                      <a:pt x="324" y="156"/>
                    </a:lnTo>
                    <a:lnTo>
                      <a:pt x="334" y="156"/>
                    </a:lnTo>
                    <a:lnTo>
                      <a:pt x="343" y="156"/>
                    </a:lnTo>
                    <a:lnTo>
                      <a:pt x="352" y="155"/>
                    </a:lnTo>
                    <a:lnTo>
                      <a:pt x="361" y="155"/>
                    </a:lnTo>
                    <a:lnTo>
                      <a:pt x="371" y="155"/>
                    </a:lnTo>
                    <a:lnTo>
                      <a:pt x="380" y="155"/>
                    </a:lnTo>
                    <a:lnTo>
                      <a:pt x="389" y="155"/>
                    </a:lnTo>
                    <a:lnTo>
                      <a:pt x="399" y="155"/>
                    </a:lnTo>
                    <a:lnTo>
                      <a:pt x="408" y="154"/>
                    </a:lnTo>
                    <a:lnTo>
                      <a:pt x="417" y="154"/>
                    </a:lnTo>
                    <a:lnTo>
                      <a:pt x="426" y="154"/>
                    </a:lnTo>
                    <a:lnTo>
                      <a:pt x="436" y="154"/>
                    </a:lnTo>
                    <a:lnTo>
                      <a:pt x="445" y="153"/>
                    </a:lnTo>
                    <a:lnTo>
                      <a:pt x="454" y="153"/>
                    </a:lnTo>
                    <a:lnTo>
                      <a:pt x="464" y="152"/>
                    </a:lnTo>
                    <a:lnTo>
                      <a:pt x="473" y="152"/>
                    </a:lnTo>
                    <a:lnTo>
                      <a:pt x="482" y="152"/>
                    </a:lnTo>
                    <a:lnTo>
                      <a:pt x="491" y="151"/>
                    </a:lnTo>
                    <a:lnTo>
                      <a:pt x="501" y="151"/>
                    </a:lnTo>
                    <a:lnTo>
                      <a:pt x="510" y="150"/>
                    </a:lnTo>
                    <a:lnTo>
                      <a:pt x="519" y="149"/>
                    </a:lnTo>
                    <a:lnTo>
                      <a:pt x="528" y="148"/>
                    </a:lnTo>
                    <a:lnTo>
                      <a:pt x="538" y="149"/>
                    </a:lnTo>
                    <a:lnTo>
                      <a:pt x="547" y="148"/>
                    </a:lnTo>
                    <a:lnTo>
                      <a:pt x="556" y="148"/>
                    </a:lnTo>
                    <a:lnTo>
                      <a:pt x="566" y="147"/>
                    </a:lnTo>
                    <a:lnTo>
                      <a:pt x="575" y="147"/>
                    </a:lnTo>
                    <a:lnTo>
                      <a:pt x="584" y="146"/>
                    </a:lnTo>
                    <a:lnTo>
                      <a:pt x="593" y="147"/>
                    </a:lnTo>
                    <a:lnTo>
                      <a:pt x="603" y="147"/>
                    </a:lnTo>
                    <a:lnTo>
                      <a:pt x="612" y="146"/>
                    </a:lnTo>
                    <a:lnTo>
                      <a:pt x="621" y="145"/>
                    </a:lnTo>
                    <a:lnTo>
                      <a:pt x="631" y="145"/>
                    </a:lnTo>
                    <a:lnTo>
                      <a:pt x="640" y="147"/>
                    </a:lnTo>
                    <a:lnTo>
                      <a:pt x="649" y="145"/>
                    </a:lnTo>
                    <a:lnTo>
                      <a:pt x="658" y="147"/>
                    </a:lnTo>
                    <a:lnTo>
                      <a:pt x="668" y="146"/>
                    </a:lnTo>
                    <a:lnTo>
                      <a:pt x="677" y="144"/>
                    </a:lnTo>
                    <a:lnTo>
                      <a:pt x="686" y="144"/>
                    </a:lnTo>
                    <a:lnTo>
                      <a:pt x="696" y="143"/>
                    </a:lnTo>
                    <a:lnTo>
                      <a:pt x="705" y="143"/>
                    </a:lnTo>
                    <a:lnTo>
                      <a:pt x="714" y="142"/>
                    </a:lnTo>
                    <a:lnTo>
                      <a:pt x="723" y="141"/>
                    </a:lnTo>
                    <a:lnTo>
                      <a:pt x="733" y="141"/>
                    </a:lnTo>
                    <a:lnTo>
                      <a:pt x="742" y="142"/>
                    </a:lnTo>
                    <a:lnTo>
                      <a:pt x="751" y="143"/>
                    </a:lnTo>
                    <a:lnTo>
                      <a:pt x="760" y="144"/>
                    </a:lnTo>
                    <a:lnTo>
                      <a:pt x="770" y="144"/>
                    </a:lnTo>
                    <a:lnTo>
                      <a:pt x="779" y="143"/>
                    </a:lnTo>
                    <a:lnTo>
                      <a:pt x="788" y="142"/>
                    </a:lnTo>
                    <a:lnTo>
                      <a:pt x="798" y="140"/>
                    </a:lnTo>
                    <a:lnTo>
                      <a:pt x="807" y="139"/>
                    </a:lnTo>
                    <a:lnTo>
                      <a:pt x="816" y="140"/>
                    </a:lnTo>
                    <a:lnTo>
                      <a:pt x="825" y="138"/>
                    </a:lnTo>
                    <a:lnTo>
                      <a:pt x="835" y="138"/>
                    </a:lnTo>
                    <a:lnTo>
                      <a:pt x="844" y="135"/>
                    </a:lnTo>
                    <a:lnTo>
                      <a:pt x="853" y="135"/>
                    </a:lnTo>
                    <a:lnTo>
                      <a:pt x="863" y="134"/>
                    </a:lnTo>
                    <a:lnTo>
                      <a:pt x="872" y="135"/>
                    </a:lnTo>
                    <a:lnTo>
                      <a:pt x="881" y="138"/>
                    </a:lnTo>
                    <a:lnTo>
                      <a:pt x="890" y="136"/>
                    </a:lnTo>
                    <a:lnTo>
                      <a:pt x="900" y="134"/>
                    </a:lnTo>
                    <a:lnTo>
                      <a:pt x="909" y="133"/>
                    </a:lnTo>
                    <a:lnTo>
                      <a:pt x="918" y="133"/>
                    </a:lnTo>
                    <a:lnTo>
                      <a:pt x="928" y="130"/>
                    </a:lnTo>
                    <a:lnTo>
                      <a:pt x="937" y="128"/>
                    </a:lnTo>
                    <a:lnTo>
                      <a:pt x="946" y="128"/>
                    </a:lnTo>
                    <a:lnTo>
                      <a:pt x="955" y="126"/>
                    </a:lnTo>
                    <a:lnTo>
                      <a:pt x="965" y="126"/>
                    </a:lnTo>
                    <a:lnTo>
                      <a:pt x="974" y="124"/>
                    </a:lnTo>
                    <a:lnTo>
                      <a:pt x="983" y="122"/>
                    </a:lnTo>
                    <a:lnTo>
                      <a:pt x="992" y="119"/>
                    </a:lnTo>
                    <a:lnTo>
                      <a:pt x="1002" y="117"/>
                    </a:lnTo>
                    <a:lnTo>
                      <a:pt x="1011" y="115"/>
                    </a:lnTo>
                    <a:lnTo>
                      <a:pt x="1020" y="113"/>
                    </a:lnTo>
                    <a:lnTo>
                      <a:pt x="1030" y="111"/>
                    </a:lnTo>
                    <a:lnTo>
                      <a:pt x="1039" y="108"/>
                    </a:lnTo>
                    <a:lnTo>
                      <a:pt x="1048" y="105"/>
                    </a:lnTo>
                    <a:lnTo>
                      <a:pt x="1057" y="102"/>
                    </a:lnTo>
                    <a:lnTo>
                      <a:pt x="1067" y="102"/>
                    </a:lnTo>
                    <a:lnTo>
                      <a:pt x="1076" y="99"/>
                    </a:lnTo>
                    <a:lnTo>
                      <a:pt x="1085" y="98"/>
                    </a:lnTo>
                    <a:lnTo>
                      <a:pt x="1095" y="94"/>
                    </a:lnTo>
                    <a:lnTo>
                      <a:pt x="1104" y="91"/>
                    </a:lnTo>
                    <a:lnTo>
                      <a:pt x="1113" y="88"/>
                    </a:lnTo>
                    <a:lnTo>
                      <a:pt x="1122" y="84"/>
                    </a:lnTo>
                    <a:lnTo>
                      <a:pt x="1132" y="80"/>
                    </a:lnTo>
                    <a:lnTo>
                      <a:pt x="1141" y="75"/>
                    </a:lnTo>
                    <a:lnTo>
                      <a:pt x="1150" y="75"/>
                    </a:lnTo>
                    <a:lnTo>
                      <a:pt x="1160" y="75"/>
                    </a:lnTo>
                    <a:lnTo>
                      <a:pt x="1169" y="70"/>
                    </a:lnTo>
                    <a:lnTo>
                      <a:pt x="1178" y="67"/>
                    </a:lnTo>
                    <a:lnTo>
                      <a:pt x="1187" y="63"/>
                    </a:lnTo>
                    <a:lnTo>
                      <a:pt x="1197" y="60"/>
                    </a:lnTo>
                    <a:lnTo>
                      <a:pt x="1206" y="60"/>
                    </a:lnTo>
                    <a:lnTo>
                      <a:pt x="1215" y="62"/>
                    </a:lnTo>
                    <a:lnTo>
                      <a:pt x="1224" y="62"/>
                    </a:lnTo>
                    <a:lnTo>
                      <a:pt x="1234" y="61"/>
                    </a:lnTo>
                    <a:lnTo>
                      <a:pt x="1243" y="58"/>
                    </a:lnTo>
                    <a:lnTo>
                      <a:pt x="1252" y="56"/>
                    </a:lnTo>
                    <a:lnTo>
                      <a:pt x="1262" y="54"/>
                    </a:lnTo>
                    <a:lnTo>
                      <a:pt x="1271" y="50"/>
                    </a:lnTo>
                    <a:lnTo>
                      <a:pt x="1280" y="46"/>
                    </a:lnTo>
                    <a:lnTo>
                      <a:pt x="1289" y="44"/>
                    </a:lnTo>
                    <a:lnTo>
                      <a:pt x="1299" y="42"/>
                    </a:lnTo>
                    <a:lnTo>
                      <a:pt x="1308" y="41"/>
                    </a:lnTo>
                    <a:lnTo>
                      <a:pt x="1317" y="41"/>
                    </a:lnTo>
                    <a:lnTo>
                      <a:pt x="1327" y="40"/>
                    </a:lnTo>
                    <a:lnTo>
                      <a:pt x="1336" y="39"/>
                    </a:lnTo>
                    <a:lnTo>
                      <a:pt x="1345" y="36"/>
                    </a:lnTo>
                    <a:lnTo>
                      <a:pt x="1354" y="33"/>
                    </a:lnTo>
                    <a:lnTo>
                      <a:pt x="1364" y="32"/>
                    </a:lnTo>
                    <a:lnTo>
                      <a:pt x="1373" y="31"/>
                    </a:lnTo>
                    <a:lnTo>
                      <a:pt x="1382" y="28"/>
                    </a:lnTo>
                    <a:lnTo>
                      <a:pt x="1392" y="25"/>
                    </a:lnTo>
                    <a:lnTo>
                      <a:pt x="1401" y="25"/>
                    </a:lnTo>
                    <a:lnTo>
                      <a:pt x="1410" y="22"/>
                    </a:lnTo>
                    <a:lnTo>
                      <a:pt x="1419" y="16"/>
                    </a:lnTo>
                    <a:lnTo>
                      <a:pt x="1429" y="8"/>
                    </a:lnTo>
                    <a:lnTo>
                      <a:pt x="1438" y="4"/>
                    </a:lnTo>
                    <a:lnTo>
                      <a:pt x="1447" y="0"/>
                    </a:lnTo>
                    <a:lnTo>
                      <a:pt x="1447" y="38"/>
                    </a:lnTo>
                    <a:lnTo>
                      <a:pt x="1438" y="42"/>
                    </a:lnTo>
                    <a:lnTo>
                      <a:pt x="1429" y="45"/>
                    </a:lnTo>
                    <a:lnTo>
                      <a:pt x="1419" y="51"/>
                    </a:lnTo>
                    <a:lnTo>
                      <a:pt x="1410" y="56"/>
                    </a:lnTo>
                    <a:lnTo>
                      <a:pt x="1401" y="58"/>
                    </a:lnTo>
                    <a:lnTo>
                      <a:pt x="1392" y="59"/>
                    </a:lnTo>
                    <a:lnTo>
                      <a:pt x="1382" y="61"/>
                    </a:lnTo>
                    <a:lnTo>
                      <a:pt x="1373" y="62"/>
                    </a:lnTo>
                    <a:lnTo>
                      <a:pt x="1364" y="62"/>
                    </a:lnTo>
                    <a:lnTo>
                      <a:pt x="1354" y="63"/>
                    </a:lnTo>
                    <a:lnTo>
                      <a:pt x="1345" y="66"/>
                    </a:lnTo>
                    <a:lnTo>
                      <a:pt x="1336" y="68"/>
                    </a:lnTo>
                    <a:lnTo>
                      <a:pt x="1327" y="69"/>
                    </a:lnTo>
                    <a:lnTo>
                      <a:pt x="1317" y="69"/>
                    </a:lnTo>
                    <a:lnTo>
                      <a:pt x="1308" y="69"/>
                    </a:lnTo>
                    <a:lnTo>
                      <a:pt x="1299" y="69"/>
                    </a:lnTo>
                    <a:lnTo>
                      <a:pt x="1289" y="70"/>
                    </a:lnTo>
                    <a:lnTo>
                      <a:pt x="1280" y="71"/>
                    </a:lnTo>
                    <a:lnTo>
                      <a:pt x="1271" y="74"/>
                    </a:lnTo>
                    <a:lnTo>
                      <a:pt x="1262" y="77"/>
                    </a:lnTo>
                    <a:lnTo>
                      <a:pt x="1252" y="78"/>
                    </a:lnTo>
                    <a:lnTo>
                      <a:pt x="1243" y="80"/>
                    </a:lnTo>
                    <a:lnTo>
                      <a:pt x="1234" y="82"/>
                    </a:lnTo>
                    <a:lnTo>
                      <a:pt x="1224" y="82"/>
                    </a:lnTo>
                    <a:lnTo>
                      <a:pt x="1215" y="82"/>
                    </a:lnTo>
                    <a:lnTo>
                      <a:pt x="1206" y="80"/>
                    </a:lnTo>
                    <a:lnTo>
                      <a:pt x="1197" y="79"/>
                    </a:lnTo>
                    <a:lnTo>
                      <a:pt x="1187" y="81"/>
                    </a:lnTo>
                    <a:lnTo>
                      <a:pt x="1178" y="84"/>
                    </a:lnTo>
                    <a:lnTo>
                      <a:pt x="1169" y="87"/>
                    </a:lnTo>
                    <a:lnTo>
                      <a:pt x="1160" y="91"/>
                    </a:lnTo>
                    <a:lnTo>
                      <a:pt x="1150" y="92"/>
                    </a:lnTo>
                    <a:lnTo>
                      <a:pt x="1141" y="91"/>
                    </a:lnTo>
                    <a:lnTo>
                      <a:pt x="1132" y="95"/>
                    </a:lnTo>
                    <a:lnTo>
                      <a:pt x="1122" y="99"/>
                    </a:lnTo>
                    <a:lnTo>
                      <a:pt x="1113" y="101"/>
                    </a:lnTo>
                    <a:lnTo>
                      <a:pt x="1104" y="103"/>
                    </a:lnTo>
                    <a:lnTo>
                      <a:pt x="1095" y="106"/>
                    </a:lnTo>
                    <a:lnTo>
                      <a:pt x="1085" y="108"/>
                    </a:lnTo>
                    <a:lnTo>
                      <a:pt x="1076" y="109"/>
                    </a:lnTo>
                    <a:lnTo>
                      <a:pt x="1067" y="111"/>
                    </a:lnTo>
                    <a:lnTo>
                      <a:pt x="1057" y="111"/>
                    </a:lnTo>
                    <a:lnTo>
                      <a:pt x="1048" y="113"/>
                    </a:lnTo>
                    <a:lnTo>
                      <a:pt x="1039" y="115"/>
                    </a:lnTo>
                    <a:lnTo>
                      <a:pt x="1030" y="118"/>
                    </a:lnTo>
                    <a:lnTo>
                      <a:pt x="1020" y="119"/>
                    </a:lnTo>
                    <a:lnTo>
                      <a:pt x="1011" y="121"/>
                    </a:lnTo>
                    <a:lnTo>
                      <a:pt x="1002" y="122"/>
                    </a:lnTo>
                    <a:lnTo>
                      <a:pt x="992" y="124"/>
                    </a:lnTo>
                    <a:lnTo>
                      <a:pt x="983" y="126"/>
                    </a:lnTo>
                    <a:lnTo>
                      <a:pt x="974" y="127"/>
                    </a:lnTo>
                    <a:lnTo>
                      <a:pt x="965" y="129"/>
                    </a:lnTo>
                    <a:lnTo>
                      <a:pt x="955" y="130"/>
                    </a:lnTo>
                    <a:lnTo>
                      <a:pt x="946" y="131"/>
                    </a:lnTo>
                    <a:lnTo>
                      <a:pt x="937" y="132"/>
                    </a:lnTo>
                    <a:lnTo>
                      <a:pt x="928" y="132"/>
                    </a:lnTo>
                    <a:lnTo>
                      <a:pt x="918" y="135"/>
                    </a:lnTo>
                    <a:lnTo>
                      <a:pt x="909" y="135"/>
                    </a:lnTo>
                    <a:lnTo>
                      <a:pt x="900" y="136"/>
                    </a:lnTo>
                    <a:lnTo>
                      <a:pt x="890" y="138"/>
                    </a:lnTo>
                    <a:lnTo>
                      <a:pt x="881" y="139"/>
                    </a:lnTo>
                    <a:lnTo>
                      <a:pt x="872" y="136"/>
                    </a:lnTo>
                    <a:lnTo>
                      <a:pt x="863" y="136"/>
                    </a:lnTo>
                    <a:lnTo>
                      <a:pt x="853" y="136"/>
                    </a:lnTo>
                    <a:lnTo>
                      <a:pt x="844" y="137"/>
                    </a:lnTo>
                    <a:lnTo>
                      <a:pt x="835" y="139"/>
                    </a:lnTo>
                    <a:lnTo>
                      <a:pt x="825" y="139"/>
                    </a:lnTo>
                    <a:lnTo>
                      <a:pt x="816" y="141"/>
                    </a:lnTo>
                    <a:lnTo>
                      <a:pt x="807" y="140"/>
                    </a:lnTo>
                    <a:lnTo>
                      <a:pt x="798" y="141"/>
                    </a:lnTo>
                    <a:lnTo>
                      <a:pt x="788" y="143"/>
                    </a:lnTo>
                    <a:lnTo>
                      <a:pt x="779" y="143"/>
                    </a:lnTo>
                    <a:lnTo>
                      <a:pt x="770" y="144"/>
                    </a:lnTo>
                    <a:lnTo>
                      <a:pt x="760" y="145"/>
                    </a:lnTo>
                    <a:lnTo>
                      <a:pt x="751" y="143"/>
                    </a:lnTo>
                    <a:lnTo>
                      <a:pt x="742" y="142"/>
                    </a:lnTo>
                    <a:lnTo>
                      <a:pt x="733" y="141"/>
                    </a:lnTo>
                    <a:lnTo>
                      <a:pt x="723" y="142"/>
                    </a:lnTo>
                    <a:lnTo>
                      <a:pt x="714" y="143"/>
                    </a:lnTo>
                    <a:lnTo>
                      <a:pt x="705" y="144"/>
                    </a:lnTo>
                    <a:lnTo>
                      <a:pt x="696" y="144"/>
                    </a:lnTo>
                    <a:lnTo>
                      <a:pt x="686" y="144"/>
                    </a:lnTo>
                    <a:lnTo>
                      <a:pt x="677" y="144"/>
                    </a:lnTo>
                    <a:lnTo>
                      <a:pt x="668" y="146"/>
                    </a:lnTo>
                    <a:lnTo>
                      <a:pt x="658" y="147"/>
                    </a:lnTo>
                    <a:lnTo>
                      <a:pt x="649" y="145"/>
                    </a:lnTo>
                    <a:lnTo>
                      <a:pt x="640" y="147"/>
                    </a:lnTo>
                    <a:lnTo>
                      <a:pt x="631" y="146"/>
                    </a:lnTo>
                    <a:lnTo>
                      <a:pt x="621" y="146"/>
                    </a:lnTo>
                    <a:lnTo>
                      <a:pt x="612" y="146"/>
                    </a:lnTo>
                    <a:lnTo>
                      <a:pt x="603" y="147"/>
                    </a:lnTo>
                    <a:lnTo>
                      <a:pt x="593" y="147"/>
                    </a:lnTo>
                    <a:lnTo>
                      <a:pt x="584" y="146"/>
                    </a:lnTo>
                    <a:lnTo>
                      <a:pt x="575" y="147"/>
                    </a:lnTo>
                    <a:lnTo>
                      <a:pt x="566" y="148"/>
                    </a:lnTo>
                    <a:lnTo>
                      <a:pt x="556" y="148"/>
                    </a:lnTo>
                    <a:lnTo>
                      <a:pt x="547" y="148"/>
                    </a:lnTo>
                    <a:lnTo>
                      <a:pt x="538" y="149"/>
                    </a:lnTo>
                    <a:lnTo>
                      <a:pt x="528" y="149"/>
                    </a:lnTo>
                    <a:lnTo>
                      <a:pt x="519" y="150"/>
                    </a:lnTo>
                    <a:lnTo>
                      <a:pt x="510" y="150"/>
                    </a:lnTo>
                    <a:lnTo>
                      <a:pt x="501" y="151"/>
                    </a:lnTo>
                    <a:lnTo>
                      <a:pt x="491" y="151"/>
                    </a:lnTo>
                    <a:lnTo>
                      <a:pt x="482" y="152"/>
                    </a:lnTo>
                    <a:lnTo>
                      <a:pt x="473" y="152"/>
                    </a:lnTo>
                    <a:lnTo>
                      <a:pt x="464" y="152"/>
                    </a:lnTo>
                    <a:lnTo>
                      <a:pt x="454" y="153"/>
                    </a:lnTo>
                    <a:lnTo>
                      <a:pt x="445" y="153"/>
                    </a:lnTo>
                    <a:lnTo>
                      <a:pt x="436" y="154"/>
                    </a:lnTo>
                    <a:lnTo>
                      <a:pt x="426" y="154"/>
                    </a:lnTo>
                    <a:lnTo>
                      <a:pt x="417" y="154"/>
                    </a:lnTo>
                    <a:lnTo>
                      <a:pt x="408" y="154"/>
                    </a:lnTo>
                    <a:lnTo>
                      <a:pt x="399" y="155"/>
                    </a:lnTo>
                    <a:lnTo>
                      <a:pt x="389" y="155"/>
                    </a:lnTo>
                    <a:lnTo>
                      <a:pt x="380" y="155"/>
                    </a:lnTo>
                    <a:lnTo>
                      <a:pt x="371" y="155"/>
                    </a:lnTo>
                    <a:lnTo>
                      <a:pt x="361" y="155"/>
                    </a:lnTo>
                    <a:lnTo>
                      <a:pt x="352" y="155"/>
                    </a:lnTo>
                    <a:lnTo>
                      <a:pt x="343" y="156"/>
                    </a:lnTo>
                    <a:lnTo>
                      <a:pt x="334" y="156"/>
                    </a:lnTo>
                    <a:lnTo>
                      <a:pt x="324" y="156"/>
                    </a:lnTo>
                    <a:lnTo>
                      <a:pt x="315" y="156"/>
                    </a:lnTo>
                    <a:lnTo>
                      <a:pt x="306" y="156"/>
                    </a:lnTo>
                    <a:lnTo>
                      <a:pt x="296" y="156"/>
                    </a:lnTo>
                    <a:lnTo>
                      <a:pt x="287" y="157"/>
                    </a:lnTo>
                    <a:lnTo>
                      <a:pt x="278" y="157"/>
                    </a:lnTo>
                    <a:lnTo>
                      <a:pt x="269" y="157"/>
                    </a:lnTo>
                    <a:lnTo>
                      <a:pt x="259" y="157"/>
                    </a:lnTo>
                    <a:lnTo>
                      <a:pt x="250" y="157"/>
                    </a:lnTo>
                    <a:lnTo>
                      <a:pt x="241" y="157"/>
                    </a:lnTo>
                    <a:lnTo>
                      <a:pt x="232" y="158"/>
                    </a:lnTo>
                    <a:lnTo>
                      <a:pt x="222" y="158"/>
                    </a:lnTo>
                    <a:lnTo>
                      <a:pt x="213" y="158"/>
                    </a:lnTo>
                    <a:lnTo>
                      <a:pt x="204" y="158"/>
                    </a:lnTo>
                    <a:lnTo>
                      <a:pt x="194" y="158"/>
                    </a:lnTo>
                    <a:lnTo>
                      <a:pt x="185" y="158"/>
                    </a:lnTo>
                    <a:lnTo>
                      <a:pt x="176" y="158"/>
                    </a:lnTo>
                    <a:lnTo>
                      <a:pt x="167" y="159"/>
                    </a:lnTo>
                    <a:lnTo>
                      <a:pt x="157" y="159"/>
                    </a:lnTo>
                    <a:lnTo>
                      <a:pt x="148" y="159"/>
                    </a:lnTo>
                    <a:lnTo>
                      <a:pt x="139" y="159"/>
                    </a:lnTo>
                    <a:lnTo>
                      <a:pt x="129" y="159"/>
                    </a:lnTo>
                    <a:lnTo>
                      <a:pt x="120" y="159"/>
                    </a:lnTo>
                    <a:lnTo>
                      <a:pt x="111" y="159"/>
                    </a:lnTo>
                    <a:lnTo>
                      <a:pt x="102" y="159"/>
                    </a:lnTo>
                    <a:lnTo>
                      <a:pt x="92" y="160"/>
                    </a:lnTo>
                    <a:lnTo>
                      <a:pt x="83" y="160"/>
                    </a:lnTo>
                    <a:lnTo>
                      <a:pt x="74" y="160"/>
                    </a:lnTo>
                    <a:lnTo>
                      <a:pt x="64" y="160"/>
                    </a:lnTo>
                    <a:lnTo>
                      <a:pt x="55" y="160"/>
                    </a:lnTo>
                    <a:lnTo>
                      <a:pt x="46" y="160"/>
                    </a:lnTo>
                    <a:lnTo>
                      <a:pt x="37" y="160"/>
                    </a:lnTo>
                    <a:lnTo>
                      <a:pt x="27" y="160"/>
                    </a:lnTo>
                    <a:lnTo>
                      <a:pt x="18" y="160"/>
                    </a:lnTo>
                    <a:lnTo>
                      <a:pt x="9" y="160"/>
                    </a:lnTo>
                    <a:lnTo>
                      <a:pt x="0" y="160"/>
                    </a:lnTo>
                    <a:close/>
                  </a:path>
                </a:pathLst>
              </a:custGeom>
              <a:noFill/>
              <a:ln w="3175">
                <a:solidFill>
                  <a:srgbClr val="0064FF"/>
                </a:solidFill>
                <a:round/>
                <a:headEnd/>
                <a:tailEnd/>
              </a:ln>
              <a:effectLst/>
              <a:extLst>
                <a:ext uri="{909E8E84-426E-40DD-AFC4-6F175D3DCCD1}">
                  <a14:hiddenFill xmlns:a14="http://schemas.microsoft.com/office/drawing/2010/main">
                    <a:solidFill>
                      <a:srgbClr val="0064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78" name="Freeform 185"/>
              <p:cNvSpPr>
                <a:spLocks noChangeArrowheads="1"/>
              </p:cNvSpPr>
              <p:nvPr/>
            </p:nvSpPr>
            <p:spPr bwMode="auto">
              <a:xfrm>
                <a:off x="472" y="3667"/>
                <a:ext cx="1447" cy="122"/>
              </a:xfrm>
              <a:custGeom>
                <a:avLst/>
                <a:gdLst>
                  <a:gd name="T0" fmla="*/ 37 w 1447"/>
                  <a:gd name="T1" fmla="*/ 121 h 122"/>
                  <a:gd name="T2" fmla="*/ 83 w 1447"/>
                  <a:gd name="T3" fmla="*/ 121 h 122"/>
                  <a:gd name="T4" fmla="*/ 129 w 1447"/>
                  <a:gd name="T5" fmla="*/ 120 h 122"/>
                  <a:gd name="T6" fmla="*/ 176 w 1447"/>
                  <a:gd name="T7" fmla="*/ 120 h 122"/>
                  <a:gd name="T8" fmla="*/ 222 w 1447"/>
                  <a:gd name="T9" fmla="*/ 119 h 122"/>
                  <a:gd name="T10" fmla="*/ 269 w 1447"/>
                  <a:gd name="T11" fmla="*/ 118 h 122"/>
                  <a:gd name="T12" fmla="*/ 315 w 1447"/>
                  <a:gd name="T13" fmla="*/ 117 h 122"/>
                  <a:gd name="T14" fmla="*/ 361 w 1447"/>
                  <a:gd name="T15" fmla="*/ 116 h 122"/>
                  <a:gd name="T16" fmla="*/ 408 w 1447"/>
                  <a:gd name="T17" fmla="*/ 116 h 122"/>
                  <a:gd name="T18" fmla="*/ 454 w 1447"/>
                  <a:gd name="T19" fmla="*/ 114 h 122"/>
                  <a:gd name="T20" fmla="*/ 501 w 1447"/>
                  <a:gd name="T21" fmla="*/ 112 h 122"/>
                  <a:gd name="T22" fmla="*/ 547 w 1447"/>
                  <a:gd name="T23" fmla="*/ 110 h 122"/>
                  <a:gd name="T24" fmla="*/ 593 w 1447"/>
                  <a:gd name="T25" fmla="*/ 108 h 122"/>
                  <a:gd name="T26" fmla="*/ 640 w 1447"/>
                  <a:gd name="T27" fmla="*/ 108 h 122"/>
                  <a:gd name="T28" fmla="*/ 686 w 1447"/>
                  <a:gd name="T29" fmla="*/ 105 h 122"/>
                  <a:gd name="T30" fmla="*/ 733 w 1447"/>
                  <a:gd name="T31" fmla="*/ 103 h 122"/>
                  <a:gd name="T32" fmla="*/ 779 w 1447"/>
                  <a:gd name="T33" fmla="*/ 104 h 122"/>
                  <a:gd name="T34" fmla="*/ 825 w 1447"/>
                  <a:gd name="T35" fmla="*/ 100 h 122"/>
                  <a:gd name="T36" fmla="*/ 872 w 1447"/>
                  <a:gd name="T37" fmla="*/ 97 h 122"/>
                  <a:gd name="T38" fmla="*/ 918 w 1447"/>
                  <a:gd name="T39" fmla="*/ 96 h 122"/>
                  <a:gd name="T40" fmla="*/ 965 w 1447"/>
                  <a:gd name="T41" fmla="*/ 91 h 122"/>
                  <a:gd name="T42" fmla="*/ 1011 w 1447"/>
                  <a:gd name="T43" fmla="*/ 82 h 122"/>
                  <a:gd name="T44" fmla="*/ 1057 w 1447"/>
                  <a:gd name="T45" fmla="*/ 72 h 122"/>
                  <a:gd name="T46" fmla="*/ 1104 w 1447"/>
                  <a:gd name="T47" fmla="*/ 65 h 122"/>
                  <a:gd name="T48" fmla="*/ 1150 w 1447"/>
                  <a:gd name="T49" fmla="*/ 53 h 122"/>
                  <a:gd name="T50" fmla="*/ 1197 w 1447"/>
                  <a:gd name="T51" fmla="*/ 40 h 122"/>
                  <a:gd name="T52" fmla="*/ 1243 w 1447"/>
                  <a:gd name="T53" fmla="*/ 41 h 122"/>
                  <a:gd name="T54" fmla="*/ 1289 w 1447"/>
                  <a:gd name="T55" fmla="*/ 31 h 122"/>
                  <a:gd name="T56" fmla="*/ 1336 w 1447"/>
                  <a:gd name="T57" fmla="*/ 29 h 122"/>
                  <a:gd name="T58" fmla="*/ 1382 w 1447"/>
                  <a:gd name="T59" fmla="*/ 22 h 122"/>
                  <a:gd name="T60" fmla="*/ 1429 w 1447"/>
                  <a:gd name="T61" fmla="*/ 6 h 122"/>
                  <a:gd name="T62" fmla="*/ 1429 w 1447"/>
                  <a:gd name="T63" fmla="*/ 70 h 122"/>
                  <a:gd name="T64" fmla="*/ 1382 w 1447"/>
                  <a:gd name="T65" fmla="*/ 80 h 122"/>
                  <a:gd name="T66" fmla="*/ 1336 w 1447"/>
                  <a:gd name="T67" fmla="*/ 82 h 122"/>
                  <a:gd name="T68" fmla="*/ 1289 w 1447"/>
                  <a:gd name="T69" fmla="*/ 83 h 122"/>
                  <a:gd name="T70" fmla="*/ 1243 w 1447"/>
                  <a:gd name="T71" fmla="*/ 88 h 122"/>
                  <a:gd name="T72" fmla="*/ 1197 w 1447"/>
                  <a:gd name="T73" fmla="*/ 92 h 122"/>
                  <a:gd name="T74" fmla="*/ 1150 w 1447"/>
                  <a:gd name="T75" fmla="*/ 97 h 122"/>
                  <a:gd name="T76" fmla="*/ 1104 w 1447"/>
                  <a:gd name="T77" fmla="*/ 98 h 122"/>
                  <a:gd name="T78" fmla="*/ 1057 w 1447"/>
                  <a:gd name="T79" fmla="*/ 95 h 122"/>
                  <a:gd name="T80" fmla="*/ 1011 w 1447"/>
                  <a:gd name="T81" fmla="*/ 98 h 122"/>
                  <a:gd name="T82" fmla="*/ 965 w 1447"/>
                  <a:gd name="T83" fmla="*/ 102 h 122"/>
                  <a:gd name="T84" fmla="*/ 918 w 1447"/>
                  <a:gd name="T85" fmla="*/ 104 h 122"/>
                  <a:gd name="T86" fmla="*/ 872 w 1447"/>
                  <a:gd name="T87" fmla="*/ 103 h 122"/>
                  <a:gd name="T88" fmla="*/ 825 w 1447"/>
                  <a:gd name="T89" fmla="*/ 105 h 122"/>
                  <a:gd name="T90" fmla="*/ 779 w 1447"/>
                  <a:gd name="T91" fmla="*/ 108 h 122"/>
                  <a:gd name="T92" fmla="*/ 733 w 1447"/>
                  <a:gd name="T93" fmla="*/ 106 h 122"/>
                  <a:gd name="T94" fmla="*/ 686 w 1447"/>
                  <a:gd name="T95" fmla="*/ 107 h 122"/>
                  <a:gd name="T96" fmla="*/ 640 w 1447"/>
                  <a:gd name="T97" fmla="*/ 109 h 122"/>
                  <a:gd name="T98" fmla="*/ 593 w 1447"/>
                  <a:gd name="T99" fmla="*/ 109 h 122"/>
                  <a:gd name="T100" fmla="*/ 547 w 1447"/>
                  <a:gd name="T101" fmla="*/ 110 h 122"/>
                  <a:gd name="T102" fmla="*/ 501 w 1447"/>
                  <a:gd name="T103" fmla="*/ 112 h 122"/>
                  <a:gd name="T104" fmla="*/ 454 w 1447"/>
                  <a:gd name="T105" fmla="*/ 114 h 122"/>
                  <a:gd name="T106" fmla="*/ 408 w 1447"/>
                  <a:gd name="T107" fmla="*/ 116 h 122"/>
                  <a:gd name="T108" fmla="*/ 361 w 1447"/>
                  <a:gd name="T109" fmla="*/ 116 h 122"/>
                  <a:gd name="T110" fmla="*/ 315 w 1447"/>
                  <a:gd name="T111" fmla="*/ 117 h 122"/>
                  <a:gd name="T112" fmla="*/ 269 w 1447"/>
                  <a:gd name="T113" fmla="*/ 118 h 122"/>
                  <a:gd name="T114" fmla="*/ 222 w 1447"/>
                  <a:gd name="T115" fmla="*/ 119 h 122"/>
                  <a:gd name="T116" fmla="*/ 176 w 1447"/>
                  <a:gd name="T117" fmla="*/ 120 h 122"/>
                  <a:gd name="T118" fmla="*/ 129 w 1447"/>
                  <a:gd name="T119" fmla="*/ 120 h 122"/>
                  <a:gd name="T120" fmla="*/ 83 w 1447"/>
                  <a:gd name="T121" fmla="*/ 121 h 122"/>
                  <a:gd name="T122" fmla="*/ 37 w 1447"/>
                  <a:gd name="T123" fmla="*/ 121 h 122"/>
                  <a:gd name="T124" fmla="*/ 0 w 1447"/>
                  <a:gd name="T125" fmla="*/ 122 h 12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22">
                    <a:moveTo>
                      <a:pt x="0" y="122"/>
                    </a:moveTo>
                    <a:lnTo>
                      <a:pt x="9" y="121"/>
                    </a:lnTo>
                    <a:lnTo>
                      <a:pt x="18" y="122"/>
                    </a:lnTo>
                    <a:lnTo>
                      <a:pt x="27" y="122"/>
                    </a:lnTo>
                    <a:lnTo>
                      <a:pt x="37" y="121"/>
                    </a:lnTo>
                    <a:lnTo>
                      <a:pt x="46" y="121"/>
                    </a:lnTo>
                    <a:lnTo>
                      <a:pt x="55" y="121"/>
                    </a:lnTo>
                    <a:lnTo>
                      <a:pt x="64" y="121"/>
                    </a:lnTo>
                    <a:lnTo>
                      <a:pt x="74" y="121"/>
                    </a:lnTo>
                    <a:lnTo>
                      <a:pt x="83" y="121"/>
                    </a:lnTo>
                    <a:lnTo>
                      <a:pt x="92" y="121"/>
                    </a:lnTo>
                    <a:lnTo>
                      <a:pt x="102" y="121"/>
                    </a:lnTo>
                    <a:lnTo>
                      <a:pt x="111" y="121"/>
                    </a:lnTo>
                    <a:lnTo>
                      <a:pt x="120" y="120"/>
                    </a:lnTo>
                    <a:lnTo>
                      <a:pt x="129" y="120"/>
                    </a:lnTo>
                    <a:lnTo>
                      <a:pt x="139" y="120"/>
                    </a:lnTo>
                    <a:lnTo>
                      <a:pt x="148" y="120"/>
                    </a:lnTo>
                    <a:lnTo>
                      <a:pt x="157" y="120"/>
                    </a:lnTo>
                    <a:lnTo>
                      <a:pt x="167" y="120"/>
                    </a:lnTo>
                    <a:lnTo>
                      <a:pt x="176" y="120"/>
                    </a:lnTo>
                    <a:lnTo>
                      <a:pt x="185" y="120"/>
                    </a:lnTo>
                    <a:lnTo>
                      <a:pt x="194" y="119"/>
                    </a:lnTo>
                    <a:lnTo>
                      <a:pt x="204" y="119"/>
                    </a:lnTo>
                    <a:lnTo>
                      <a:pt x="213" y="119"/>
                    </a:lnTo>
                    <a:lnTo>
                      <a:pt x="222" y="119"/>
                    </a:lnTo>
                    <a:lnTo>
                      <a:pt x="232" y="119"/>
                    </a:lnTo>
                    <a:lnTo>
                      <a:pt x="241" y="119"/>
                    </a:lnTo>
                    <a:lnTo>
                      <a:pt x="250" y="119"/>
                    </a:lnTo>
                    <a:lnTo>
                      <a:pt x="259" y="118"/>
                    </a:lnTo>
                    <a:lnTo>
                      <a:pt x="269" y="118"/>
                    </a:lnTo>
                    <a:lnTo>
                      <a:pt x="278" y="118"/>
                    </a:lnTo>
                    <a:lnTo>
                      <a:pt x="287" y="118"/>
                    </a:lnTo>
                    <a:lnTo>
                      <a:pt x="296" y="117"/>
                    </a:lnTo>
                    <a:lnTo>
                      <a:pt x="306" y="117"/>
                    </a:lnTo>
                    <a:lnTo>
                      <a:pt x="315" y="117"/>
                    </a:lnTo>
                    <a:lnTo>
                      <a:pt x="324" y="117"/>
                    </a:lnTo>
                    <a:lnTo>
                      <a:pt x="334" y="117"/>
                    </a:lnTo>
                    <a:lnTo>
                      <a:pt x="343" y="117"/>
                    </a:lnTo>
                    <a:lnTo>
                      <a:pt x="352" y="116"/>
                    </a:lnTo>
                    <a:lnTo>
                      <a:pt x="361" y="116"/>
                    </a:lnTo>
                    <a:lnTo>
                      <a:pt x="371" y="116"/>
                    </a:lnTo>
                    <a:lnTo>
                      <a:pt x="380" y="116"/>
                    </a:lnTo>
                    <a:lnTo>
                      <a:pt x="389" y="116"/>
                    </a:lnTo>
                    <a:lnTo>
                      <a:pt x="399" y="116"/>
                    </a:lnTo>
                    <a:lnTo>
                      <a:pt x="408" y="116"/>
                    </a:lnTo>
                    <a:lnTo>
                      <a:pt x="417" y="115"/>
                    </a:lnTo>
                    <a:lnTo>
                      <a:pt x="426" y="115"/>
                    </a:lnTo>
                    <a:lnTo>
                      <a:pt x="436" y="115"/>
                    </a:lnTo>
                    <a:lnTo>
                      <a:pt x="445" y="114"/>
                    </a:lnTo>
                    <a:lnTo>
                      <a:pt x="454" y="114"/>
                    </a:lnTo>
                    <a:lnTo>
                      <a:pt x="464" y="113"/>
                    </a:lnTo>
                    <a:lnTo>
                      <a:pt x="473" y="113"/>
                    </a:lnTo>
                    <a:lnTo>
                      <a:pt x="482" y="113"/>
                    </a:lnTo>
                    <a:lnTo>
                      <a:pt x="491" y="112"/>
                    </a:lnTo>
                    <a:lnTo>
                      <a:pt x="501" y="112"/>
                    </a:lnTo>
                    <a:lnTo>
                      <a:pt x="510" y="111"/>
                    </a:lnTo>
                    <a:lnTo>
                      <a:pt x="519" y="111"/>
                    </a:lnTo>
                    <a:lnTo>
                      <a:pt x="528" y="110"/>
                    </a:lnTo>
                    <a:lnTo>
                      <a:pt x="538" y="110"/>
                    </a:lnTo>
                    <a:lnTo>
                      <a:pt x="547" y="110"/>
                    </a:lnTo>
                    <a:lnTo>
                      <a:pt x="556" y="109"/>
                    </a:lnTo>
                    <a:lnTo>
                      <a:pt x="566" y="109"/>
                    </a:lnTo>
                    <a:lnTo>
                      <a:pt x="575" y="108"/>
                    </a:lnTo>
                    <a:lnTo>
                      <a:pt x="584" y="107"/>
                    </a:lnTo>
                    <a:lnTo>
                      <a:pt x="593" y="108"/>
                    </a:lnTo>
                    <a:lnTo>
                      <a:pt x="603" y="108"/>
                    </a:lnTo>
                    <a:lnTo>
                      <a:pt x="612" y="107"/>
                    </a:lnTo>
                    <a:lnTo>
                      <a:pt x="621" y="107"/>
                    </a:lnTo>
                    <a:lnTo>
                      <a:pt x="631" y="107"/>
                    </a:lnTo>
                    <a:lnTo>
                      <a:pt x="640" y="108"/>
                    </a:lnTo>
                    <a:lnTo>
                      <a:pt x="649" y="107"/>
                    </a:lnTo>
                    <a:lnTo>
                      <a:pt x="658" y="108"/>
                    </a:lnTo>
                    <a:lnTo>
                      <a:pt x="668" y="107"/>
                    </a:lnTo>
                    <a:lnTo>
                      <a:pt x="677" y="106"/>
                    </a:lnTo>
                    <a:lnTo>
                      <a:pt x="686" y="105"/>
                    </a:lnTo>
                    <a:lnTo>
                      <a:pt x="696" y="105"/>
                    </a:lnTo>
                    <a:lnTo>
                      <a:pt x="705" y="105"/>
                    </a:lnTo>
                    <a:lnTo>
                      <a:pt x="714" y="104"/>
                    </a:lnTo>
                    <a:lnTo>
                      <a:pt x="723" y="103"/>
                    </a:lnTo>
                    <a:lnTo>
                      <a:pt x="733" y="103"/>
                    </a:lnTo>
                    <a:lnTo>
                      <a:pt x="742" y="104"/>
                    </a:lnTo>
                    <a:lnTo>
                      <a:pt x="751" y="105"/>
                    </a:lnTo>
                    <a:lnTo>
                      <a:pt x="760" y="106"/>
                    </a:lnTo>
                    <a:lnTo>
                      <a:pt x="770" y="105"/>
                    </a:lnTo>
                    <a:lnTo>
                      <a:pt x="779" y="104"/>
                    </a:lnTo>
                    <a:lnTo>
                      <a:pt x="788" y="104"/>
                    </a:lnTo>
                    <a:lnTo>
                      <a:pt x="798" y="102"/>
                    </a:lnTo>
                    <a:lnTo>
                      <a:pt x="807" y="101"/>
                    </a:lnTo>
                    <a:lnTo>
                      <a:pt x="816" y="102"/>
                    </a:lnTo>
                    <a:lnTo>
                      <a:pt x="825" y="100"/>
                    </a:lnTo>
                    <a:lnTo>
                      <a:pt x="835" y="100"/>
                    </a:lnTo>
                    <a:lnTo>
                      <a:pt x="844" y="98"/>
                    </a:lnTo>
                    <a:lnTo>
                      <a:pt x="853" y="97"/>
                    </a:lnTo>
                    <a:lnTo>
                      <a:pt x="863" y="97"/>
                    </a:lnTo>
                    <a:lnTo>
                      <a:pt x="872" y="97"/>
                    </a:lnTo>
                    <a:lnTo>
                      <a:pt x="881" y="100"/>
                    </a:lnTo>
                    <a:lnTo>
                      <a:pt x="890" y="99"/>
                    </a:lnTo>
                    <a:lnTo>
                      <a:pt x="900" y="97"/>
                    </a:lnTo>
                    <a:lnTo>
                      <a:pt x="909" y="96"/>
                    </a:lnTo>
                    <a:lnTo>
                      <a:pt x="918" y="96"/>
                    </a:lnTo>
                    <a:lnTo>
                      <a:pt x="928" y="94"/>
                    </a:lnTo>
                    <a:lnTo>
                      <a:pt x="937" y="93"/>
                    </a:lnTo>
                    <a:lnTo>
                      <a:pt x="946" y="92"/>
                    </a:lnTo>
                    <a:lnTo>
                      <a:pt x="955" y="91"/>
                    </a:lnTo>
                    <a:lnTo>
                      <a:pt x="965" y="91"/>
                    </a:lnTo>
                    <a:lnTo>
                      <a:pt x="974" y="89"/>
                    </a:lnTo>
                    <a:lnTo>
                      <a:pt x="983" y="87"/>
                    </a:lnTo>
                    <a:lnTo>
                      <a:pt x="992" y="85"/>
                    </a:lnTo>
                    <a:lnTo>
                      <a:pt x="1002" y="83"/>
                    </a:lnTo>
                    <a:lnTo>
                      <a:pt x="1011" y="82"/>
                    </a:lnTo>
                    <a:lnTo>
                      <a:pt x="1020" y="80"/>
                    </a:lnTo>
                    <a:lnTo>
                      <a:pt x="1030" y="79"/>
                    </a:lnTo>
                    <a:lnTo>
                      <a:pt x="1039" y="76"/>
                    </a:lnTo>
                    <a:lnTo>
                      <a:pt x="1048" y="74"/>
                    </a:lnTo>
                    <a:lnTo>
                      <a:pt x="1057" y="72"/>
                    </a:lnTo>
                    <a:lnTo>
                      <a:pt x="1067" y="72"/>
                    </a:lnTo>
                    <a:lnTo>
                      <a:pt x="1076" y="70"/>
                    </a:lnTo>
                    <a:lnTo>
                      <a:pt x="1085" y="70"/>
                    </a:lnTo>
                    <a:lnTo>
                      <a:pt x="1095" y="67"/>
                    </a:lnTo>
                    <a:lnTo>
                      <a:pt x="1104" y="65"/>
                    </a:lnTo>
                    <a:lnTo>
                      <a:pt x="1113" y="62"/>
                    </a:lnTo>
                    <a:lnTo>
                      <a:pt x="1122" y="60"/>
                    </a:lnTo>
                    <a:lnTo>
                      <a:pt x="1132" y="57"/>
                    </a:lnTo>
                    <a:lnTo>
                      <a:pt x="1141" y="52"/>
                    </a:lnTo>
                    <a:lnTo>
                      <a:pt x="1150" y="53"/>
                    </a:lnTo>
                    <a:lnTo>
                      <a:pt x="1160" y="52"/>
                    </a:lnTo>
                    <a:lnTo>
                      <a:pt x="1169" y="48"/>
                    </a:lnTo>
                    <a:lnTo>
                      <a:pt x="1178" y="45"/>
                    </a:lnTo>
                    <a:lnTo>
                      <a:pt x="1187" y="42"/>
                    </a:lnTo>
                    <a:lnTo>
                      <a:pt x="1197" y="40"/>
                    </a:lnTo>
                    <a:lnTo>
                      <a:pt x="1206" y="41"/>
                    </a:lnTo>
                    <a:lnTo>
                      <a:pt x="1215" y="43"/>
                    </a:lnTo>
                    <a:lnTo>
                      <a:pt x="1224" y="43"/>
                    </a:lnTo>
                    <a:lnTo>
                      <a:pt x="1234" y="43"/>
                    </a:lnTo>
                    <a:lnTo>
                      <a:pt x="1243" y="41"/>
                    </a:lnTo>
                    <a:lnTo>
                      <a:pt x="1252" y="40"/>
                    </a:lnTo>
                    <a:lnTo>
                      <a:pt x="1262" y="38"/>
                    </a:lnTo>
                    <a:lnTo>
                      <a:pt x="1271" y="35"/>
                    </a:lnTo>
                    <a:lnTo>
                      <a:pt x="1280" y="32"/>
                    </a:lnTo>
                    <a:lnTo>
                      <a:pt x="1289" y="31"/>
                    </a:lnTo>
                    <a:lnTo>
                      <a:pt x="1299" y="30"/>
                    </a:lnTo>
                    <a:lnTo>
                      <a:pt x="1308" y="30"/>
                    </a:lnTo>
                    <a:lnTo>
                      <a:pt x="1317" y="30"/>
                    </a:lnTo>
                    <a:lnTo>
                      <a:pt x="1327" y="30"/>
                    </a:lnTo>
                    <a:lnTo>
                      <a:pt x="1336" y="29"/>
                    </a:lnTo>
                    <a:lnTo>
                      <a:pt x="1345" y="27"/>
                    </a:lnTo>
                    <a:lnTo>
                      <a:pt x="1354" y="24"/>
                    </a:lnTo>
                    <a:lnTo>
                      <a:pt x="1364" y="23"/>
                    </a:lnTo>
                    <a:lnTo>
                      <a:pt x="1373" y="23"/>
                    </a:lnTo>
                    <a:lnTo>
                      <a:pt x="1382" y="22"/>
                    </a:lnTo>
                    <a:lnTo>
                      <a:pt x="1392" y="20"/>
                    </a:lnTo>
                    <a:lnTo>
                      <a:pt x="1401" y="20"/>
                    </a:lnTo>
                    <a:lnTo>
                      <a:pt x="1410" y="17"/>
                    </a:lnTo>
                    <a:lnTo>
                      <a:pt x="1419" y="13"/>
                    </a:lnTo>
                    <a:lnTo>
                      <a:pt x="1429" y="6"/>
                    </a:lnTo>
                    <a:lnTo>
                      <a:pt x="1438" y="3"/>
                    </a:lnTo>
                    <a:lnTo>
                      <a:pt x="1447" y="0"/>
                    </a:lnTo>
                    <a:lnTo>
                      <a:pt x="1447" y="64"/>
                    </a:lnTo>
                    <a:lnTo>
                      <a:pt x="1438" y="67"/>
                    </a:lnTo>
                    <a:lnTo>
                      <a:pt x="1429" y="70"/>
                    </a:lnTo>
                    <a:lnTo>
                      <a:pt x="1419" y="74"/>
                    </a:lnTo>
                    <a:lnTo>
                      <a:pt x="1410" y="77"/>
                    </a:lnTo>
                    <a:lnTo>
                      <a:pt x="1401" y="79"/>
                    </a:lnTo>
                    <a:lnTo>
                      <a:pt x="1392" y="79"/>
                    </a:lnTo>
                    <a:lnTo>
                      <a:pt x="1382" y="80"/>
                    </a:lnTo>
                    <a:lnTo>
                      <a:pt x="1373" y="80"/>
                    </a:lnTo>
                    <a:lnTo>
                      <a:pt x="1364" y="80"/>
                    </a:lnTo>
                    <a:lnTo>
                      <a:pt x="1354" y="80"/>
                    </a:lnTo>
                    <a:lnTo>
                      <a:pt x="1345" y="81"/>
                    </a:lnTo>
                    <a:lnTo>
                      <a:pt x="1336" y="82"/>
                    </a:lnTo>
                    <a:lnTo>
                      <a:pt x="1327" y="82"/>
                    </a:lnTo>
                    <a:lnTo>
                      <a:pt x="1317" y="83"/>
                    </a:lnTo>
                    <a:lnTo>
                      <a:pt x="1308" y="82"/>
                    </a:lnTo>
                    <a:lnTo>
                      <a:pt x="1299" y="82"/>
                    </a:lnTo>
                    <a:lnTo>
                      <a:pt x="1289" y="83"/>
                    </a:lnTo>
                    <a:lnTo>
                      <a:pt x="1280" y="83"/>
                    </a:lnTo>
                    <a:lnTo>
                      <a:pt x="1271" y="84"/>
                    </a:lnTo>
                    <a:lnTo>
                      <a:pt x="1262" y="86"/>
                    </a:lnTo>
                    <a:lnTo>
                      <a:pt x="1252" y="86"/>
                    </a:lnTo>
                    <a:lnTo>
                      <a:pt x="1243" y="88"/>
                    </a:lnTo>
                    <a:lnTo>
                      <a:pt x="1234" y="89"/>
                    </a:lnTo>
                    <a:lnTo>
                      <a:pt x="1224" y="90"/>
                    </a:lnTo>
                    <a:lnTo>
                      <a:pt x="1215" y="91"/>
                    </a:lnTo>
                    <a:lnTo>
                      <a:pt x="1206" y="91"/>
                    </a:lnTo>
                    <a:lnTo>
                      <a:pt x="1197" y="92"/>
                    </a:lnTo>
                    <a:lnTo>
                      <a:pt x="1187" y="93"/>
                    </a:lnTo>
                    <a:lnTo>
                      <a:pt x="1178" y="94"/>
                    </a:lnTo>
                    <a:lnTo>
                      <a:pt x="1169" y="95"/>
                    </a:lnTo>
                    <a:lnTo>
                      <a:pt x="1160" y="97"/>
                    </a:lnTo>
                    <a:lnTo>
                      <a:pt x="1150" y="97"/>
                    </a:lnTo>
                    <a:lnTo>
                      <a:pt x="1141" y="98"/>
                    </a:lnTo>
                    <a:lnTo>
                      <a:pt x="1132" y="99"/>
                    </a:lnTo>
                    <a:lnTo>
                      <a:pt x="1122" y="99"/>
                    </a:lnTo>
                    <a:lnTo>
                      <a:pt x="1113" y="98"/>
                    </a:lnTo>
                    <a:lnTo>
                      <a:pt x="1104" y="98"/>
                    </a:lnTo>
                    <a:lnTo>
                      <a:pt x="1095" y="98"/>
                    </a:lnTo>
                    <a:lnTo>
                      <a:pt x="1085" y="98"/>
                    </a:lnTo>
                    <a:lnTo>
                      <a:pt x="1076" y="97"/>
                    </a:lnTo>
                    <a:lnTo>
                      <a:pt x="1067" y="97"/>
                    </a:lnTo>
                    <a:lnTo>
                      <a:pt x="1057" y="95"/>
                    </a:lnTo>
                    <a:lnTo>
                      <a:pt x="1048" y="95"/>
                    </a:lnTo>
                    <a:lnTo>
                      <a:pt x="1039" y="96"/>
                    </a:lnTo>
                    <a:lnTo>
                      <a:pt x="1030" y="97"/>
                    </a:lnTo>
                    <a:lnTo>
                      <a:pt x="1020" y="97"/>
                    </a:lnTo>
                    <a:lnTo>
                      <a:pt x="1011" y="98"/>
                    </a:lnTo>
                    <a:lnTo>
                      <a:pt x="1002" y="98"/>
                    </a:lnTo>
                    <a:lnTo>
                      <a:pt x="992" y="99"/>
                    </a:lnTo>
                    <a:lnTo>
                      <a:pt x="983" y="100"/>
                    </a:lnTo>
                    <a:lnTo>
                      <a:pt x="974" y="101"/>
                    </a:lnTo>
                    <a:lnTo>
                      <a:pt x="965" y="102"/>
                    </a:lnTo>
                    <a:lnTo>
                      <a:pt x="955" y="102"/>
                    </a:lnTo>
                    <a:lnTo>
                      <a:pt x="946" y="102"/>
                    </a:lnTo>
                    <a:lnTo>
                      <a:pt x="937" y="102"/>
                    </a:lnTo>
                    <a:lnTo>
                      <a:pt x="928" y="103"/>
                    </a:lnTo>
                    <a:lnTo>
                      <a:pt x="918" y="104"/>
                    </a:lnTo>
                    <a:lnTo>
                      <a:pt x="909" y="103"/>
                    </a:lnTo>
                    <a:lnTo>
                      <a:pt x="900" y="104"/>
                    </a:lnTo>
                    <a:lnTo>
                      <a:pt x="890" y="105"/>
                    </a:lnTo>
                    <a:lnTo>
                      <a:pt x="881" y="106"/>
                    </a:lnTo>
                    <a:lnTo>
                      <a:pt x="872" y="103"/>
                    </a:lnTo>
                    <a:lnTo>
                      <a:pt x="863" y="102"/>
                    </a:lnTo>
                    <a:lnTo>
                      <a:pt x="853" y="103"/>
                    </a:lnTo>
                    <a:lnTo>
                      <a:pt x="844" y="103"/>
                    </a:lnTo>
                    <a:lnTo>
                      <a:pt x="835" y="104"/>
                    </a:lnTo>
                    <a:lnTo>
                      <a:pt x="825" y="105"/>
                    </a:lnTo>
                    <a:lnTo>
                      <a:pt x="816" y="106"/>
                    </a:lnTo>
                    <a:lnTo>
                      <a:pt x="807" y="105"/>
                    </a:lnTo>
                    <a:lnTo>
                      <a:pt x="798" y="106"/>
                    </a:lnTo>
                    <a:lnTo>
                      <a:pt x="788" y="107"/>
                    </a:lnTo>
                    <a:lnTo>
                      <a:pt x="779" y="108"/>
                    </a:lnTo>
                    <a:lnTo>
                      <a:pt x="770" y="109"/>
                    </a:lnTo>
                    <a:lnTo>
                      <a:pt x="760" y="109"/>
                    </a:lnTo>
                    <a:lnTo>
                      <a:pt x="751" y="108"/>
                    </a:lnTo>
                    <a:lnTo>
                      <a:pt x="742" y="107"/>
                    </a:lnTo>
                    <a:lnTo>
                      <a:pt x="733" y="106"/>
                    </a:lnTo>
                    <a:lnTo>
                      <a:pt x="723" y="105"/>
                    </a:lnTo>
                    <a:lnTo>
                      <a:pt x="714" y="107"/>
                    </a:lnTo>
                    <a:lnTo>
                      <a:pt x="705" y="107"/>
                    </a:lnTo>
                    <a:lnTo>
                      <a:pt x="696" y="107"/>
                    </a:lnTo>
                    <a:lnTo>
                      <a:pt x="686" y="107"/>
                    </a:lnTo>
                    <a:lnTo>
                      <a:pt x="677" y="107"/>
                    </a:lnTo>
                    <a:lnTo>
                      <a:pt x="668" y="109"/>
                    </a:lnTo>
                    <a:lnTo>
                      <a:pt x="658" y="110"/>
                    </a:lnTo>
                    <a:lnTo>
                      <a:pt x="649" y="108"/>
                    </a:lnTo>
                    <a:lnTo>
                      <a:pt x="640" y="109"/>
                    </a:lnTo>
                    <a:lnTo>
                      <a:pt x="631" y="108"/>
                    </a:lnTo>
                    <a:lnTo>
                      <a:pt x="621" y="108"/>
                    </a:lnTo>
                    <a:lnTo>
                      <a:pt x="612" y="108"/>
                    </a:lnTo>
                    <a:lnTo>
                      <a:pt x="603" y="109"/>
                    </a:lnTo>
                    <a:lnTo>
                      <a:pt x="593" y="109"/>
                    </a:lnTo>
                    <a:lnTo>
                      <a:pt x="584" y="108"/>
                    </a:lnTo>
                    <a:lnTo>
                      <a:pt x="575" y="109"/>
                    </a:lnTo>
                    <a:lnTo>
                      <a:pt x="566" y="109"/>
                    </a:lnTo>
                    <a:lnTo>
                      <a:pt x="556" y="110"/>
                    </a:lnTo>
                    <a:lnTo>
                      <a:pt x="547" y="110"/>
                    </a:lnTo>
                    <a:lnTo>
                      <a:pt x="538" y="111"/>
                    </a:lnTo>
                    <a:lnTo>
                      <a:pt x="528" y="110"/>
                    </a:lnTo>
                    <a:lnTo>
                      <a:pt x="519" y="111"/>
                    </a:lnTo>
                    <a:lnTo>
                      <a:pt x="510" y="112"/>
                    </a:lnTo>
                    <a:lnTo>
                      <a:pt x="501" y="112"/>
                    </a:lnTo>
                    <a:lnTo>
                      <a:pt x="491" y="113"/>
                    </a:lnTo>
                    <a:lnTo>
                      <a:pt x="482" y="113"/>
                    </a:lnTo>
                    <a:lnTo>
                      <a:pt x="473" y="113"/>
                    </a:lnTo>
                    <a:lnTo>
                      <a:pt x="464" y="114"/>
                    </a:lnTo>
                    <a:lnTo>
                      <a:pt x="454" y="114"/>
                    </a:lnTo>
                    <a:lnTo>
                      <a:pt x="445" y="115"/>
                    </a:lnTo>
                    <a:lnTo>
                      <a:pt x="436" y="115"/>
                    </a:lnTo>
                    <a:lnTo>
                      <a:pt x="426" y="115"/>
                    </a:lnTo>
                    <a:lnTo>
                      <a:pt x="417" y="115"/>
                    </a:lnTo>
                    <a:lnTo>
                      <a:pt x="408" y="116"/>
                    </a:lnTo>
                    <a:lnTo>
                      <a:pt x="399" y="116"/>
                    </a:lnTo>
                    <a:lnTo>
                      <a:pt x="389" y="116"/>
                    </a:lnTo>
                    <a:lnTo>
                      <a:pt x="380" y="116"/>
                    </a:lnTo>
                    <a:lnTo>
                      <a:pt x="371" y="116"/>
                    </a:lnTo>
                    <a:lnTo>
                      <a:pt x="361" y="116"/>
                    </a:lnTo>
                    <a:lnTo>
                      <a:pt x="352" y="117"/>
                    </a:lnTo>
                    <a:lnTo>
                      <a:pt x="343" y="117"/>
                    </a:lnTo>
                    <a:lnTo>
                      <a:pt x="334" y="117"/>
                    </a:lnTo>
                    <a:lnTo>
                      <a:pt x="324" y="117"/>
                    </a:lnTo>
                    <a:lnTo>
                      <a:pt x="315" y="117"/>
                    </a:lnTo>
                    <a:lnTo>
                      <a:pt x="306" y="117"/>
                    </a:lnTo>
                    <a:lnTo>
                      <a:pt x="296" y="118"/>
                    </a:lnTo>
                    <a:lnTo>
                      <a:pt x="287" y="118"/>
                    </a:lnTo>
                    <a:lnTo>
                      <a:pt x="278" y="118"/>
                    </a:lnTo>
                    <a:lnTo>
                      <a:pt x="269" y="118"/>
                    </a:lnTo>
                    <a:lnTo>
                      <a:pt x="259" y="119"/>
                    </a:lnTo>
                    <a:lnTo>
                      <a:pt x="250" y="119"/>
                    </a:lnTo>
                    <a:lnTo>
                      <a:pt x="241" y="119"/>
                    </a:lnTo>
                    <a:lnTo>
                      <a:pt x="232" y="119"/>
                    </a:lnTo>
                    <a:lnTo>
                      <a:pt x="222" y="119"/>
                    </a:lnTo>
                    <a:lnTo>
                      <a:pt x="213" y="119"/>
                    </a:lnTo>
                    <a:lnTo>
                      <a:pt x="204" y="119"/>
                    </a:lnTo>
                    <a:lnTo>
                      <a:pt x="194" y="119"/>
                    </a:lnTo>
                    <a:lnTo>
                      <a:pt x="185" y="120"/>
                    </a:lnTo>
                    <a:lnTo>
                      <a:pt x="176" y="120"/>
                    </a:lnTo>
                    <a:lnTo>
                      <a:pt x="167" y="120"/>
                    </a:lnTo>
                    <a:lnTo>
                      <a:pt x="157" y="120"/>
                    </a:lnTo>
                    <a:lnTo>
                      <a:pt x="148" y="120"/>
                    </a:lnTo>
                    <a:lnTo>
                      <a:pt x="139" y="120"/>
                    </a:lnTo>
                    <a:lnTo>
                      <a:pt x="129" y="120"/>
                    </a:lnTo>
                    <a:lnTo>
                      <a:pt x="120" y="120"/>
                    </a:lnTo>
                    <a:lnTo>
                      <a:pt x="111" y="121"/>
                    </a:lnTo>
                    <a:lnTo>
                      <a:pt x="102" y="121"/>
                    </a:lnTo>
                    <a:lnTo>
                      <a:pt x="92" y="121"/>
                    </a:lnTo>
                    <a:lnTo>
                      <a:pt x="83" y="121"/>
                    </a:lnTo>
                    <a:lnTo>
                      <a:pt x="74" y="121"/>
                    </a:lnTo>
                    <a:lnTo>
                      <a:pt x="64" y="121"/>
                    </a:lnTo>
                    <a:lnTo>
                      <a:pt x="55" y="121"/>
                    </a:lnTo>
                    <a:lnTo>
                      <a:pt x="46" y="121"/>
                    </a:lnTo>
                    <a:lnTo>
                      <a:pt x="37" y="121"/>
                    </a:lnTo>
                    <a:lnTo>
                      <a:pt x="27" y="122"/>
                    </a:lnTo>
                    <a:lnTo>
                      <a:pt x="18" y="122"/>
                    </a:lnTo>
                    <a:lnTo>
                      <a:pt x="9" y="121"/>
                    </a:lnTo>
                    <a:lnTo>
                      <a:pt x="0" y="122"/>
                    </a:lnTo>
                    <a:close/>
                  </a:path>
                </a:pathLst>
              </a:cu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79" name="Freeform 186"/>
              <p:cNvSpPr>
                <a:spLocks/>
              </p:cNvSpPr>
              <p:nvPr/>
            </p:nvSpPr>
            <p:spPr bwMode="auto">
              <a:xfrm>
                <a:off x="472" y="3667"/>
                <a:ext cx="1447" cy="122"/>
              </a:xfrm>
              <a:custGeom>
                <a:avLst/>
                <a:gdLst>
                  <a:gd name="T0" fmla="*/ 37 w 1447"/>
                  <a:gd name="T1" fmla="*/ 121 h 122"/>
                  <a:gd name="T2" fmla="*/ 83 w 1447"/>
                  <a:gd name="T3" fmla="*/ 121 h 122"/>
                  <a:gd name="T4" fmla="*/ 129 w 1447"/>
                  <a:gd name="T5" fmla="*/ 120 h 122"/>
                  <a:gd name="T6" fmla="*/ 176 w 1447"/>
                  <a:gd name="T7" fmla="*/ 120 h 122"/>
                  <a:gd name="T8" fmla="*/ 222 w 1447"/>
                  <a:gd name="T9" fmla="*/ 119 h 122"/>
                  <a:gd name="T10" fmla="*/ 269 w 1447"/>
                  <a:gd name="T11" fmla="*/ 118 h 122"/>
                  <a:gd name="T12" fmla="*/ 315 w 1447"/>
                  <a:gd name="T13" fmla="*/ 117 h 122"/>
                  <a:gd name="T14" fmla="*/ 361 w 1447"/>
                  <a:gd name="T15" fmla="*/ 116 h 122"/>
                  <a:gd name="T16" fmla="*/ 408 w 1447"/>
                  <a:gd name="T17" fmla="*/ 116 h 122"/>
                  <a:gd name="T18" fmla="*/ 454 w 1447"/>
                  <a:gd name="T19" fmla="*/ 114 h 122"/>
                  <a:gd name="T20" fmla="*/ 501 w 1447"/>
                  <a:gd name="T21" fmla="*/ 112 h 122"/>
                  <a:gd name="T22" fmla="*/ 547 w 1447"/>
                  <a:gd name="T23" fmla="*/ 110 h 122"/>
                  <a:gd name="T24" fmla="*/ 593 w 1447"/>
                  <a:gd name="T25" fmla="*/ 108 h 122"/>
                  <a:gd name="T26" fmla="*/ 640 w 1447"/>
                  <a:gd name="T27" fmla="*/ 108 h 122"/>
                  <a:gd name="T28" fmla="*/ 686 w 1447"/>
                  <a:gd name="T29" fmla="*/ 105 h 122"/>
                  <a:gd name="T30" fmla="*/ 733 w 1447"/>
                  <a:gd name="T31" fmla="*/ 103 h 122"/>
                  <a:gd name="T32" fmla="*/ 779 w 1447"/>
                  <a:gd name="T33" fmla="*/ 104 h 122"/>
                  <a:gd name="T34" fmla="*/ 825 w 1447"/>
                  <a:gd name="T35" fmla="*/ 100 h 122"/>
                  <a:gd name="T36" fmla="*/ 872 w 1447"/>
                  <a:gd name="T37" fmla="*/ 97 h 122"/>
                  <a:gd name="T38" fmla="*/ 918 w 1447"/>
                  <a:gd name="T39" fmla="*/ 96 h 122"/>
                  <a:gd name="T40" fmla="*/ 965 w 1447"/>
                  <a:gd name="T41" fmla="*/ 91 h 122"/>
                  <a:gd name="T42" fmla="*/ 1011 w 1447"/>
                  <a:gd name="T43" fmla="*/ 82 h 122"/>
                  <a:gd name="T44" fmla="*/ 1057 w 1447"/>
                  <a:gd name="T45" fmla="*/ 72 h 122"/>
                  <a:gd name="T46" fmla="*/ 1104 w 1447"/>
                  <a:gd name="T47" fmla="*/ 65 h 122"/>
                  <a:gd name="T48" fmla="*/ 1150 w 1447"/>
                  <a:gd name="T49" fmla="*/ 53 h 122"/>
                  <a:gd name="T50" fmla="*/ 1197 w 1447"/>
                  <a:gd name="T51" fmla="*/ 40 h 122"/>
                  <a:gd name="T52" fmla="*/ 1243 w 1447"/>
                  <a:gd name="T53" fmla="*/ 41 h 122"/>
                  <a:gd name="T54" fmla="*/ 1289 w 1447"/>
                  <a:gd name="T55" fmla="*/ 31 h 122"/>
                  <a:gd name="T56" fmla="*/ 1336 w 1447"/>
                  <a:gd name="T57" fmla="*/ 29 h 122"/>
                  <a:gd name="T58" fmla="*/ 1382 w 1447"/>
                  <a:gd name="T59" fmla="*/ 22 h 122"/>
                  <a:gd name="T60" fmla="*/ 1429 w 1447"/>
                  <a:gd name="T61" fmla="*/ 6 h 122"/>
                  <a:gd name="T62" fmla="*/ 1429 w 1447"/>
                  <a:gd name="T63" fmla="*/ 70 h 122"/>
                  <a:gd name="T64" fmla="*/ 1382 w 1447"/>
                  <a:gd name="T65" fmla="*/ 80 h 122"/>
                  <a:gd name="T66" fmla="*/ 1336 w 1447"/>
                  <a:gd name="T67" fmla="*/ 82 h 122"/>
                  <a:gd name="T68" fmla="*/ 1289 w 1447"/>
                  <a:gd name="T69" fmla="*/ 83 h 122"/>
                  <a:gd name="T70" fmla="*/ 1243 w 1447"/>
                  <a:gd name="T71" fmla="*/ 88 h 122"/>
                  <a:gd name="T72" fmla="*/ 1197 w 1447"/>
                  <a:gd name="T73" fmla="*/ 92 h 122"/>
                  <a:gd name="T74" fmla="*/ 1150 w 1447"/>
                  <a:gd name="T75" fmla="*/ 97 h 122"/>
                  <a:gd name="T76" fmla="*/ 1104 w 1447"/>
                  <a:gd name="T77" fmla="*/ 98 h 122"/>
                  <a:gd name="T78" fmla="*/ 1057 w 1447"/>
                  <a:gd name="T79" fmla="*/ 95 h 122"/>
                  <a:gd name="T80" fmla="*/ 1011 w 1447"/>
                  <a:gd name="T81" fmla="*/ 98 h 122"/>
                  <a:gd name="T82" fmla="*/ 965 w 1447"/>
                  <a:gd name="T83" fmla="*/ 102 h 122"/>
                  <a:gd name="T84" fmla="*/ 918 w 1447"/>
                  <a:gd name="T85" fmla="*/ 104 h 122"/>
                  <a:gd name="T86" fmla="*/ 872 w 1447"/>
                  <a:gd name="T87" fmla="*/ 103 h 122"/>
                  <a:gd name="T88" fmla="*/ 825 w 1447"/>
                  <a:gd name="T89" fmla="*/ 105 h 122"/>
                  <a:gd name="T90" fmla="*/ 779 w 1447"/>
                  <a:gd name="T91" fmla="*/ 108 h 122"/>
                  <a:gd name="T92" fmla="*/ 733 w 1447"/>
                  <a:gd name="T93" fmla="*/ 106 h 122"/>
                  <a:gd name="T94" fmla="*/ 686 w 1447"/>
                  <a:gd name="T95" fmla="*/ 107 h 122"/>
                  <a:gd name="T96" fmla="*/ 640 w 1447"/>
                  <a:gd name="T97" fmla="*/ 109 h 122"/>
                  <a:gd name="T98" fmla="*/ 593 w 1447"/>
                  <a:gd name="T99" fmla="*/ 109 h 122"/>
                  <a:gd name="T100" fmla="*/ 547 w 1447"/>
                  <a:gd name="T101" fmla="*/ 110 h 122"/>
                  <a:gd name="T102" fmla="*/ 501 w 1447"/>
                  <a:gd name="T103" fmla="*/ 112 h 122"/>
                  <a:gd name="T104" fmla="*/ 454 w 1447"/>
                  <a:gd name="T105" fmla="*/ 114 h 122"/>
                  <a:gd name="T106" fmla="*/ 408 w 1447"/>
                  <a:gd name="T107" fmla="*/ 116 h 122"/>
                  <a:gd name="T108" fmla="*/ 361 w 1447"/>
                  <a:gd name="T109" fmla="*/ 116 h 122"/>
                  <a:gd name="T110" fmla="*/ 315 w 1447"/>
                  <a:gd name="T111" fmla="*/ 117 h 122"/>
                  <a:gd name="T112" fmla="*/ 269 w 1447"/>
                  <a:gd name="T113" fmla="*/ 118 h 122"/>
                  <a:gd name="T114" fmla="*/ 222 w 1447"/>
                  <a:gd name="T115" fmla="*/ 119 h 122"/>
                  <a:gd name="T116" fmla="*/ 176 w 1447"/>
                  <a:gd name="T117" fmla="*/ 120 h 122"/>
                  <a:gd name="T118" fmla="*/ 129 w 1447"/>
                  <a:gd name="T119" fmla="*/ 120 h 122"/>
                  <a:gd name="T120" fmla="*/ 83 w 1447"/>
                  <a:gd name="T121" fmla="*/ 121 h 122"/>
                  <a:gd name="T122" fmla="*/ 37 w 1447"/>
                  <a:gd name="T123" fmla="*/ 121 h 122"/>
                  <a:gd name="T124" fmla="*/ 0 w 1447"/>
                  <a:gd name="T125" fmla="*/ 122 h 12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22">
                    <a:moveTo>
                      <a:pt x="0" y="122"/>
                    </a:moveTo>
                    <a:lnTo>
                      <a:pt x="9" y="121"/>
                    </a:lnTo>
                    <a:lnTo>
                      <a:pt x="18" y="122"/>
                    </a:lnTo>
                    <a:lnTo>
                      <a:pt x="27" y="122"/>
                    </a:lnTo>
                    <a:lnTo>
                      <a:pt x="37" y="121"/>
                    </a:lnTo>
                    <a:lnTo>
                      <a:pt x="46" y="121"/>
                    </a:lnTo>
                    <a:lnTo>
                      <a:pt x="55" y="121"/>
                    </a:lnTo>
                    <a:lnTo>
                      <a:pt x="64" y="121"/>
                    </a:lnTo>
                    <a:lnTo>
                      <a:pt x="74" y="121"/>
                    </a:lnTo>
                    <a:lnTo>
                      <a:pt x="83" y="121"/>
                    </a:lnTo>
                    <a:lnTo>
                      <a:pt x="92" y="121"/>
                    </a:lnTo>
                    <a:lnTo>
                      <a:pt x="102" y="121"/>
                    </a:lnTo>
                    <a:lnTo>
                      <a:pt x="111" y="121"/>
                    </a:lnTo>
                    <a:lnTo>
                      <a:pt x="120" y="120"/>
                    </a:lnTo>
                    <a:lnTo>
                      <a:pt x="129" y="120"/>
                    </a:lnTo>
                    <a:lnTo>
                      <a:pt x="139" y="120"/>
                    </a:lnTo>
                    <a:lnTo>
                      <a:pt x="148" y="120"/>
                    </a:lnTo>
                    <a:lnTo>
                      <a:pt x="157" y="120"/>
                    </a:lnTo>
                    <a:lnTo>
                      <a:pt x="167" y="120"/>
                    </a:lnTo>
                    <a:lnTo>
                      <a:pt x="176" y="120"/>
                    </a:lnTo>
                    <a:lnTo>
                      <a:pt x="185" y="120"/>
                    </a:lnTo>
                    <a:lnTo>
                      <a:pt x="194" y="119"/>
                    </a:lnTo>
                    <a:lnTo>
                      <a:pt x="204" y="119"/>
                    </a:lnTo>
                    <a:lnTo>
                      <a:pt x="213" y="119"/>
                    </a:lnTo>
                    <a:lnTo>
                      <a:pt x="222" y="119"/>
                    </a:lnTo>
                    <a:lnTo>
                      <a:pt x="232" y="119"/>
                    </a:lnTo>
                    <a:lnTo>
                      <a:pt x="241" y="119"/>
                    </a:lnTo>
                    <a:lnTo>
                      <a:pt x="250" y="119"/>
                    </a:lnTo>
                    <a:lnTo>
                      <a:pt x="259" y="118"/>
                    </a:lnTo>
                    <a:lnTo>
                      <a:pt x="269" y="118"/>
                    </a:lnTo>
                    <a:lnTo>
                      <a:pt x="278" y="118"/>
                    </a:lnTo>
                    <a:lnTo>
                      <a:pt x="287" y="118"/>
                    </a:lnTo>
                    <a:lnTo>
                      <a:pt x="296" y="117"/>
                    </a:lnTo>
                    <a:lnTo>
                      <a:pt x="306" y="117"/>
                    </a:lnTo>
                    <a:lnTo>
                      <a:pt x="315" y="117"/>
                    </a:lnTo>
                    <a:lnTo>
                      <a:pt x="324" y="117"/>
                    </a:lnTo>
                    <a:lnTo>
                      <a:pt x="334" y="117"/>
                    </a:lnTo>
                    <a:lnTo>
                      <a:pt x="343" y="117"/>
                    </a:lnTo>
                    <a:lnTo>
                      <a:pt x="352" y="116"/>
                    </a:lnTo>
                    <a:lnTo>
                      <a:pt x="361" y="116"/>
                    </a:lnTo>
                    <a:lnTo>
                      <a:pt x="371" y="116"/>
                    </a:lnTo>
                    <a:lnTo>
                      <a:pt x="380" y="116"/>
                    </a:lnTo>
                    <a:lnTo>
                      <a:pt x="389" y="116"/>
                    </a:lnTo>
                    <a:lnTo>
                      <a:pt x="399" y="116"/>
                    </a:lnTo>
                    <a:lnTo>
                      <a:pt x="408" y="116"/>
                    </a:lnTo>
                    <a:lnTo>
                      <a:pt x="417" y="115"/>
                    </a:lnTo>
                    <a:lnTo>
                      <a:pt x="426" y="115"/>
                    </a:lnTo>
                    <a:lnTo>
                      <a:pt x="436" y="115"/>
                    </a:lnTo>
                    <a:lnTo>
                      <a:pt x="445" y="114"/>
                    </a:lnTo>
                    <a:lnTo>
                      <a:pt x="454" y="114"/>
                    </a:lnTo>
                    <a:lnTo>
                      <a:pt x="464" y="113"/>
                    </a:lnTo>
                    <a:lnTo>
                      <a:pt x="473" y="113"/>
                    </a:lnTo>
                    <a:lnTo>
                      <a:pt x="482" y="113"/>
                    </a:lnTo>
                    <a:lnTo>
                      <a:pt x="491" y="112"/>
                    </a:lnTo>
                    <a:lnTo>
                      <a:pt x="501" y="112"/>
                    </a:lnTo>
                    <a:lnTo>
                      <a:pt x="510" y="111"/>
                    </a:lnTo>
                    <a:lnTo>
                      <a:pt x="519" y="111"/>
                    </a:lnTo>
                    <a:lnTo>
                      <a:pt x="528" y="110"/>
                    </a:lnTo>
                    <a:lnTo>
                      <a:pt x="538" y="110"/>
                    </a:lnTo>
                    <a:lnTo>
                      <a:pt x="547" y="110"/>
                    </a:lnTo>
                    <a:lnTo>
                      <a:pt x="556" y="109"/>
                    </a:lnTo>
                    <a:lnTo>
                      <a:pt x="566" y="109"/>
                    </a:lnTo>
                    <a:lnTo>
                      <a:pt x="575" y="108"/>
                    </a:lnTo>
                    <a:lnTo>
                      <a:pt x="584" y="107"/>
                    </a:lnTo>
                    <a:lnTo>
                      <a:pt x="593" y="108"/>
                    </a:lnTo>
                    <a:lnTo>
                      <a:pt x="603" y="108"/>
                    </a:lnTo>
                    <a:lnTo>
                      <a:pt x="612" y="107"/>
                    </a:lnTo>
                    <a:lnTo>
                      <a:pt x="621" y="107"/>
                    </a:lnTo>
                    <a:lnTo>
                      <a:pt x="631" y="107"/>
                    </a:lnTo>
                    <a:lnTo>
                      <a:pt x="640" y="108"/>
                    </a:lnTo>
                    <a:lnTo>
                      <a:pt x="649" y="107"/>
                    </a:lnTo>
                    <a:lnTo>
                      <a:pt x="658" y="108"/>
                    </a:lnTo>
                    <a:lnTo>
                      <a:pt x="668" y="107"/>
                    </a:lnTo>
                    <a:lnTo>
                      <a:pt x="677" y="106"/>
                    </a:lnTo>
                    <a:lnTo>
                      <a:pt x="686" y="105"/>
                    </a:lnTo>
                    <a:lnTo>
                      <a:pt x="696" y="105"/>
                    </a:lnTo>
                    <a:lnTo>
                      <a:pt x="705" y="105"/>
                    </a:lnTo>
                    <a:lnTo>
                      <a:pt x="714" y="104"/>
                    </a:lnTo>
                    <a:lnTo>
                      <a:pt x="723" y="103"/>
                    </a:lnTo>
                    <a:lnTo>
                      <a:pt x="733" y="103"/>
                    </a:lnTo>
                    <a:lnTo>
                      <a:pt x="742" y="104"/>
                    </a:lnTo>
                    <a:lnTo>
                      <a:pt x="751" y="105"/>
                    </a:lnTo>
                    <a:lnTo>
                      <a:pt x="760" y="106"/>
                    </a:lnTo>
                    <a:lnTo>
                      <a:pt x="770" y="105"/>
                    </a:lnTo>
                    <a:lnTo>
                      <a:pt x="779" y="104"/>
                    </a:lnTo>
                    <a:lnTo>
                      <a:pt x="788" y="104"/>
                    </a:lnTo>
                    <a:lnTo>
                      <a:pt x="798" y="102"/>
                    </a:lnTo>
                    <a:lnTo>
                      <a:pt x="807" y="101"/>
                    </a:lnTo>
                    <a:lnTo>
                      <a:pt x="816" y="102"/>
                    </a:lnTo>
                    <a:lnTo>
                      <a:pt x="825" y="100"/>
                    </a:lnTo>
                    <a:lnTo>
                      <a:pt x="835" y="100"/>
                    </a:lnTo>
                    <a:lnTo>
                      <a:pt x="844" y="98"/>
                    </a:lnTo>
                    <a:lnTo>
                      <a:pt x="853" y="97"/>
                    </a:lnTo>
                    <a:lnTo>
                      <a:pt x="863" y="97"/>
                    </a:lnTo>
                    <a:lnTo>
                      <a:pt x="872" y="97"/>
                    </a:lnTo>
                    <a:lnTo>
                      <a:pt x="881" y="100"/>
                    </a:lnTo>
                    <a:lnTo>
                      <a:pt x="890" y="99"/>
                    </a:lnTo>
                    <a:lnTo>
                      <a:pt x="900" y="97"/>
                    </a:lnTo>
                    <a:lnTo>
                      <a:pt x="909" y="96"/>
                    </a:lnTo>
                    <a:lnTo>
                      <a:pt x="918" y="96"/>
                    </a:lnTo>
                    <a:lnTo>
                      <a:pt x="928" y="94"/>
                    </a:lnTo>
                    <a:lnTo>
                      <a:pt x="937" y="93"/>
                    </a:lnTo>
                    <a:lnTo>
                      <a:pt x="946" y="92"/>
                    </a:lnTo>
                    <a:lnTo>
                      <a:pt x="955" y="91"/>
                    </a:lnTo>
                    <a:lnTo>
                      <a:pt x="965" y="91"/>
                    </a:lnTo>
                    <a:lnTo>
                      <a:pt x="974" y="89"/>
                    </a:lnTo>
                    <a:lnTo>
                      <a:pt x="983" y="87"/>
                    </a:lnTo>
                    <a:lnTo>
                      <a:pt x="992" y="85"/>
                    </a:lnTo>
                    <a:lnTo>
                      <a:pt x="1002" y="83"/>
                    </a:lnTo>
                    <a:lnTo>
                      <a:pt x="1011" y="82"/>
                    </a:lnTo>
                    <a:lnTo>
                      <a:pt x="1020" y="80"/>
                    </a:lnTo>
                    <a:lnTo>
                      <a:pt x="1030" y="79"/>
                    </a:lnTo>
                    <a:lnTo>
                      <a:pt x="1039" y="76"/>
                    </a:lnTo>
                    <a:lnTo>
                      <a:pt x="1048" y="74"/>
                    </a:lnTo>
                    <a:lnTo>
                      <a:pt x="1057" y="72"/>
                    </a:lnTo>
                    <a:lnTo>
                      <a:pt x="1067" y="72"/>
                    </a:lnTo>
                    <a:lnTo>
                      <a:pt x="1076" y="70"/>
                    </a:lnTo>
                    <a:lnTo>
                      <a:pt x="1085" y="70"/>
                    </a:lnTo>
                    <a:lnTo>
                      <a:pt x="1095" y="67"/>
                    </a:lnTo>
                    <a:lnTo>
                      <a:pt x="1104" y="65"/>
                    </a:lnTo>
                    <a:lnTo>
                      <a:pt x="1113" y="62"/>
                    </a:lnTo>
                    <a:lnTo>
                      <a:pt x="1122" y="60"/>
                    </a:lnTo>
                    <a:lnTo>
                      <a:pt x="1132" y="57"/>
                    </a:lnTo>
                    <a:lnTo>
                      <a:pt x="1141" y="52"/>
                    </a:lnTo>
                    <a:lnTo>
                      <a:pt x="1150" y="53"/>
                    </a:lnTo>
                    <a:lnTo>
                      <a:pt x="1160" y="52"/>
                    </a:lnTo>
                    <a:lnTo>
                      <a:pt x="1169" y="48"/>
                    </a:lnTo>
                    <a:lnTo>
                      <a:pt x="1178" y="45"/>
                    </a:lnTo>
                    <a:lnTo>
                      <a:pt x="1187" y="42"/>
                    </a:lnTo>
                    <a:lnTo>
                      <a:pt x="1197" y="40"/>
                    </a:lnTo>
                    <a:lnTo>
                      <a:pt x="1206" y="41"/>
                    </a:lnTo>
                    <a:lnTo>
                      <a:pt x="1215" y="43"/>
                    </a:lnTo>
                    <a:lnTo>
                      <a:pt x="1224" y="43"/>
                    </a:lnTo>
                    <a:lnTo>
                      <a:pt x="1234" y="43"/>
                    </a:lnTo>
                    <a:lnTo>
                      <a:pt x="1243" y="41"/>
                    </a:lnTo>
                    <a:lnTo>
                      <a:pt x="1252" y="40"/>
                    </a:lnTo>
                    <a:lnTo>
                      <a:pt x="1262" y="38"/>
                    </a:lnTo>
                    <a:lnTo>
                      <a:pt x="1271" y="35"/>
                    </a:lnTo>
                    <a:lnTo>
                      <a:pt x="1280" y="32"/>
                    </a:lnTo>
                    <a:lnTo>
                      <a:pt x="1289" y="31"/>
                    </a:lnTo>
                    <a:lnTo>
                      <a:pt x="1299" y="30"/>
                    </a:lnTo>
                    <a:lnTo>
                      <a:pt x="1308" y="30"/>
                    </a:lnTo>
                    <a:lnTo>
                      <a:pt x="1317" y="30"/>
                    </a:lnTo>
                    <a:lnTo>
                      <a:pt x="1327" y="30"/>
                    </a:lnTo>
                    <a:lnTo>
                      <a:pt x="1336" y="29"/>
                    </a:lnTo>
                    <a:lnTo>
                      <a:pt x="1345" y="27"/>
                    </a:lnTo>
                    <a:lnTo>
                      <a:pt x="1354" y="24"/>
                    </a:lnTo>
                    <a:lnTo>
                      <a:pt x="1364" y="23"/>
                    </a:lnTo>
                    <a:lnTo>
                      <a:pt x="1373" y="23"/>
                    </a:lnTo>
                    <a:lnTo>
                      <a:pt x="1382" y="22"/>
                    </a:lnTo>
                    <a:lnTo>
                      <a:pt x="1392" y="20"/>
                    </a:lnTo>
                    <a:lnTo>
                      <a:pt x="1401" y="20"/>
                    </a:lnTo>
                    <a:lnTo>
                      <a:pt x="1410" y="17"/>
                    </a:lnTo>
                    <a:lnTo>
                      <a:pt x="1419" y="13"/>
                    </a:lnTo>
                    <a:lnTo>
                      <a:pt x="1429" y="6"/>
                    </a:lnTo>
                    <a:lnTo>
                      <a:pt x="1438" y="3"/>
                    </a:lnTo>
                    <a:lnTo>
                      <a:pt x="1447" y="0"/>
                    </a:lnTo>
                    <a:lnTo>
                      <a:pt x="1447" y="64"/>
                    </a:lnTo>
                    <a:lnTo>
                      <a:pt x="1438" y="67"/>
                    </a:lnTo>
                    <a:lnTo>
                      <a:pt x="1429" y="70"/>
                    </a:lnTo>
                    <a:lnTo>
                      <a:pt x="1419" y="74"/>
                    </a:lnTo>
                    <a:lnTo>
                      <a:pt x="1410" y="77"/>
                    </a:lnTo>
                    <a:lnTo>
                      <a:pt x="1401" y="79"/>
                    </a:lnTo>
                    <a:lnTo>
                      <a:pt x="1392" y="79"/>
                    </a:lnTo>
                    <a:lnTo>
                      <a:pt x="1382" y="80"/>
                    </a:lnTo>
                    <a:lnTo>
                      <a:pt x="1373" y="80"/>
                    </a:lnTo>
                    <a:lnTo>
                      <a:pt x="1364" y="80"/>
                    </a:lnTo>
                    <a:lnTo>
                      <a:pt x="1354" y="80"/>
                    </a:lnTo>
                    <a:lnTo>
                      <a:pt x="1345" y="81"/>
                    </a:lnTo>
                    <a:lnTo>
                      <a:pt x="1336" y="82"/>
                    </a:lnTo>
                    <a:lnTo>
                      <a:pt x="1327" y="82"/>
                    </a:lnTo>
                    <a:lnTo>
                      <a:pt x="1317" y="83"/>
                    </a:lnTo>
                    <a:lnTo>
                      <a:pt x="1308" y="82"/>
                    </a:lnTo>
                    <a:lnTo>
                      <a:pt x="1299" y="82"/>
                    </a:lnTo>
                    <a:lnTo>
                      <a:pt x="1289" y="83"/>
                    </a:lnTo>
                    <a:lnTo>
                      <a:pt x="1280" y="83"/>
                    </a:lnTo>
                    <a:lnTo>
                      <a:pt x="1271" y="84"/>
                    </a:lnTo>
                    <a:lnTo>
                      <a:pt x="1262" y="86"/>
                    </a:lnTo>
                    <a:lnTo>
                      <a:pt x="1252" y="86"/>
                    </a:lnTo>
                    <a:lnTo>
                      <a:pt x="1243" y="88"/>
                    </a:lnTo>
                    <a:lnTo>
                      <a:pt x="1234" y="89"/>
                    </a:lnTo>
                    <a:lnTo>
                      <a:pt x="1224" y="90"/>
                    </a:lnTo>
                    <a:lnTo>
                      <a:pt x="1215" y="91"/>
                    </a:lnTo>
                    <a:lnTo>
                      <a:pt x="1206" y="91"/>
                    </a:lnTo>
                    <a:lnTo>
                      <a:pt x="1197" y="92"/>
                    </a:lnTo>
                    <a:lnTo>
                      <a:pt x="1187" y="93"/>
                    </a:lnTo>
                    <a:lnTo>
                      <a:pt x="1178" y="94"/>
                    </a:lnTo>
                    <a:lnTo>
                      <a:pt x="1169" y="95"/>
                    </a:lnTo>
                    <a:lnTo>
                      <a:pt x="1160" y="97"/>
                    </a:lnTo>
                    <a:lnTo>
                      <a:pt x="1150" y="97"/>
                    </a:lnTo>
                    <a:lnTo>
                      <a:pt x="1141" y="98"/>
                    </a:lnTo>
                    <a:lnTo>
                      <a:pt x="1132" y="99"/>
                    </a:lnTo>
                    <a:lnTo>
                      <a:pt x="1122" y="99"/>
                    </a:lnTo>
                    <a:lnTo>
                      <a:pt x="1113" y="98"/>
                    </a:lnTo>
                    <a:lnTo>
                      <a:pt x="1104" y="98"/>
                    </a:lnTo>
                    <a:lnTo>
                      <a:pt x="1095" y="98"/>
                    </a:lnTo>
                    <a:lnTo>
                      <a:pt x="1085" y="98"/>
                    </a:lnTo>
                    <a:lnTo>
                      <a:pt x="1076" y="97"/>
                    </a:lnTo>
                    <a:lnTo>
                      <a:pt x="1067" y="97"/>
                    </a:lnTo>
                    <a:lnTo>
                      <a:pt x="1057" y="95"/>
                    </a:lnTo>
                    <a:lnTo>
                      <a:pt x="1048" y="95"/>
                    </a:lnTo>
                    <a:lnTo>
                      <a:pt x="1039" y="96"/>
                    </a:lnTo>
                    <a:lnTo>
                      <a:pt x="1030" y="97"/>
                    </a:lnTo>
                    <a:lnTo>
                      <a:pt x="1020" y="97"/>
                    </a:lnTo>
                    <a:lnTo>
                      <a:pt x="1011" y="98"/>
                    </a:lnTo>
                    <a:lnTo>
                      <a:pt x="1002" y="98"/>
                    </a:lnTo>
                    <a:lnTo>
                      <a:pt x="992" y="99"/>
                    </a:lnTo>
                    <a:lnTo>
                      <a:pt x="983" y="100"/>
                    </a:lnTo>
                    <a:lnTo>
                      <a:pt x="974" y="101"/>
                    </a:lnTo>
                    <a:lnTo>
                      <a:pt x="965" y="102"/>
                    </a:lnTo>
                    <a:lnTo>
                      <a:pt x="955" y="102"/>
                    </a:lnTo>
                    <a:lnTo>
                      <a:pt x="946" y="102"/>
                    </a:lnTo>
                    <a:lnTo>
                      <a:pt x="937" y="102"/>
                    </a:lnTo>
                    <a:lnTo>
                      <a:pt x="928" y="103"/>
                    </a:lnTo>
                    <a:lnTo>
                      <a:pt x="918" y="104"/>
                    </a:lnTo>
                    <a:lnTo>
                      <a:pt x="909" y="103"/>
                    </a:lnTo>
                    <a:lnTo>
                      <a:pt x="900" y="104"/>
                    </a:lnTo>
                    <a:lnTo>
                      <a:pt x="890" y="105"/>
                    </a:lnTo>
                    <a:lnTo>
                      <a:pt x="881" y="106"/>
                    </a:lnTo>
                    <a:lnTo>
                      <a:pt x="872" y="103"/>
                    </a:lnTo>
                    <a:lnTo>
                      <a:pt x="863" y="102"/>
                    </a:lnTo>
                    <a:lnTo>
                      <a:pt x="853" y="103"/>
                    </a:lnTo>
                    <a:lnTo>
                      <a:pt x="844" y="103"/>
                    </a:lnTo>
                    <a:lnTo>
                      <a:pt x="835" y="104"/>
                    </a:lnTo>
                    <a:lnTo>
                      <a:pt x="825" y="105"/>
                    </a:lnTo>
                    <a:lnTo>
                      <a:pt x="816" y="106"/>
                    </a:lnTo>
                    <a:lnTo>
                      <a:pt x="807" y="105"/>
                    </a:lnTo>
                    <a:lnTo>
                      <a:pt x="798" y="106"/>
                    </a:lnTo>
                    <a:lnTo>
                      <a:pt x="788" y="107"/>
                    </a:lnTo>
                    <a:lnTo>
                      <a:pt x="779" y="108"/>
                    </a:lnTo>
                    <a:lnTo>
                      <a:pt x="770" y="109"/>
                    </a:lnTo>
                    <a:lnTo>
                      <a:pt x="760" y="109"/>
                    </a:lnTo>
                    <a:lnTo>
                      <a:pt x="751" y="108"/>
                    </a:lnTo>
                    <a:lnTo>
                      <a:pt x="742" y="107"/>
                    </a:lnTo>
                    <a:lnTo>
                      <a:pt x="733" y="106"/>
                    </a:lnTo>
                    <a:lnTo>
                      <a:pt x="723" y="105"/>
                    </a:lnTo>
                    <a:lnTo>
                      <a:pt x="714" y="107"/>
                    </a:lnTo>
                    <a:lnTo>
                      <a:pt x="705" y="107"/>
                    </a:lnTo>
                    <a:lnTo>
                      <a:pt x="696" y="107"/>
                    </a:lnTo>
                    <a:lnTo>
                      <a:pt x="686" y="107"/>
                    </a:lnTo>
                    <a:lnTo>
                      <a:pt x="677" y="107"/>
                    </a:lnTo>
                    <a:lnTo>
                      <a:pt x="668" y="109"/>
                    </a:lnTo>
                    <a:lnTo>
                      <a:pt x="658" y="110"/>
                    </a:lnTo>
                    <a:lnTo>
                      <a:pt x="649" y="108"/>
                    </a:lnTo>
                    <a:lnTo>
                      <a:pt x="640" y="109"/>
                    </a:lnTo>
                    <a:lnTo>
                      <a:pt x="631" y="108"/>
                    </a:lnTo>
                    <a:lnTo>
                      <a:pt x="621" y="108"/>
                    </a:lnTo>
                    <a:lnTo>
                      <a:pt x="612" y="108"/>
                    </a:lnTo>
                    <a:lnTo>
                      <a:pt x="603" y="109"/>
                    </a:lnTo>
                    <a:lnTo>
                      <a:pt x="593" y="109"/>
                    </a:lnTo>
                    <a:lnTo>
                      <a:pt x="584" y="108"/>
                    </a:lnTo>
                    <a:lnTo>
                      <a:pt x="575" y="109"/>
                    </a:lnTo>
                    <a:lnTo>
                      <a:pt x="566" y="109"/>
                    </a:lnTo>
                    <a:lnTo>
                      <a:pt x="556" y="110"/>
                    </a:lnTo>
                    <a:lnTo>
                      <a:pt x="547" y="110"/>
                    </a:lnTo>
                    <a:lnTo>
                      <a:pt x="538" y="111"/>
                    </a:lnTo>
                    <a:lnTo>
                      <a:pt x="528" y="110"/>
                    </a:lnTo>
                    <a:lnTo>
                      <a:pt x="519" y="111"/>
                    </a:lnTo>
                    <a:lnTo>
                      <a:pt x="510" y="112"/>
                    </a:lnTo>
                    <a:lnTo>
                      <a:pt x="501" y="112"/>
                    </a:lnTo>
                    <a:lnTo>
                      <a:pt x="491" y="113"/>
                    </a:lnTo>
                    <a:lnTo>
                      <a:pt x="482" y="113"/>
                    </a:lnTo>
                    <a:lnTo>
                      <a:pt x="473" y="113"/>
                    </a:lnTo>
                    <a:lnTo>
                      <a:pt x="464" y="114"/>
                    </a:lnTo>
                    <a:lnTo>
                      <a:pt x="454" y="114"/>
                    </a:lnTo>
                    <a:lnTo>
                      <a:pt x="445" y="115"/>
                    </a:lnTo>
                    <a:lnTo>
                      <a:pt x="436" y="115"/>
                    </a:lnTo>
                    <a:lnTo>
                      <a:pt x="426" y="115"/>
                    </a:lnTo>
                    <a:lnTo>
                      <a:pt x="417" y="115"/>
                    </a:lnTo>
                    <a:lnTo>
                      <a:pt x="408" y="116"/>
                    </a:lnTo>
                    <a:lnTo>
                      <a:pt x="399" y="116"/>
                    </a:lnTo>
                    <a:lnTo>
                      <a:pt x="389" y="116"/>
                    </a:lnTo>
                    <a:lnTo>
                      <a:pt x="380" y="116"/>
                    </a:lnTo>
                    <a:lnTo>
                      <a:pt x="371" y="116"/>
                    </a:lnTo>
                    <a:lnTo>
                      <a:pt x="361" y="116"/>
                    </a:lnTo>
                    <a:lnTo>
                      <a:pt x="352" y="117"/>
                    </a:lnTo>
                    <a:lnTo>
                      <a:pt x="343" y="117"/>
                    </a:lnTo>
                    <a:lnTo>
                      <a:pt x="334" y="117"/>
                    </a:lnTo>
                    <a:lnTo>
                      <a:pt x="324" y="117"/>
                    </a:lnTo>
                    <a:lnTo>
                      <a:pt x="315" y="117"/>
                    </a:lnTo>
                    <a:lnTo>
                      <a:pt x="306" y="117"/>
                    </a:lnTo>
                    <a:lnTo>
                      <a:pt x="296" y="118"/>
                    </a:lnTo>
                    <a:lnTo>
                      <a:pt x="287" y="118"/>
                    </a:lnTo>
                    <a:lnTo>
                      <a:pt x="278" y="118"/>
                    </a:lnTo>
                    <a:lnTo>
                      <a:pt x="269" y="118"/>
                    </a:lnTo>
                    <a:lnTo>
                      <a:pt x="259" y="119"/>
                    </a:lnTo>
                    <a:lnTo>
                      <a:pt x="250" y="119"/>
                    </a:lnTo>
                    <a:lnTo>
                      <a:pt x="241" y="119"/>
                    </a:lnTo>
                    <a:lnTo>
                      <a:pt x="232" y="119"/>
                    </a:lnTo>
                    <a:lnTo>
                      <a:pt x="222" y="119"/>
                    </a:lnTo>
                    <a:lnTo>
                      <a:pt x="213" y="119"/>
                    </a:lnTo>
                    <a:lnTo>
                      <a:pt x="204" y="119"/>
                    </a:lnTo>
                    <a:lnTo>
                      <a:pt x="194" y="119"/>
                    </a:lnTo>
                    <a:lnTo>
                      <a:pt x="185" y="120"/>
                    </a:lnTo>
                    <a:lnTo>
                      <a:pt x="176" y="120"/>
                    </a:lnTo>
                    <a:lnTo>
                      <a:pt x="167" y="120"/>
                    </a:lnTo>
                    <a:lnTo>
                      <a:pt x="157" y="120"/>
                    </a:lnTo>
                    <a:lnTo>
                      <a:pt x="148" y="120"/>
                    </a:lnTo>
                    <a:lnTo>
                      <a:pt x="139" y="120"/>
                    </a:lnTo>
                    <a:lnTo>
                      <a:pt x="129" y="120"/>
                    </a:lnTo>
                    <a:lnTo>
                      <a:pt x="120" y="120"/>
                    </a:lnTo>
                    <a:lnTo>
                      <a:pt x="111" y="121"/>
                    </a:lnTo>
                    <a:lnTo>
                      <a:pt x="102" y="121"/>
                    </a:lnTo>
                    <a:lnTo>
                      <a:pt x="92" y="121"/>
                    </a:lnTo>
                    <a:lnTo>
                      <a:pt x="83" y="121"/>
                    </a:lnTo>
                    <a:lnTo>
                      <a:pt x="74" y="121"/>
                    </a:lnTo>
                    <a:lnTo>
                      <a:pt x="64" y="121"/>
                    </a:lnTo>
                    <a:lnTo>
                      <a:pt x="55" y="121"/>
                    </a:lnTo>
                    <a:lnTo>
                      <a:pt x="46" y="121"/>
                    </a:lnTo>
                    <a:lnTo>
                      <a:pt x="37" y="121"/>
                    </a:lnTo>
                    <a:lnTo>
                      <a:pt x="27" y="122"/>
                    </a:lnTo>
                    <a:lnTo>
                      <a:pt x="18" y="122"/>
                    </a:lnTo>
                    <a:lnTo>
                      <a:pt x="9" y="121"/>
                    </a:lnTo>
                    <a:lnTo>
                      <a:pt x="0" y="122"/>
                    </a:lnTo>
                    <a:close/>
                  </a:path>
                </a:pathLst>
              </a:custGeom>
              <a:noFill/>
              <a:ln w="3175">
                <a:solidFill>
                  <a:srgbClr val="FF0000"/>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80" name="Freeform 187"/>
              <p:cNvSpPr>
                <a:spLocks noChangeArrowheads="1"/>
              </p:cNvSpPr>
              <p:nvPr/>
            </p:nvSpPr>
            <p:spPr bwMode="auto">
              <a:xfrm>
                <a:off x="472" y="3732"/>
                <a:ext cx="1447" cy="58"/>
              </a:xfrm>
              <a:custGeom>
                <a:avLst/>
                <a:gdLst>
                  <a:gd name="T0" fmla="*/ 37 w 1447"/>
                  <a:gd name="T1" fmla="*/ 57 h 58"/>
                  <a:gd name="T2" fmla="*/ 83 w 1447"/>
                  <a:gd name="T3" fmla="*/ 56 h 58"/>
                  <a:gd name="T4" fmla="*/ 129 w 1447"/>
                  <a:gd name="T5" fmla="*/ 55 h 58"/>
                  <a:gd name="T6" fmla="*/ 176 w 1447"/>
                  <a:gd name="T7" fmla="*/ 55 h 58"/>
                  <a:gd name="T8" fmla="*/ 222 w 1447"/>
                  <a:gd name="T9" fmla="*/ 54 h 58"/>
                  <a:gd name="T10" fmla="*/ 269 w 1447"/>
                  <a:gd name="T11" fmla="*/ 54 h 58"/>
                  <a:gd name="T12" fmla="*/ 315 w 1447"/>
                  <a:gd name="T13" fmla="*/ 52 h 58"/>
                  <a:gd name="T14" fmla="*/ 361 w 1447"/>
                  <a:gd name="T15" fmla="*/ 52 h 58"/>
                  <a:gd name="T16" fmla="*/ 408 w 1447"/>
                  <a:gd name="T17" fmla="*/ 51 h 58"/>
                  <a:gd name="T18" fmla="*/ 454 w 1447"/>
                  <a:gd name="T19" fmla="*/ 49 h 58"/>
                  <a:gd name="T20" fmla="*/ 501 w 1447"/>
                  <a:gd name="T21" fmla="*/ 48 h 58"/>
                  <a:gd name="T22" fmla="*/ 547 w 1447"/>
                  <a:gd name="T23" fmla="*/ 45 h 58"/>
                  <a:gd name="T24" fmla="*/ 593 w 1447"/>
                  <a:gd name="T25" fmla="*/ 44 h 58"/>
                  <a:gd name="T26" fmla="*/ 640 w 1447"/>
                  <a:gd name="T27" fmla="*/ 44 h 58"/>
                  <a:gd name="T28" fmla="*/ 686 w 1447"/>
                  <a:gd name="T29" fmla="*/ 43 h 58"/>
                  <a:gd name="T30" fmla="*/ 733 w 1447"/>
                  <a:gd name="T31" fmla="*/ 41 h 58"/>
                  <a:gd name="T32" fmla="*/ 779 w 1447"/>
                  <a:gd name="T33" fmla="*/ 43 h 58"/>
                  <a:gd name="T34" fmla="*/ 825 w 1447"/>
                  <a:gd name="T35" fmla="*/ 40 h 58"/>
                  <a:gd name="T36" fmla="*/ 872 w 1447"/>
                  <a:gd name="T37" fmla="*/ 38 h 58"/>
                  <a:gd name="T38" fmla="*/ 918 w 1447"/>
                  <a:gd name="T39" fmla="*/ 39 h 58"/>
                  <a:gd name="T40" fmla="*/ 965 w 1447"/>
                  <a:gd name="T41" fmla="*/ 37 h 58"/>
                  <a:gd name="T42" fmla="*/ 1011 w 1447"/>
                  <a:gd name="T43" fmla="*/ 33 h 58"/>
                  <a:gd name="T44" fmla="*/ 1057 w 1447"/>
                  <a:gd name="T45" fmla="*/ 30 h 58"/>
                  <a:gd name="T46" fmla="*/ 1104 w 1447"/>
                  <a:gd name="T47" fmla="*/ 33 h 58"/>
                  <a:gd name="T48" fmla="*/ 1150 w 1447"/>
                  <a:gd name="T49" fmla="*/ 32 h 58"/>
                  <a:gd name="T50" fmla="*/ 1197 w 1447"/>
                  <a:gd name="T51" fmla="*/ 27 h 58"/>
                  <a:gd name="T52" fmla="*/ 1243 w 1447"/>
                  <a:gd name="T53" fmla="*/ 23 h 58"/>
                  <a:gd name="T54" fmla="*/ 1289 w 1447"/>
                  <a:gd name="T55" fmla="*/ 18 h 58"/>
                  <a:gd name="T56" fmla="*/ 1336 w 1447"/>
                  <a:gd name="T57" fmla="*/ 17 h 58"/>
                  <a:gd name="T58" fmla="*/ 1382 w 1447"/>
                  <a:gd name="T59" fmla="*/ 15 h 58"/>
                  <a:gd name="T60" fmla="*/ 1429 w 1447"/>
                  <a:gd name="T61" fmla="*/ 5 h 58"/>
                  <a:gd name="T62" fmla="*/ 1429 w 1447"/>
                  <a:gd name="T63" fmla="*/ 50 h 58"/>
                  <a:gd name="T64" fmla="*/ 1382 w 1447"/>
                  <a:gd name="T65" fmla="*/ 51 h 58"/>
                  <a:gd name="T66" fmla="*/ 1336 w 1447"/>
                  <a:gd name="T67" fmla="*/ 52 h 58"/>
                  <a:gd name="T68" fmla="*/ 1289 w 1447"/>
                  <a:gd name="T69" fmla="*/ 53 h 58"/>
                  <a:gd name="T70" fmla="*/ 1243 w 1447"/>
                  <a:gd name="T71" fmla="*/ 54 h 58"/>
                  <a:gd name="T72" fmla="*/ 1197 w 1447"/>
                  <a:gd name="T73" fmla="*/ 56 h 58"/>
                  <a:gd name="T74" fmla="*/ 1150 w 1447"/>
                  <a:gd name="T75" fmla="*/ 57 h 58"/>
                  <a:gd name="T76" fmla="*/ 1104 w 1447"/>
                  <a:gd name="T77" fmla="*/ 56 h 58"/>
                  <a:gd name="T78" fmla="*/ 1057 w 1447"/>
                  <a:gd name="T79" fmla="*/ 54 h 58"/>
                  <a:gd name="T80" fmla="*/ 1011 w 1447"/>
                  <a:gd name="T81" fmla="*/ 53 h 58"/>
                  <a:gd name="T82" fmla="*/ 965 w 1447"/>
                  <a:gd name="T83" fmla="*/ 53 h 58"/>
                  <a:gd name="T84" fmla="*/ 918 w 1447"/>
                  <a:gd name="T85" fmla="*/ 53 h 58"/>
                  <a:gd name="T86" fmla="*/ 872 w 1447"/>
                  <a:gd name="T87" fmla="*/ 53 h 58"/>
                  <a:gd name="T88" fmla="*/ 825 w 1447"/>
                  <a:gd name="T89" fmla="*/ 54 h 58"/>
                  <a:gd name="T90" fmla="*/ 779 w 1447"/>
                  <a:gd name="T91" fmla="*/ 54 h 58"/>
                  <a:gd name="T92" fmla="*/ 733 w 1447"/>
                  <a:gd name="T93" fmla="*/ 54 h 58"/>
                  <a:gd name="T94" fmla="*/ 686 w 1447"/>
                  <a:gd name="T95" fmla="*/ 55 h 58"/>
                  <a:gd name="T96" fmla="*/ 640 w 1447"/>
                  <a:gd name="T97" fmla="*/ 55 h 58"/>
                  <a:gd name="T98" fmla="*/ 593 w 1447"/>
                  <a:gd name="T99" fmla="*/ 55 h 58"/>
                  <a:gd name="T100" fmla="*/ 547 w 1447"/>
                  <a:gd name="T101" fmla="*/ 55 h 58"/>
                  <a:gd name="T102" fmla="*/ 501 w 1447"/>
                  <a:gd name="T103" fmla="*/ 56 h 58"/>
                  <a:gd name="T104" fmla="*/ 454 w 1447"/>
                  <a:gd name="T105" fmla="*/ 56 h 58"/>
                  <a:gd name="T106" fmla="*/ 408 w 1447"/>
                  <a:gd name="T107" fmla="*/ 56 h 58"/>
                  <a:gd name="T108" fmla="*/ 361 w 1447"/>
                  <a:gd name="T109" fmla="*/ 56 h 58"/>
                  <a:gd name="T110" fmla="*/ 315 w 1447"/>
                  <a:gd name="T111" fmla="*/ 56 h 58"/>
                  <a:gd name="T112" fmla="*/ 269 w 1447"/>
                  <a:gd name="T113" fmla="*/ 56 h 58"/>
                  <a:gd name="T114" fmla="*/ 222 w 1447"/>
                  <a:gd name="T115" fmla="*/ 57 h 58"/>
                  <a:gd name="T116" fmla="*/ 176 w 1447"/>
                  <a:gd name="T117" fmla="*/ 57 h 58"/>
                  <a:gd name="T118" fmla="*/ 129 w 1447"/>
                  <a:gd name="T119" fmla="*/ 57 h 58"/>
                  <a:gd name="T120" fmla="*/ 83 w 1447"/>
                  <a:gd name="T121" fmla="*/ 57 h 58"/>
                  <a:gd name="T122" fmla="*/ 37 w 1447"/>
                  <a:gd name="T123" fmla="*/ 57 h 58"/>
                  <a:gd name="T124" fmla="*/ 0 w 1447"/>
                  <a:gd name="T125" fmla="*/ 57 h 5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58">
                    <a:moveTo>
                      <a:pt x="0" y="57"/>
                    </a:moveTo>
                    <a:lnTo>
                      <a:pt x="9" y="57"/>
                    </a:lnTo>
                    <a:lnTo>
                      <a:pt x="18" y="57"/>
                    </a:lnTo>
                    <a:lnTo>
                      <a:pt x="27" y="57"/>
                    </a:lnTo>
                    <a:lnTo>
                      <a:pt x="37" y="57"/>
                    </a:lnTo>
                    <a:lnTo>
                      <a:pt x="46" y="56"/>
                    </a:lnTo>
                    <a:lnTo>
                      <a:pt x="55" y="56"/>
                    </a:lnTo>
                    <a:lnTo>
                      <a:pt x="64" y="56"/>
                    </a:lnTo>
                    <a:lnTo>
                      <a:pt x="74" y="56"/>
                    </a:lnTo>
                    <a:lnTo>
                      <a:pt x="83" y="56"/>
                    </a:lnTo>
                    <a:lnTo>
                      <a:pt x="92" y="56"/>
                    </a:lnTo>
                    <a:lnTo>
                      <a:pt x="102" y="56"/>
                    </a:lnTo>
                    <a:lnTo>
                      <a:pt x="111" y="56"/>
                    </a:lnTo>
                    <a:lnTo>
                      <a:pt x="120" y="56"/>
                    </a:lnTo>
                    <a:lnTo>
                      <a:pt x="129" y="55"/>
                    </a:lnTo>
                    <a:lnTo>
                      <a:pt x="139" y="55"/>
                    </a:lnTo>
                    <a:lnTo>
                      <a:pt x="148" y="55"/>
                    </a:lnTo>
                    <a:lnTo>
                      <a:pt x="157" y="55"/>
                    </a:lnTo>
                    <a:lnTo>
                      <a:pt x="167" y="55"/>
                    </a:lnTo>
                    <a:lnTo>
                      <a:pt x="176" y="55"/>
                    </a:lnTo>
                    <a:lnTo>
                      <a:pt x="185" y="55"/>
                    </a:lnTo>
                    <a:lnTo>
                      <a:pt x="194" y="54"/>
                    </a:lnTo>
                    <a:lnTo>
                      <a:pt x="204" y="54"/>
                    </a:lnTo>
                    <a:lnTo>
                      <a:pt x="213" y="54"/>
                    </a:lnTo>
                    <a:lnTo>
                      <a:pt x="222" y="54"/>
                    </a:lnTo>
                    <a:lnTo>
                      <a:pt x="232" y="54"/>
                    </a:lnTo>
                    <a:lnTo>
                      <a:pt x="241" y="54"/>
                    </a:lnTo>
                    <a:lnTo>
                      <a:pt x="250" y="54"/>
                    </a:lnTo>
                    <a:lnTo>
                      <a:pt x="259" y="54"/>
                    </a:lnTo>
                    <a:lnTo>
                      <a:pt x="269" y="54"/>
                    </a:lnTo>
                    <a:lnTo>
                      <a:pt x="278" y="53"/>
                    </a:lnTo>
                    <a:lnTo>
                      <a:pt x="287" y="53"/>
                    </a:lnTo>
                    <a:lnTo>
                      <a:pt x="296" y="53"/>
                    </a:lnTo>
                    <a:lnTo>
                      <a:pt x="306" y="52"/>
                    </a:lnTo>
                    <a:lnTo>
                      <a:pt x="315" y="52"/>
                    </a:lnTo>
                    <a:lnTo>
                      <a:pt x="324" y="52"/>
                    </a:lnTo>
                    <a:lnTo>
                      <a:pt x="334" y="52"/>
                    </a:lnTo>
                    <a:lnTo>
                      <a:pt x="343" y="52"/>
                    </a:lnTo>
                    <a:lnTo>
                      <a:pt x="352" y="52"/>
                    </a:lnTo>
                    <a:lnTo>
                      <a:pt x="361" y="52"/>
                    </a:lnTo>
                    <a:lnTo>
                      <a:pt x="371" y="51"/>
                    </a:lnTo>
                    <a:lnTo>
                      <a:pt x="380" y="51"/>
                    </a:lnTo>
                    <a:lnTo>
                      <a:pt x="389" y="51"/>
                    </a:lnTo>
                    <a:lnTo>
                      <a:pt x="399" y="51"/>
                    </a:lnTo>
                    <a:lnTo>
                      <a:pt x="408" y="51"/>
                    </a:lnTo>
                    <a:lnTo>
                      <a:pt x="417" y="51"/>
                    </a:lnTo>
                    <a:lnTo>
                      <a:pt x="426" y="50"/>
                    </a:lnTo>
                    <a:lnTo>
                      <a:pt x="436" y="50"/>
                    </a:lnTo>
                    <a:lnTo>
                      <a:pt x="445" y="50"/>
                    </a:lnTo>
                    <a:lnTo>
                      <a:pt x="454" y="49"/>
                    </a:lnTo>
                    <a:lnTo>
                      <a:pt x="464" y="49"/>
                    </a:lnTo>
                    <a:lnTo>
                      <a:pt x="473" y="49"/>
                    </a:lnTo>
                    <a:lnTo>
                      <a:pt x="482" y="48"/>
                    </a:lnTo>
                    <a:lnTo>
                      <a:pt x="491" y="48"/>
                    </a:lnTo>
                    <a:lnTo>
                      <a:pt x="501" y="48"/>
                    </a:lnTo>
                    <a:lnTo>
                      <a:pt x="510" y="47"/>
                    </a:lnTo>
                    <a:lnTo>
                      <a:pt x="519" y="46"/>
                    </a:lnTo>
                    <a:lnTo>
                      <a:pt x="528" y="45"/>
                    </a:lnTo>
                    <a:lnTo>
                      <a:pt x="538" y="46"/>
                    </a:lnTo>
                    <a:lnTo>
                      <a:pt x="547" y="45"/>
                    </a:lnTo>
                    <a:lnTo>
                      <a:pt x="556" y="45"/>
                    </a:lnTo>
                    <a:lnTo>
                      <a:pt x="566" y="45"/>
                    </a:lnTo>
                    <a:lnTo>
                      <a:pt x="575" y="44"/>
                    </a:lnTo>
                    <a:lnTo>
                      <a:pt x="584" y="43"/>
                    </a:lnTo>
                    <a:lnTo>
                      <a:pt x="593" y="44"/>
                    </a:lnTo>
                    <a:lnTo>
                      <a:pt x="603" y="44"/>
                    </a:lnTo>
                    <a:lnTo>
                      <a:pt x="612" y="43"/>
                    </a:lnTo>
                    <a:lnTo>
                      <a:pt x="621" y="43"/>
                    </a:lnTo>
                    <a:lnTo>
                      <a:pt x="631" y="43"/>
                    </a:lnTo>
                    <a:lnTo>
                      <a:pt x="640" y="44"/>
                    </a:lnTo>
                    <a:lnTo>
                      <a:pt x="649" y="43"/>
                    </a:lnTo>
                    <a:lnTo>
                      <a:pt x="658" y="45"/>
                    </a:lnTo>
                    <a:lnTo>
                      <a:pt x="668" y="44"/>
                    </a:lnTo>
                    <a:lnTo>
                      <a:pt x="677" y="42"/>
                    </a:lnTo>
                    <a:lnTo>
                      <a:pt x="686" y="43"/>
                    </a:lnTo>
                    <a:lnTo>
                      <a:pt x="696" y="42"/>
                    </a:lnTo>
                    <a:lnTo>
                      <a:pt x="705" y="43"/>
                    </a:lnTo>
                    <a:lnTo>
                      <a:pt x="714" y="42"/>
                    </a:lnTo>
                    <a:lnTo>
                      <a:pt x="723" y="41"/>
                    </a:lnTo>
                    <a:lnTo>
                      <a:pt x="733" y="41"/>
                    </a:lnTo>
                    <a:lnTo>
                      <a:pt x="742" y="42"/>
                    </a:lnTo>
                    <a:lnTo>
                      <a:pt x="751" y="43"/>
                    </a:lnTo>
                    <a:lnTo>
                      <a:pt x="760" y="44"/>
                    </a:lnTo>
                    <a:lnTo>
                      <a:pt x="770" y="44"/>
                    </a:lnTo>
                    <a:lnTo>
                      <a:pt x="779" y="43"/>
                    </a:lnTo>
                    <a:lnTo>
                      <a:pt x="788" y="42"/>
                    </a:lnTo>
                    <a:lnTo>
                      <a:pt x="798" y="41"/>
                    </a:lnTo>
                    <a:lnTo>
                      <a:pt x="807" y="40"/>
                    </a:lnTo>
                    <a:lnTo>
                      <a:pt x="816" y="41"/>
                    </a:lnTo>
                    <a:lnTo>
                      <a:pt x="825" y="40"/>
                    </a:lnTo>
                    <a:lnTo>
                      <a:pt x="835" y="39"/>
                    </a:lnTo>
                    <a:lnTo>
                      <a:pt x="844" y="38"/>
                    </a:lnTo>
                    <a:lnTo>
                      <a:pt x="853" y="38"/>
                    </a:lnTo>
                    <a:lnTo>
                      <a:pt x="863" y="37"/>
                    </a:lnTo>
                    <a:lnTo>
                      <a:pt x="872" y="38"/>
                    </a:lnTo>
                    <a:lnTo>
                      <a:pt x="881" y="41"/>
                    </a:lnTo>
                    <a:lnTo>
                      <a:pt x="890" y="41"/>
                    </a:lnTo>
                    <a:lnTo>
                      <a:pt x="900" y="39"/>
                    </a:lnTo>
                    <a:lnTo>
                      <a:pt x="909" y="38"/>
                    </a:lnTo>
                    <a:lnTo>
                      <a:pt x="918" y="39"/>
                    </a:lnTo>
                    <a:lnTo>
                      <a:pt x="928" y="38"/>
                    </a:lnTo>
                    <a:lnTo>
                      <a:pt x="937" y="37"/>
                    </a:lnTo>
                    <a:lnTo>
                      <a:pt x="946" y="37"/>
                    </a:lnTo>
                    <a:lnTo>
                      <a:pt x="955" y="37"/>
                    </a:lnTo>
                    <a:lnTo>
                      <a:pt x="965" y="37"/>
                    </a:lnTo>
                    <a:lnTo>
                      <a:pt x="974" y="36"/>
                    </a:lnTo>
                    <a:lnTo>
                      <a:pt x="983" y="35"/>
                    </a:lnTo>
                    <a:lnTo>
                      <a:pt x="992" y="34"/>
                    </a:lnTo>
                    <a:lnTo>
                      <a:pt x="1002" y="34"/>
                    </a:lnTo>
                    <a:lnTo>
                      <a:pt x="1011" y="33"/>
                    </a:lnTo>
                    <a:lnTo>
                      <a:pt x="1020" y="32"/>
                    </a:lnTo>
                    <a:lnTo>
                      <a:pt x="1030" y="32"/>
                    </a:lnTo>
                    <a:lnTo>
                      <a:pt x="1039" y="31"/>
                    </a:lnTo>
                    <a:lnTo>
                      <a:pt x="1048" y="30"/>
                    </a:lnTo>
                    <a:lnTo>
                      <a:pt x="1057" y="30"/>
                    </a:lnTo>
                    <a:lnTo>
                      <a:pt x="1067" y="32"/>
                    </a:lnTo>
                    <a:lnTo>
                      <a:pt x="1076" y="32"/>
                    </a:lnTo>
                    <a:lnTo>
                      <a:pt x="1085" y="33"/>
                    </a:lnTo>
                    <a:lnTo>
                      <a:pt x="1095" y="33"/>
                    </a:lnTo>
                    <a:lnTo>
                      <a:pt x="1104" y="33"/>
                    </a:lnTo>
                    <a:lnTo>
                      <a:pt x="1113" y="33"/>
                    </a:lnTo>
                    <a:lnTo>
                      <a:pt x="1122" y="34"/>
                    </a:lnTo>
                    <a:lnTo>
                      <a:pt x="1132" y="34"/>
                    </a:lnTo>
                    <a:lnTo>
                      <a:pt x="1141" y="33"/>
                    </a:lnTo>
                    <a:lnTo>
                      <a:pt x="1150" y="32"/>
                    </a:lnTo>
                    <a:lnTo>
                      <a:pt x="1160" y="32"/>
                    </a:lnTo>
                    <a:lnTo>
                      <a:pt x="1169" y="31"/>
                    </a:lnTo>
                    <a:lnTo>
                      <a:pt x="1178" y="30"/>
                    </a:lnTo>
                    <a:lnTo>
                      <a:pt x="1187" y="28"/>
                    </a:lnTo>
                    <a:lnTo>
                      <a:pt x="1197" y="27"/>
                    </a:lnTo>
                    <a:lnTo>
                      <a:pt x="1206" y="26"/>
                    </a:lnTo>
                    <a:lnTo>
                      <a:pt x="1215" y="26"/>
                    </a:lnTo>
                    <a:lnTo>
                      <a:pt x="1224" y="25"/>
                    </a:lnTo>
                    <a:lnTo>
                      <a:pt x="1234" y="24"/>
                    </a:lnTo>
                    <a:lnTo>
                      <a:pt x="1243" y="23"/>
                    </a:lnTo>
                    <a:lnTo>
                      <a:pt x="1252" y="21"/>
                    </a:lnTo>
                    <a:lnTo>
                      <a:pt x="1262" y="21"/>
                    </a:lnTo>
                    <a:lnTo>
                      <a:pt x="1271" y="19"/>
                    </a:lnTo>
                    <a:lnTo>
                      <a:pt x="1280" y="18"/>
                    </a:lnTo>
                    <a:lnTo>
                      <a:pt x="1289" y="18"/>
                    </a:lnTo>
                    <a:lnTo>
                      <a:pt x="1299" y="17"/>
                    </a:lnTo>
                    <a:lnTo>
                      <a:pt x="1308" y="17"/>
                    </a:lnTo>
                    <a:lnTo>
                      <a:pt x="1317" y="18"/>
                    </a:lnTo>
                    <a:lnTo>
                      <a:pt x="1327" y="18"/>
                    </a:lnTo>
                    <a:lnTo>
                      <a:pt x="1336" y="17"/>
                    </a:lnTo>
                    <a:lnTo>
                      <a:pt x="1345" y="16"/>
                    </a:lnTo>
                    <a:lnTo>
                      <a:pt x="1354" y="15"/>
                    </a:lnTo>
                    <a:lnTo>
                      <a:pt x="1364" y="15"/>
                    </a:lnTo>
                    <a:lnTo>
                      <a:pt x="1373" y="15"/>
                    </a:lnTo>
                    <a:lnTo>
                      <a:pt x="1382" y="15"/>
                    </a:lnTo>
                    <a:lnTo>
                      <a:pt x="1392" y="14"/>
                    </a:lnTo>
                    <a:lnTo>
                      <a:pt x="1401" y="14"/>
                    </a:lnTo>
                    <a:lnTo>
                      <a:pt x="1410" y="12"/>
                    </a:lnTo>
                    <a:lnTo>
                      <a:pt x="1419" y="9"/>
                    </a:lnTo>
                    <a:lnTo>
                      <a:pt x="1429" y="5"/>
                    </a:lnTo>
                    <a:lnTo>
                      <a:pt x="1438" y="3"/>
                    </a:lnTo>
                    <a:lnTo>
                      <a:pt x="1447" y="0"/>
                    </a:lnTo>
                    <a:lnTo>
                      <a:pt x="1447" y="49"/>
                    </a:lnTo>
                    <a:lnTo>
                      <a:pt x="1438" y="50"/>
                    </a:lnTo>
                    <a:lnTo>
                      <a:pt x="1429" y="50"/>
                    </a:lnTo>
                    <a:lnTo>
                      <a:pt x="1419" y="50"/>
                    </a:lnTo>
                    <a:lnTo>
                      <a:pt x="1410" y="51"/>
                    </a:lnTo>
                    <a:lnTo>
                      <a:pt x="1401" y="51"/>
                    </a:lnTo>
                    <a:lnTo>
                      <a:pt x="1392" y="51"/>
                    </a:lnTo>
                    <a:lnTo>
                      <a:pt x="1382" y="51"/>
                    </a:lnTo>
                    <a:lnTo>
                      <a:pt x="1373" y="51"/>
                    </a:lnTo>
                    <a:lnTo>
                      <a:pt x="1364" y="52"/>
                    </a:lnTo>
                    <a:lnTo>
                      <a:pt x="1354" y="52"/>
                    </a:lnTo>
                    <a:lnTo>
                      <a:pt x="1345" y="52"/>
                    </a:lnTo>
                    <a:lnTo>
                      <a:pt x="1336" y="52"/>
                    </a:lnTo>
                    <a:lnTo>
                      <a:pt x="1327" y="52"/>
                    </a:lnTo>
                    <a:lnTo>
                      <a:pt x="1317" y="52"/>
                    </a:lnTo>
                    <a:lnTo>
                      <a:pt x="1308" y="53"/>
                    </a:lnTo>
                    <a:lnTo>
                      <a:pt x="1299" y="53"/>
                    </a:lnTo>
                    <a:lnTo>
                      <a:pt x="1289" y="53"/>
                    </a:lnTo>
                    <a:lnTo>
                      <a:pt x="1280" y="53"/>
                    </a:lnTo>
                    <a:lnTo>
                      <a:pt x="1271" y="53"/>
                    </a:lnTo>
                    <a:lnTo>
                      <a:pt x="1262" y="54"/>
                    </a:lnTo>
                    <a:lnTo>
                      <a:pt x="1252" y="54"/>
                    </a:lnTo>
                    <a:lnTo>
                      <a:pt x="1243" y="54"/>
                    </a:lnTo>
                    <a:lnTo>
                      <a:pt x="1234" y="55"/>
                    </a:lnTo>
                    <a:lnTo>
                      <a:pt x="1224" y="55"/>
                    </a:lnTo>
                    <a:lnTo>
                      <a:pt x="1215" y="55"/>
                    </a:lnTo>
                    <a:lnTo>
                      <a:pt x="1206" y="55"/>
                    </a:lnTo>
                    <a:lnTo>
                      <a:pt x="1197" y="56"/>
                    </a:lnTo>
                    <a:lnTo>
                      <a:pt x="1187" y="56"/>
                    </a:lnTo>
                    <a:lnTo>
                      <a:pt x="1178" y="56"/>
                    </a:lnTo>
                    <a:lnTo>
                      <a:pt x="1169" y="56"/>
                    </a:lnTo>
                    <a:lnTo>
                      <a:pt x="1160" y="57"/>
                    </a:lnTo>
                    <a:lnTo>
                      <a:pt x="1150" y="57"/>
                    </a:lnTo>
                    <a:lnTo>
                      <a:pt x="1141" y="57"/>
                    </a:lnTo>
                    <a:lnTo>
                      <a:pt x="1132" y="57"/>
                    </a:lnTo>
                    <a:lnTo>
                      <a:pt x="1122" y="57"/>
                    </a:lnTo>
                    <a:lnTo>
                      <a:pt x="1113" y="56"/>
                    </a:lnTo>
                    <a:lnTo>
                      <a:pt x="1104" y="56"/>
                    </a:lnTo>
                    <a:lnTo>
                      <a:pt x="1095" y="56"/>
                    </a:lnTo>
                    <a:lnTo>
                      <a:pt x="1085" y="55"/>
                    </a:lnTo>
                    <a:lnTo>
                      <a:pt x="1076" y="55"/>
                    </a:lnTo>
                    <a:lnTo>
                      <a:pt x="1067" y="55"/>
                    </a:lnTo>
                    <a:lnTo>
                      <a:pt x="1057" y="54"/>
                    </a:lnTo>
                    <a:lnTo>
                      <a:pt x="1048" y="54"/>
                    </a:lnTo>
                    <a:lnTo>
                      <a:pt x="1039" y="53"/>
                    </a:lnTo>
                    <a:lnTo>
                      <a:pt x="1030" y="53"/>
                    </a:lnTo>
                    <a:lnTo>
                      <a:pt x="1020" y="53"/>
                    </a:lnTo>
                    <a:lnTo>
                      <a:pt x="1011" y="53"/>
                    </a:lnTo>
                    <a:lnTo>
                      <a:pt x="1002" y="53"/>
                    </a:lnTo>
                    <a:lnTo>
                      <a:pt x="992" y="53"/>
                    </a:lnTo>
                    <a:lnTo>
                      <a:pt x="983" y="53"/>
                    </a:lnTo>
                    <a:lnTo>
                      <a:pt x="974" y="53"/>
                    </a:lnTo>
                    <a:lnTo>
                      <a:pt x="965" y="53"/>
                    </a:lnTo>
                    <a:lnTo>
                      <a:pt x="955" y="53"/>
                    </a:lnTo>
                    <a:lnTo>
                      <a:pt x="946" y="53"/>
                    </a:lnTo>
                    <a:lnTo>
                      <a:pt x="937" y="53"/>
                    </a:lnTo>
                    <a:lnTo>
                      <a:pt x="928" y="53"/>
                    </a:lnTo>
                    <a:lnTo>
                      <a:pt x="918" y="53"/>
                    </a:lnTo>
                    <a:lnTo>
                      <a:pt x="909" y="53"/>
                    </a:lnTo>
                    <a:lnTo>
                      <a:pt x="900" y="53"/>
                    </a:lnTo>
                    <a:lnTo>
                      <a:pt x="890" y="53"/>
                    </a:lnTo>
                    <a:lnTo>
                      <a:pt x="881" y="53"/>
                    </a:lnTo>
                    <a:lnTo>
                      <a:pt x="872" y="53"/>
                    </a:lnTo>
                    <a:lnTo>
                      <a:pt x="863" y="53"/>
                    </a:lnTo>
                    <a:lnTo>
                      <a:pt x="853" y="53"/>
                    </a:lnTo>
                    <a:lnTo>
                      <a:pt x="844" y="53"/>
                    </a:lnTo>
                    <a:lnTo>
                      <a:pt x="835" y="54"/>
                    </a:lnTo>
                    <a:lnTo>
                      <a:pt x="825" y="54"/>
                    </a:lnTo>
                    <a:lnTo>
                      <a:pt x="816" y="54"/>
                    </a:lnTo>
                    <a:lnTo>
                      <a:pt x="807" y="54"/>
                    </a:lnTo>
                    <a:lnTo>
                      <a:pt x="798" y="54"/>
                    </a:lnTo>
                    <a:lnTo>
                      <a:pt x="788" y="54"/>
                    </a:lnTo>
                    <a:lnTo>
                      <a:pt x="779" y="54"/>
                    </a:lnTo>
                    <a:lnTo>
                      <a:pt x="770" y="54"/>
                    </a:lnTo>
                    <a:lnTo>
                      <a:pt x="760" y="54"/>
                    </a:lnTo>
                    <a:lnTo>
                      <a:pt x="751" y="54"/>
                    </a:lnTo>
                    <a:lnTo>
                      <a:pt x="742" y="54"/>
                    </a:lnTo>
                    <a:lnTo>
                      <a:pt x="733" y="54"/>
                    </a:lnTo>
                    <a:lnTo>
                      <a:pt x="723" y="54"/>
                    </a:lnTo>
                    <a:lnTo>
                      <a:pt x="714" y="54"/>
                    </a:lnTo>
                    <a:lnTo>
                      <a:pt x="705" y="54"/>
                    </a:lnTo>
                    <a:lnTo>
                      <a:pt x="696" y="55"/>
                    </a:lnTo>
                    <a:lnTo>
                      <a:pt x="686" y="55"/>
                    </a:lnTo>
                    <a:lnTo>
                      <a:pt x="677" y="55"/>
                    </a:lnTo>
                    <a:lnTo>
                      <a:pt x="668" y="55"/>
                    </a:lnTo>
                    <a:lnTo>
                      <a:pt x="658" y="55"/>
                    </a:lnTo>
                    <a:lnTo>
                      <a:pt x="649" y="55"/>
                    </a:lnTo>
                    <a:lnTo>
                      <a:pt x="640" y="55"/>
                    </a:lnTo>
                    <a:lnTo>
                      <a:pt x="631" y="55"/>
                    </a:lnTo>
                    <a:lnTo>
                      <a:pt x="621" y="55"/>
                    </a:lnTo>
                    <a:lnTo>
                      <a:pt x="612" y="55"/>
                    </a:lnTo>
                    <a:lnTo>
                      <a:pt x="603" y="55"/>
                    </a:lnTo>
                    <a:lnTo>
                      <a:pt x="593" y="55"/>
                    </a:lnTo>
                    <a:lnTo>
                      <a:pt x="584" y="55"/>
                    </a:lnTo>
                    <a:lnTo>
                      <a:pt x="575" y="55"/>
                    </a:lnTo>
                    <a:lnTo>
                      <a:pt x="566" y="55"/>
                    </a:lnTo>
                    <a:lnTo>
                      <a:pt x="556" y="55"/>
                    </a:lnTo>
                    <a:lnTo>
                      <a:pt x="547" y="55"/>
                    </a:lnTo>
                    <a:lnTo>
                      <a:pt x="538" y="55"/>
                    </a:lnTo>
                    <a:lnTo>
                      <a:pt x="528" y="55"/>
                    </a:lnTo>
                    <a:lnTo>
                      <a:pt x="519" y="56"/>
                    </a:lnTo>
                    <a:lnTo>
                      <a:pt x="510" y="56"/>
                    </a:lnTo>
                    <a:lnTo>
                      <a:pt x="501" y="56"/>
                    </a:lnTo>
                    <a:lnTo>
                      <a:pt x="491" y="56"/>
                    </a:lnTo>
                    <a:lnTo>
                      <a:pt x="482" y="56"/>
                    </a:lnTo>
                    <a:lnTo>
                      <a:pt x="473" y="56"/>
                    </a:lnTo>
                    <a:lnTo>
                      <a:pt x="464" y="56"/>
                    </a:lnTo>
                    <a:lnTo>
                      <a:pt x="454" y="56"/>
                    </a:lnTo>
                    <a:lnTo>
                      <a:pt x="445" y="56"/>
                    </a:lnTo>
                    <a:lnTo>
                      <a:pt x="436" y="56"/>
                    </a:lnTo>
                    <a:lnTo>
                      <a:pt x="426" y="56"/>
                    </a:lnTo>
                    <a:lnTo>
                      <a:pt x="417" y="56"/>
                    </a:lnTo>
                    <a:lnTo>
                      <a:pt x="408" y="56"/>
                    </a:lnTo>
                    <a:lnTo>
                      <a:pt x="399" y="56"/>
                    </a:lnTo>
                    <a:lnTo>
                      <a:pt x="389" y="56"/>
                    </a:lnTo>
                    <a:lnTo>
                      <a:pt x="380" y="56"/>
                    </a:lnTo>
                    <a:lnTo>
                      <a:pt x="371" y="56"/>
                    </a:lnTo>
                    <a:lnTo>
                      <a:pt x="361" y="56"/>
                    </a:lnTo>
                    <a:lnTo>
                      <a:pt x="352" y="56"/>
                    </a:lnTo>
                    <a:lnTo>
                      <a:pt x="343" y="56"/>
                    </a:lnTo>
                    <a:lnTo>
                      <a:pt x="334" y="56"/>
                    </a:lnTo>
                    <a:lnTo>
                      <a:pt x="324" y="56"/>
                    </a:lnTo>
                    <a:lnTo>
                      <a:pt x="315" y="56"/>
                    </a:lnTo>
                    <a:lnTo>
                      <a:pt x="306" y="56"/>
                    </a:lnTo>
                    <a:lnTo>
                      <a:pt x="296" y="56"/>
                    </a:lnTo>
                    <a:lnTo>
                      <a:pt x="287" y="56"/>
                    </a:lnTo>
                    <a:lnTo>
                      <a:pt x="278" y="56"/>
                    </a:lnTo>
                    <a:lnTo>
                      <a:pt x="269" y="56"/>
                    </a:lnTo>
                    <a:lnTo>
                      <a:pt x="259" y="56"/>
                    </a:lnTo>
                    <a:lnTo>
                      <a:pt x="250" y="56"/>
                    </a:lnTo>
                    <a:lnTo>
                      <a:pt x="241" y="56"/>
                    </a:lnTo>
                    <a:lnTo>
                      <a:pt x="232" y="56"/>
                    </a:lnTo>
                    <a:lnTo>
                      <a:pt x="222" y="57"/>
                    </a:lnTo>
                    <a:lnTo>
                      <a:pt x="213" y="57"/>
                    </a:lnTo>
                    <a:lnTo>
                      <a:pt x="204" y="57"/>
                    </a:lnTo>
                    <a:lnTo>
                      <a:pt x="194" y="57"/>
                    </a:lnTo>
                    <a:lnTo>
                      <a:pt x="185" y="57"/>
                    </a:lnTo>
                    <a:lnTo>
                      <a:pt x="176" y="57"/>
                    </a:lnTo>
                    <a:lnTo>
                      <a:pt x="167" y="57"/>
                    </a:lnTo>
                    <a:lnTo>
                      <a:pt x="157" y="57"/>
                    </a:lnTo>
                    <a:lnTo>
                      <a:pt x="148" y="57"/>
                    </a:lnTo>
                    <a:lnTo>
                      <a:pt x="139" y="57"/>
                    </a:lnTo>
                    <a:lnTo>
                      <a:pt x="129" y="57"/>
                    </a:lnTo>
                    <a:lnTo>
                      <a:pt x="120" y="57"/>
                    </a:lnTo>
                    <a:lnTo>
                      <a:pt x="111" y="57"/>
                    </a:lnTo>
                    <a:lnTo>
                      <a:pt x="102" y="57"/>
                    </a:lnTo>
                    <a:lnTo>
                      <a:pt x="92" y="57"/>
                    </a:lnTo>
                    <a:lnTo>
                      <a:pt x="83" y="57"/>
                    </a:lnTo>
                    <a:lnTo>
                      <a:pt x="74" y="57"/>
                    </a:lnTo>
                    <a:lnTo>
                      <a:pt x="64" y="57"/>
                    </a:lnTo>
                    <a:lnTo>
                      <a:pt x="55" y="57"/>
                    </a:lnTo>
                    <a:lnTo>
                      <a:pt x="46" y="57"/>
                    </a:lnTo>
                    <a:lnTo>
                      <a:pt x="37" y="57"/>
                    </a:lnTo>
                    <a:lnTo>
                      <a:pt x="27" y="57"/>
                    </a:lnTo>
                    <a:lnTo>
                      <a:pt x="18" y="58"/>
                    </a:lnTo>
                    <a:lnTo>
                      <a:pt x="9" y="57"/>
                    </a:lnTo>
                    <a:lnTo>
                      <a:pt x="0" y="57"/>
                    </a:lnTo>
                    <a:close/>
                  </a:path>
                </a:pathLst>
              </a:custGeom>
              <a:solidFill>
                <a:srgbClr val="20202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81" name="Freeform 188"/>
              <p:cNvSpPr>
                <a:spLocks/>
              </p:cNvSpPr>
              <p:nvPr/>
            </p:nvSpPr>
            <p:spPr bwMode="auto">
              <a:xfrm>
                <a:off x="472" y="3732"/>
                <a:ext cx="1447" cy="58"/>
              </a:xfrm>
              <a:custGeom>
                <a:avLst/>
                <a:gdLst>
                  <a:gd name="T0" fmla="*/ 37 w 1447"/>
                  <a:gd name="T1" fmla="*/ 57 h 58"/>
                  <a:gd name="T2" fmla="*/ 83 w 1447"/>
                  <a:gd name="T3" fmla="*/ 56 h 58"/>
                  <a:gd name="T4" fmla="*/ 129 w 1447"/>
                  <a:gd name="T5" fmla="*/ 55 h 58"/>
                  <a:gd name="T6" fmla="*/ 176 w 1447"/>
                  <a:gd name="T7" fmla="*/ 55 h 58"/>
                  <a:gd name="T8" fmla="*/ 222 w 1447"/>
                  <a:gd name="T9" fmla="*/ 54 h 58"/>
                  <a:gd name="T10" fmla="*/ 269 w 1447"/>
                  <a:gd name="T11" fmla="*/ 54 h 58"/>
                  <a:gd name="T12" fmla="*/ 315 w 1447"/>
                  <a:gd name="T13" fmla="*/ 52 h 58"/>
                  <a:gd name="T14" fmla="*/ 361 w 1447"/>
                  <a:gd name="T15" fmla="*/ 52 h 58"/>
                  <a:gd name="T16" fmla="*/ 408 w 1447"/>
                  <a:gd name="T17" fmla="*/ 51 h 58"/>
                  <a:gd name="T18" fmla="*/ 454 w 1447"/>
                  <a:gd name="T19" fmla="*/ 49 h 58"/>
                  <a:gd name="T20" fmla="*/ 501 w 1447"/>
                  <a:gd name="T21" fmla="*/ 48 h 58"/>
                  <a:gd name="T22" fmla="*/ 547 w 1447"/>
                  <a:gd name="T23" fmla="*/ 45 h 58"/>
                  <a:gd name="T24" fmla="*/ 593 w 1447"/>
                  <a:gd name="T25" fmla="*/ 44 h 58"/>
                  <a:gd name="T26" fmla="*/ 640 w 1447"/>
                  <a:gd name="T27" fmla="*/ 44 h 58"/>
                  <a:gd name="T28" fmla="*/ 686 w 1447"/>
                  <a:gd name="T29" fmla="*/ 43 h 58"/>
                  <a:gd name="T30" fmla="*/ 733 w 1447"/>
                  <a:gd name="T31" fmla="*/ 41 h 58"/>
                  <a:gd name="T32" fmla="*/ 779 w 1447"/>
                  <a:gd name="T33" fmla="*/ 43 h 58"/>
                  <a:gd name="T34" fmla="*/ 825 w 1447"/>
                  <a:gd name="T35" fmla="*/ 40 h 58"/>
                  <a:gd name="T36" fmla="*/ 872 w 1447"/>
                  <a:gd name="T37" fmla="*/ 38 h 58"/>
                  <a:gd name="T38" fmla="*/ 918 w 1447"/>
                  <a:gd name="T39" fmla="*/ 39 h 58"/>
                  <a:gd name="T40" fmla="*/ 965 w 1447"/>
                  <a:gd name="T41" fmla="*/ 37 h 58"/>
                  <a:gd name="T42" fmla="*/ 1011 w 1447"/>
                  <a:gd name="T43" fmla="*/ 33 h 58"/>
                  <a:gd name="T44" fmla="*/ 1057 w 1447"/>
                  <a:gd name="T45" fmla="*/ 30 h 58"/>
                  <a:gd name="T46" fmla="*/ 1104 w 1447"/>
                  <a:gd name="T47" fmla="*/ 33 h 58"/>
                  <a:gd name="T48" fmla="*/ 1150 w 1447"/>
                  <a:gd name="T49" fmla="*/ 32 h 58"/>
                  <a:gd name="T50" fmla="*/ 1197 w 1447"/>
                  <a:gd name="T51" fmla="*/ 27 h 58"/>
                  <a:gd name="T52" fmla="*/ 1243 w 1447"/>
                  <a:gd name="T53" fmla="*/ 23 h 58"/>
                  <a:gd name="T54" fmla="*/ 1289 w 1447"/>
                  <a:gd name="T55" fmla="*/ 18 h 58"/>
                  <a:gd name="T56" fmla="*/ 1336 w 1447"/>
                  <a:gd name="T57" fmla="*/ 17 h 58"/>
                  <a:gd name="T58" fmla="*/ 1382 w 1447"/>
                  <a:gd name="T59" fmla="*/ 15 h 58"/>
                  <a:gd name="T60" fmla="*/ 1429 w 1447"/>
                  <a:gd name="T61" fmla="*/ 5 h 58"/>
                  <a:gd name="T62" fmla="*/ 1429 w 1447"/>
                  <a:gd name="T63" fmla="*/ 50 h 58"/>
                  <a:gd name="T64" fmla="*/ 1382 w 1447"/>
                  <a:gd name="T65" fmla="*/ 51 h 58"/>
                  <a:gd name="T66" fmla="*/ 1336 w 1447"/>
                  <a:gd name="T67" fmla="*/ 52 h 58"/>
                  <a:gd name="T68" fmla="*/ 1289 w 1447"/>
                  <a:gd name="T69" fmla="*/ 53 h 58"/>
                  <a:gd name="T70" fmla="*/ 1243 w 1447"/>
                  <a:gd name="T71" fmla="*/ 54 h 58"/>
                  <a:gd name="T72" fmla="*/ 1197 w 1447"/>
                  <a:gd name="T73" fmla="*/ 56 h 58"/>
                  <a:gd name="T74" fmla="*/ 1150 w 1447"/>
                  <a:gd name="T75" fmla="*/ 57 h 58"/>
                  <a:gd name="T76" fmla="*/ 1104 w 1447"/>
                  <a:gd name="T77" fmla="*/ 56 h 58"/>
                  <a:gd name="T78" fmla="*/ 1057 w 1447"/>
                  <a:gd name="T79" fmla="*/ 54 h 58"/>
                  <a:gd name="T80" fmla="*/ 1011 w 1447"/>
                  <a:gd name="T81" fmla="*/ 53 h 58"/>
                  <a:gd name="T82" fmla="*/ 965 w 1447"/>
                  <a:gd name="T83" fmla="*/ 53 h 58"/>
                  <a:gd name="T84" fmla="*/ 918 w 1447"/>
                  <a:gd name="T85" fmla="*/ 53 h 58"/>
                  <a:gd name="T86" fmla="*/ 872 w 1447"/>
                  <a:gd name="T87" fmla="*/ 53 h 58"/>
                  <a:gd name="T88" fmla="*/ 825 w 1447"/>
                  <a:gd name="T89" fmla="*/ 54 h 58"/>
                  <a:gd name="T90" fmla="*/ 779 w 1447"/>
                  <a:gd name="T91" fmla="*/ 54 h 58"/>
                  <a:gd name="T92" fmla="*/ 733 w 1447"/>
                  <a:gd name="T93" fmla="*/ 54 h 58"/>
                  <a:gd name="T94" fmla="*/ 686 w 1447"/>
                  <a:gd name="T95" fmla="*/ 55 h 58"/>
                  <a:gd name="T96" fmla="*/ 640 w 1447"/>
                  <a:gd name="T97" fmla="*/ 55 h 58"/>
                  <a:gd name="T98" fmla="*/ 593 w 1447"/>
                  <a:gd name="T99" fmla="*/ 55 h 58"/>
                  <a:gd name="T100" fmla="*/ 547 w 1447"/>
                  <a:gd name="T101" fmla="*/ 55 h 58"/>
                  <a:gd name="T102" fmla="*/ 501 w 1447"/>
                  <a:gd name="T103" fmla="*/ 56 h 58"/>
                  <a:gd name="T104" fmla="*/ 454 w 1447"/>
                  <a:gd name="T105" fmla="*/ 56 h 58"/>
                  <a:gd name="T106" fmla="*/ 408 w 1447"/>
                  <a:gd name="T107" fmla="*/ 56 h 58"/>
                  <a:gd name="T108" fmla="*/ 361 w 1447"/>
                  <a:gd name="T109" fmla="*/ 56 h 58"/>
                  <a:gd name="T110" fmla="*/ 315 w 1447"/>
                  <a:gd name="T111" fmla="*/ 56 h 58"/>
                  <a:gd name="T112" fmla="*/ 269 w 1447"/>
                  <a:gd name="T113" fmla="*/ 56 h 58"/>
                  <a:gd name="T114" fmla="*/ 222 w 1447"/>
                  <a:gd name="T115" fmla="*/ 57 h 58"/>
                  <a:gd name="T116" fmla="*/ 176 w 1447"/>
                  <a:gd name="T117" fmla="*/ 57 h 58"/>
                  <a:gd name="T118" fmla="*/ 129 w 1447"/>
                  <a:gd name="T119" fmla="*/ 57 h 58"/>
                  <a:gd name="T120" fmla="*/ 83 w 1447"/>
                  <a:gd name="T121" fmla="*/ 57 h 58"/>
                  <a:gd name="T122" fmla="*/ 37 w 1447"/>
                  <a:gd name="T123" fmla="*/ 57 h 58"/>
                  <a:gd name="T124" fmla="*/ 0 w 1447"/>
                  <a:gd name="T125" fmla="*/ 57 h 5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58">
                    <a:moveTo>
                      <a:pt x="0" y="57"/>
                    </a:moveTo>
                    <a:lnTo>
                      <a:pt x="9" y="57"/>
                    </a:lnTo>
                    <a:lnTo>
                      <a:pt x="18" y="57"/>
                    </a:lnTo>
                    <a:lnTo>
                      <a:pt x="27" y="57"/>
                    </a:lnTo>
                    <a:lnTo>
                      <a:pt x="37" y="57"/>
                    </a:lnTo>
                    <a:lnTo>
                      <a:pt x="46" y="56"/>
                    </a:lnTo>
                    <a:lnTo>
                      <a:pt x="55" y="56"/>
                    </a:lnTo>
                    <a:lnTo>
                      <a:pt x="64" y="56"/>
                    </a:lnTo>
                    <a:lnTo>
                      <a:pt x="74" y="56"/>
                    </a:lnTo>
                    <a:lnTo>
                      <a:pt x="83" y="56"/>
                    </a:lnTo>
                    <a:lnTo>
                      <a:pt x="92" y="56"/>
                    </a:lnTo>
                    <a:lnTo>
                      <a:pt x="102" y="56"/>
                    </a:lnTo>
                    <a:lnTo>
                      <a:pt x="111" y="56"/>
                    </a:lnTo>
                    <a:lnTo>
                      <a:pt x="120" y="56"/>
                    </a:lnTo>
                    <a:lnTo>
                      <a:pt x="129" y="55"/>
                    </a:lnTo>
                    <a:lnTo>
                      <a:pt x="139" y="55"/>
                    </a:lnTo>
                    <a:lnTo>
                      <a:pt x="148" y="55"/>
                    </a:lnTo>
                    <a:lnTo>
                      <a:pt x="157" y="55"/>
                    </a:lnTo>
                    <a:lnTo>
                      <a:pt x="167" y="55"/>
                    </a:lnTo>
                    <a:lnTo>
                      <a:pt x="176" y="55"/>
                    </a:lnTo>
                    <a:lnTo>
                      <a:pt x="185" y="55"/>
                    </a:lnTo>
                    <a:lnTo>
                      <a:pt x="194" y="54"/>
                    </a:lnTo>
                    <a:lnTo>
                      <a:pt x="204" y="54"/>
                    </a:lnTo>
                    <a:lnTo>
                      <a:pt x="213" y="54"/>
                    </a:lnTo>
                    <a:lnTo>
                      <a:pt x="222" y="54"/>
                    </a:lnTo>
                    <a:lnTo>
                      <a:pt x="232" y="54"/>
                    </a:lnTo>
                    <a:lnTo>
                      <a:pt x="241" y="54"/>
                    </a:lnTo>
                    <a:lnTo>
                      <a:pt x="250" y="54"/>
                    </a:lnTo>
                    <a:lnTo>
                      <a:pt x="259" y="54"/>
                    </a:lnTo>
                    <a:lnTo>
                      <a:pt x="269" y="54"/>
                    </a:lnTo>
                    <a:lnTo>
                      <a:pt x="278" y="53"/>
                    </a:lnTo>
                    <a:lnTo>
                      <a:pt x="287" y="53"/>
                    </a:lnTo>
                    <a:lnTo>
                      <a:pt x="296" y="53"/>
                    </a:lnTo>
                    <a:lnTo>
                      <a:pt x="306" y="52"/>
                    </a:lnTo>
                    <a:lnTo>
                      <a:pt x="315" y="52"/>
                    </a:lnTo>
                    <a:lnTo>
                      <a:pt x="324" y="52"/>
                    </a:lnTo>
                    <a:lnTo>
                      <a:pt x="334" y="52"/>
                    </a:lnTo>
                    <a:lnTo>
                      <a:pt x="343" y="52"/>
                    </a:lnTo>
                    <a:lnTo>
                      <a:pt x="352" y="52"/>
                    </a:lnTo>
                    <a:lnTo>
                      <a:pt x="361" y="52"/>
                    </a:lnTo>
                    <a:lnTo>
                      <a:pt x="371" y="51"/>
                    </a:lnTo>
                    <a:lnTo>
                      <a:pt x="380" y="51"/>
                    </a:lnTo>
                    <a:lnTo>
                      <a:pt x="389" y="51"/>
                    </a:lnTo>
                    <a:lnTo>
                      <a:pt x="399" y="51"/>
                    </a:lnTo>
                    <a:lnTo>
                      <a:pt x="408" y="51"/>
                    </a:lnTo>
                    <a:lnTo>
                      <a:pt x="417" y="51"/>
                    </a:lnTo>
                    <a:lnTo>
                      <a:pt x="426" y="50"/>
                    </a:lnTo>
                    <a:lnTo>
                      <a:pt x="436" y="50"/>
                    </a:lnTo>
                    <a:lnTo>
                      <a:pt x="445" y="50"/>
                    </a:lnTo>
                    <a:lnTo>
                      <a:pt x="454" y="49"/>
                    </a:lnTo>
                    <a:lnTo>
                      <a:pt x="464" y="49"/>
                    </a:lnTo>
                    <a:lnTo>
                      <a:pt x="473" y="49"/>
                    </a:lnTo>
                    <a:lnTo>
                      <a:pt x="482" y="48"/>
                    </a:lnTo>
                    <a:lnTo>
                      <a:pt x="491" y="48"/>
                    </a:lnTo>
                    <a:lnTo>
                      <a:pt x="501" y="48"/>
                    </a:lnTo>
                    <a:lnTo>
                      <a:pt x="510" y="47"/>
                    </a:lnTo>
                    <a:lnTo>
                      <a:pt x="519" y="46"/>
                    </a:lnTo>
                    <a:lnTo>
                      <a:pt x="528" y="45"/>
                    </a:lnTo>
                    <a:lnTo>
                      <a:pt x="538" y="46"/>
                    </a:lnTo>
                    <a:lnTo>
                      <a:pt x="547" y="45"/>
                    </a:lnTo>
                    <a:lnTo>
                      <a:pt x="556" y="45"/>
                    </a:lnTo>
                    <a:lnTo>
                      <a:pt x="566" y="45"/>
                    </a:lnTo>
                    <a:lnTo>
                      <a:pt x="575" y="44"/>
                    </a:lnTo>
                    <a:lnTo>
                      <a:pt x="584" y="43"/>
                    </a:lnTo>
                    <a:lnTo>
                      <a:pt x="593" y="44"/>
                    </a:lnTo>
                    <a:lnTo>
                      <a:pt x="603" y="44"/>
                    </a:lnTo>
                    <a:lnTo>
                      <a:pt x="612" y="43"/>
                    </a:lnTo>
                    <a:lnTo>
                      <a:pt x="621" y="43"/>
                    </a:lnTo>
                    <a:lnTo>
                      <a:pt x="631" y="43"/>
                    </a:lnTo>
                    <a:lnTo>
                      <a:pt x="640" y="44"/>
                    </a:lnTo>
                    <a:lnTo>
                      <a:pt x="649" y="43"/>
                    </a:lnTo>
                    <a:lnTo>
                      <a:pt x="658" y="45"/>
                    </a:lnTo>
                    <a:lnTo>
                      <a:pt x="668" y="44"/>
                    </a:lnTo>
                    <a:lnTo>
                      <a:pt x="677" y="42"/>
                    </a:lnTo>
                    <a:lnTo>
                      <a:pt x="686" y="43"/>
                    </a:lnTo>
                    <a:lnTo>
                      <a:pt x="696" y="42"/>
                    </a:lnTo>
                    <a:lnTo>
                      <a:pt x="705" y="43"/>
                    </a:lnTo>
                    <a:lnTo>
                      <a:pt x="714" y="42"/>
                    </a:lnTo>
                    <a:lnTo>
                      <a:pt x="723" y="41"/>
                    </a:lnTo>
                    <a:lnTo>
                      <a:pt x="733" y="41"/>
                    </a:lnTo>
                    <a:lnTo>
                      <a:pt x="742" y="42"/>
                    </a:lnTo>
                    <a:lnTo>
                      <a:pt x="751" y="43"/>
                    </a:lnTo>
                    <a:lnTo>
                      <a:pt x="760" y="44"/>
                    </a:lnTo>
                    <a:lnTo>
                      <a:pt x="770" y="44"/>
                    </a:lnTo>
                    <a:lnTo>
                      <a:pt x="779" y="43"/>
                    </a:lnTo>
                    <a:lnTo>
                      <a:pt x="788" y="42"/>
                    </a:lnTo>
                    <a:lnTo>
                      <a:pt x="798" y="41"/>
                    </a:lnTo>
                    <a:lnTo>
                      <a:pt x="807" y="40"/>
                    </a:lnTo>
                    <a:lnTo>
                      <a:pt x="816" y="41"/>
                    </a:lnTo>
                    <a:lnTo>
                      <a:pt x="825" y="40"/>
                    </a:lnTo>
                    <a:lnTo>
                      <a:pt x="835" y="39"/>
                    </a:lnTo>
                    <a:lnTo>
                      <a:pt x="844" y="38"/>
                    </a:lnTo>
                    <a:lnTo>
                      <a:pt x="853" y="38"/>
                    </a:lnTo>
                    <a:lnTo>
                      <a:pt x="863" y="37"/>
                    </a:lnTo>
                    <a:lnTo>
                      <a:pt x="872" y="38"/>
                    </a:lnTo>
                    <a:lnTo>
                      <a:pt x="881" y="41"/>
                    </a:lnTo>
                    <a:lnTo>
                      <a:pt x="890" y="41"/>
                    </a:lnTo>
                    <a:lnTo>
                      <a:pt x="900" y="39"/>
                    </a:lnTo>
                    <a:lnTo>
                      <a:pt x="909" y="38"/>
                    </a:lnTo>
                    <a:lnTo>
                      <a:pt x="918" y="39"/>
                    </a:lnTo>
                    <a:lnTo>
                      <a:pt x="928" y="38"/>
                    </a:lnTo>
                    <a:lnTo>
                      <a:pt x="937" y="37"/>
                    </a:lnTo>
                    <a:lnTo>
                      <a:pt x="946" y="37"/>
                    </a:lnTo>
                    <a:lnTo>
                      <a:pt x="955" y="37"/>
                    </a:lnTo>
                    <a:lnTo>
                      <a:pt x="965" y="37"/>
                    </a:lnTo>
                    <a:lnTo>
                      <a:pt x="974" y="36"/>
                    </a:lnTo>
                    <a:lnTo>
                      <a:pt x="983" y="35"/>
                    </a:lnTo>
                    <a:lnTo>
                      <a:pt x="992" y="34"/>
                    </a:lnTo>
                    <a:lnTo>
                      <a:pt x="1002" y="34"/>
                    </a:lnTo>
                    <a:lnTo>
                      <a:pt x="1011" y="33"/>
                    </a:lnTo>
                    <a:lnTo>
                      <a:pt x="1020" y="32"/>
                    </a:lnTo>
                    <a:lnTo>
                      <a:pt x="1030" y="32"/>
                    </a:lnTo>
                    <a:lnTo>
                      <a:pt x="1039" y="31"/>
                    </a:lnTo>
                    <a:lnTo>
                      <a:pt x="1048" y="30"/>
                    </a:lnTo>
                    <a:lnTo>
                      <a:pt x="1057" y="30"/>
                    </a:lnTo>
                    <a:lnTo>
                      <a:pt x="1067" y="32"/>
                    </a:lnTo>
                    <a:lnTo>
                      <a:pt x="1076" y="32"/>
                    </a:lnTo>
                    <a:lnTo>
                      <a:pt x="1085" y="33"/>
                    </a:lnTo>
                    <a:lnTo>
                      <a:pt x="1095" y="33"/>
                    </a:lnTo>
                    <a:lnTo>
                      <a:pt x="1104" y="33"/>
                    </a:lnTo>
                    <a:lnTo>
                      <a:pt x="1113" y="33"/>
                    </a:lnTo>
                    <a:lnTo>
                      <a:pt x="1122" y="34"/>
                    </a:lnTo>
                    <a:lnTo>
                      <a:pt x="1132" y="34"/>
                    </a:lnTo>
                    <a:lnTo>
                      <a:pt x="1141" y="33"/>
                    </a:lnTo>
                    <a:lnTo>
                      <a:pt x="1150" y="32"/>
                    </a:lnTo>
                    <a:lnTo>
                      <a:pt x="1160" y="32"/>
                    </a:lnTo>
                    <a:lnTo>
                      <a:pt x="1169" y="31"/>
                    </a:lnTo>
                    <a:lnTo>
                      <a:pt x="1178" y="30"/>
                    </a:lnTo>
                    <a:lnTo>
                      <a:pt x="1187" y="28"/>
                    </a:lnTo>
                    <a:lnTo>
                      <a:pt x="1197" y="27"/>
                    </a:lnTo>
                    <a:lnTo>
                      <a:pt x="1206" y="26"/>
                    </a:lnTo>
                    <a:lnTo>
                      <a:pt x="1215" y="26"/>
                    </a:lnTo>
                    <a:lnTo>
                      <a:pt x="1224" y="25"/>
                    </a:lnTo>
                    <a:lnTo>
                      <a:pt x="1234" y="24"/>
                    </a:lnTo>
                    <a:lnTo>
                      <a:pt x="1243" y="23"/>
                    </a:lnTo>
                    <a:lnTo>
                      <a:pt x="1252" y="21"/>
                    </a:lnTo>
                    <a:lnTo>
                      <a:pt x="1262" y="21"/>
                    </a:lnTo>
                    <a:lnTo>
                      <a:pt x="1271" y="19"/>
                    </a:lnTo>
                    <a:lnTo>
                      <a:pt x="1280" y="18"/>
                    </a:lnTo>
                    <a:lnTo>
                      <a:pt x="1289" y="18"/>
                    </a:lnTo>
                    <a:lnTo>
                      <a:pt x="1299" y="17"/>
                    </a:lnTo>
                    <a:lnTo>
                      <a:pt x="1308" y="17"/>
                    </a:lnTo>
                    <a:lnTo>
                      <a:pt x="1317" y="18"/>
                    </a:lnTo>
                    <a:lnTo>
                      <a:pt x="1327" y="18"/>
                    </a:lnTo>
                    <a:lnTo>
                      <a:pt x="1336" y="17"/>
                    </a:lnTo>
                    <a:lnTo>
                      <a:pt x="1345" y="16"/>
                    </a:lnTo>
                    <a:lnTo>
                      <a:pt x="1354" y="15"/>
                    </a:lnTo>
                    <a:lnTo>
                      <a:pt x="1364" y="15"/>
                    </a:lnTo>
                    <a:lnTo>
                      <a:pt x="1373" y="15"/>
                    </a:lnTo>
                    <a:lnTo>
                      <a:pt x="1382" y="15"/>
                    </a:lnTo>
                    <a:lnTo>
                      <a:pt x="1392" y="14"/>
                    </a:lnTo>
                    <a:lnTo>
                      <a:pt x="1401" y="14"/>
                    </a:lnTo>
                    <a:lnTo>
                      <a:pt x="1410" y="12"/>
                    </a:lnTo>
                    <a:lnTo>
                      <a:pt x="1419" y="9"/>
                    </a:lnTo>
                    <a:lnTo>
                      <a:pt x="1429" y="5"/>
                    </a:lnTo>
                    <a:lnTo>
                      <a:pt x="1438" y="3"/>
                    </a:lnTo>
                    <a:lnTo>
                      <a:pt x="1447" y="0"/>
                    </a:lnTo>
                    <a:lnTo>
                      <a:pt x="1447" y="49"/>
                    </a:lnTo>
                    <a:lnTo>
                      <a:pt x="1438" y="50"/>
                    </a:lnTo>
                    <a:lnTo>
                      <a:pt x="1429" y="50"/>
                    </a:lnTo>
                    <a:lnTo>
                      <a:pt x="1419" y="50"/>
                    </a:lnTo>
                    <a:lnTo>
                      <a:pt x="1410" y="51"/>
                    </a:lnTo>
                    <a:lnTo>
                      <a:pt x="1401" y="51"/>
                    </a:lnTo>
                    <a:lnTo>
                      <a:pt x="1392" y="51"/>
                    </a:lnTo>
                    <a:lnTo>
                      <a:pt x="1382" y="51"/>
                    </a:lnTo>
                    <a:lnTo>
                      <a:pt x="1373" y="51"/>
                    </a:lnTo>
                    <a:lnTo>
                      <a:pt x="1364" y="52"/>
                    </a:lnTo>
                    <a:lnTo>
                      <a:pt x="1354" y="52"/>
                    </a:lnTo>
                    <a:lnTo>
                      <a:pt x="1345" y="52"/>
                    </a:lnTo>
                    <a:lnTo>
                      <a:pt x="1336" y="52"/>
                    </a:lnTo>
                    <a:lnTo>
                      <a:pt x="1327" y="52"/>
                    </a:lnTo>
                    <a:lnTo>
                      <a:pt x="1317" y="52"/>
                    </a:lnTo>
                    <a:lnTo>
                      <a:pt x="1308" y="53"/>
                    </a:lnTo>
                    <a:lnTo>
                      <a:pt x="1299" y="53"/>
                    </a:lnTo>
                    <a:lnTo>
                      <a:pt x="1289" y="53"/>
                    </a:lnTo>
                    <a:lnTo>
                      <a:pt x="1280" y="53"/>
                    </a:lnTo>
                    <a:lnTo>
                      <a:pt x="1271" y="53"/>
                    </a:lnTo>
                    <a:lnTo>
                      <a:pt x="1262" y="54"/>
                    </a:lnTo>
                    <a:lnTo>
                      <a:pt x="1252" y="54"/>
                    </a:lnTo>
                    <a:lnTo>
                      <a:pt x="1243" y="54"/>
                    </a:lnTo>
                    <a:lnTo>
                      <a:pt x="1234" y="55"/>
                    </a:lnTo>
                    <a:lnTo>
                      <a:pt x="1224" y="55"/>
                    </a:lnTo>
                    <a:lnTo>
                      <a:pt x="1215" y="55"/>
                    </a:lnTo>
                    <a:lnTo>
                      <a:pt x="1206" y="55"/>
                    </a:lnTo>
                    <a:lnTo>
                      <a:pt x="1197" y="56"/>
                    </a:lnTo>
                    <a:lnTo>
                      <a:pt x="1187" y="56"/>
                    </a:lnTo>
                    <a:lnTo>
                      <a:pt x="1178" y="56"/>
                    </a:lnTo>
                    <a:lnTo>
                      <a:pt x="1169" y="56"/>
                    </a:lnTo>
                    <a:lnTo>
                      <a:pt x="1160" y="57"/>
                    </a:lnTo>
                    <a:lnTo>
                      <a:pt x="1150" y="57"/>
                    </a:lnTo>
                    <a:lnTo>
                      <a:pt x="1141" y="57"/>
                    </a:lnTo>
                    <a:lnTo>
                      <a:pt x="1132" y="57"/>
                    </a:lnTo>
                    <a:lnTo>
                      <a:pt x="1122" y="57"/>
                    </a:lnTo>
                    <a:lnTo>
                      <a:pt x="1113" y="56"/>
                    </a:lnTo>
                    <a:lnTo>
                      <a:pt x="1104" y="56"/>
                    </a:lnTo>
                    <a:lnTo>
                      <a:pt x="1095" y="56"/>
                    </a:lnTo>
                    <a:lnTo>
                      <a:pt x="1085" y="55"/>
                    </a:lnTo>
                    <a:lnTo>
                      <a:pt x="1076" y="55"/>
                    </a:lnTo>
                    <a:lnTo>
                      <a:pt x="1067" y="55"/>
                    </a:lnTo>
                    <a:lnTo>
                      <a:pt x="1057" y="54"/>
                    </a:lnTo>
                    <a:lnTo>
                      <a:pt x="1048" y="54"/>
                    </a:lnTo>
                    <a:lnTo>
                      <a:pt x="1039" y="53"/>
                    </a:lnTo>
                    <a:lnTo>
                      <a:pt x="1030" y="53"/>
                    </a:lnTo>
                    <a:lnTo>
                      <a:pt x="1020" y="53"/>
                    </a:lnTo>
                    <a:lnTo>
                      <a:pt x="1011" y="53"/>
                    </a:lnTo>
                    <a:lnTo>
                      <a:pt x="1002" y="53"/>
                    </a:lnTo>
                    <a:lnTo>
                      <a:pt x="992" y="53"/>
                    </a:lnTo>
                    <a:lnTo>
                      <a:pt x="983" y="53"/>
                    </a:lnTo>
                    <a:lnTo>
                      <a:pt x="974" y="53"/>
                    </a:lnTo>
                    <a:lnTo>
                      <a:pt x="965" y="53"/>
                    </a:lnTo>
                    <a:lnTo>
                      <a:pt x="955" y="53"/>
                    </a:lnTo>
                    <a:lnTo>
                      <a:pt x="946" y="53"/>
                    </a:lnTo>
                    <a:lnTo>
                      <a:pt x="937" y="53"/>
                    </a:lnTo>
                    <a:lnTo>
                      <a:pt x="928" y="53"/>
                    </a:lnTo>
                    <a:lnTo>
                      <a:pt x="918" y="53"/>
                    </a:lnTo>
                    <a:lnTo>
                      <a:pt x="909" y="53"/>
                    </a:lnTo>
                    <a:lnTo>
                      <a:pt x="900" y="53"/>
                    </a:lnTo>
                    <a:lnTo>
                      <a:pt x="890" y="53"/>
                    </a:lnTo>
                    <a:lnTo>
                      <a:pt x="881" y="53"/>
                    </a:lnTo>
                    <a:lnTo>
                      <a:pt x="872" y="53"/>
                    </a:lnTo>
                    <a:lnTo>
                      <a:pt x="863" y="53"/>
                    </a:lnTo>
                    <a:lnTo>
                      <a:pt x="853" y="53"/>
                    </a:lnTo>
                    <a:lnTo>
                      <a:pt x="844" y="53"/>
                    </a:lnTo>
                    <a:lnTo>
                      <a:pt x="835" y="54"/>
                    </a:lnTo>
                    <a:lnTo>
                      <a:pt x="825" y="54"/>
                    </a:lnTo>
                    <a:lnTo>
                      <a:pt x="816" y="54"/>
                    </a:lnTo>
                    <a:lnTo>
                      <a:pt x="807" y="54"/>
                    </a:lnTo>
                    <a:lnTo>
                      <a:pt x="798" y="54"/>
                    </a:lnTo>
                    <a:lnTo>
                      <a:pt x="788" y="54"/>
                    </a:lnTo>
                    <a:lnTo>
                      <a:pt x="779" y="54"/>
                    </a:lnTo>
                    <a:lnTo>
                      <a:pt x="770" y="54"/>
                    </a:lnTo>
                    <a:lnTo>
                      <a:pt x="760" y="54"/>
                    </a:lnTo>
                    <a:lnTo>
                      <a:pt x="751" y="54"/>
                    </a:lnTo>
                    <a:lnTo>
                      <a:pt x="742" y="54"/>
                    </a:lnTo>
                    <a:lnTo>
                      <a:pt x="733" y="54"/>
                    </a:lnTo>
                    <a:lnTo>
                      <a:pt x="723" y="54"/>
                    </a:lnTo>
                    <a:lnTo>
                      <a:pt x="714" y="54"/>
                    </a:lnTo>
                    <a:lnTo>
                      <a:pt x="705" y="54"/>
                    </a:lnTo>
                    <a:lnTo>
                      <a:pt x="696" y="55"/>
                    </a:lnTo>
                    <a:lnTo>
                      <a:pt x="686" y="55"/>
                    </a:lnTo>
                    <a:lnTo>
                      <a:pt x="677" y="55"/>
                    </a:lnTo>
                    <a:lnTo>
                      <a:pt x="668" y="55"/>
                    </a:lnTo>
                    <a:lnTo>
                      <a:pt x="658" y="55"/>
                    </a:lnTo>
                    <a:lnTo>
                      <a:pt x="649" y="55"/>
                    </a:lnTo>
                    <a:lnTo>
                      <a:pt x="640" y="55"/>
                    </a:lnTo>
                    <a:lnTo>
                      <a:pt x="631" y="55"/>
                    </a:lnTo>
                    <a:lnTo>
                      <a:pt x="621" y="55"/>
                    </a:lnTo>
                    <a:lnTo>
                      <a:pt x="612" y="55"/>
                    </a:lnTo>
                    <a:lnTo>
                      <a:pt x="603" y="55"/>
                    </a:lnTo>
                    <a:lnTo>
                      <a:pt x="593" y="55"/>
                    </a:lnTo>
                    <a:lnTo>
                      <a:pt x="584" y="55"/>
                    </a:lnTo>
                    <a:lnTo>
                      <a:pt x="575" y="55"/>
                    </a:lnTo>
                    <a:lnTo>
                      <a:pt x="566" y="55"/>
                    </a:lnTo>
                    <a:lnTo>
                      <a:pt x="556" y="55"/>
                    </a:lnTo>
                    <a:lnTo>
                      <a:pt x="547" y="55"/>
                    </a:lnTo>
                    <a:lnTo>
                      <a:pt x="538" y="55"/>
                    </a:lnTo>
                    <a:lnTo>
                      <a:pt x="528" y="55"/>
                    </a:lnTo>
                    <a:lnTo>
                      <a:pt x="519" y="56"/>
                    </a:lnTo>
                    <a:lnTo>
                      <a:pt x="510" y="56"/>
                    </a:lnTo>
                    <a:lnTo>
                      <a:pt x="501" y="56"/>
                    </a:lnTo>
                    <a:lnTo>
                      <a:pt x="491" y="56"/>
                    </a:lnTo>
                    <a:lnTo>
                      <a:pt x="482" y="56"/>
                    </a:lnTo>
                    <a:lnTo>
                      <a:pt x="473" y="56"/>
                    </a:lnTo>
                    <a:lnTo>
                      <a:pt x="464" y="56"/>
                    </a:lnTo>
                    <a:lnTo>
                      <a:pt x="454" y="56"/>
                    </a:lnTo>
                    <a:lnTo>
                      <a:pt x="445" y="56"/>
                    </a:lnTo>
                    <a:lnTo>
                      <a:pt x="436" y="56"/>
                    </a:lnTo>
                    <a:lnTo>
                      <a:pt x="426" y="56"/>
                    </a:lnTo>
                    <a:lnTo>
                      <a:pt x="417" y="56"/>
                    </a:lnTo>
                    <a:lnTo>
                      <a:pt x="408" y="56"/>
                    </a:lnTo>
                    <a:lnTo>
                      <a:pt x="399" y="56"/>
                    </a:lnTo>
                    <a:lnTo>
                      <a:pt x="389" y="56"/>
                    </a:lnTo>
                    <a:lnTo>
                      <a:pt x="380" y="56"/>
                    </a:lnTo>
                    <a:lnTo>
                      <a:pt x="371" y="56"/>
                    </a:lnTo>
                    <a:lnTo>
                      <a:pt x="361" y="56"/>
                    </a:lnTo>
                    <a:lnTo>
                      <a:pt x="352" y="56"/>
                    </a:lnTo>
                    <a:lnTo>
                      <a:pt x="343" y="56"/>
                    </a:lnTo>
                    <a:lnTo>
                      <a:pt x="334" y="56"/>
                    </a:lnTo>
                    <a:lnTo>
                      <a:pt x="324" y="56"/>
                    </a:lnTo>
                    <a:lnTo>
                      <a:pt x="315" y="56"/>
                    </a:lnTo>
                    <a:lnTo>
                      <a:pt x="306" y="56"/>
                    </a:lnTo>
                    <a:lnTo>
                      <a:pt x="296" y="56"/>
                    </a:lnTo>
                    <a:lnTo>
                      <a:pt x="287" y="56"/>
                    </a:lnTo>
                    <a:lnTo>
                      <a:pt x="278" y="56"/>
                    </a:lnTo>
                    <a:lnTo>
                      <a:pt x="269" y="56"/>
                    </a:lnTo>
                    <a:lnTo>
                      <a:pt x="259" y="56"/>
                    </a:lnTo>
                    <a:lnTo>
                      <a:pt x="250" y="56"/>
                    </a:lnTo>
                    <a:lnTo>
                      <a:pt x="241" y="56"/>
                    </a:lnTo>
                    <a:lnTo>
                      <a:pt x="232" y="56"/>
                    </a:lnTo>
                    <a:lnTo>
                      <a:pt x="222" y="57"/>
                    </a:lnTo>
                    <a:lnTo>
                      <a:pt x="213" y="57"/>
                    </a:lnTo>
                    <a:lnTo>
                      <a:pt x="204" y="57"/>
                    </a:lnTo>
                    <a:lnTo>
                      <a:pt x="194" y="57"/>
                    </a:lnTo>
                    <a:lnTo>
                      <a:pt x="185" y="57"/>
                    </a:lnTo>
                    <a:lnTo>
                      <a:pt x="176" y="57"/>
                    </a:lnTo>
                    <a:lnTo>
                      <a:pt x="167" y="57"/>
                    </a:lnTo>
                    <a:lnTo>
                      <a:pt x="157" y="57"/>
                    </a:lnTo>
                    <a:lnTo>
                      <a:pt x="148" y="57"/>
                    </a:lnTo>
                    <a:lnTo>
                      <a:pt x="139" y="57"/>
                    </a:lnTo>
                    <a:lnTo>
                      <a:pt x="129" y="57"/>
                    </a:lnTo>
                    <a:lnTo>
                      <a:pt x="120" y="57"/>
                    </a:lnTo>
                    <a:lnTo>
                      <a:pt x="111" y="57"/>
                    </a:lnTo>
                    <a:lnTo>
                      <a:pt x="102" y="57"/>
                    </a:lnTo>
                    <a:lnTo>
                      <a:pt x="92" y="57"/>
                    </a:lnTo>
                    <a:lnTo>
                      <a:pt x="83" y="57"/>
                    </a:lnTo>
                    <a:lnTo>
                      <a:pt x="74" y="57"/>
                    </a:lnTo>
                    <a:lnTo>
                      <a:pt x="64" y="57"/>
                    </a:lnTo>
                    <a:lnTo>
                      <a:pt x="55" y="57"/>
                    </a:lnTo>
                    <a:lnTo>
                      <a:pt x="46" y="57"/>
                    </a:lnTo>
                    <a:lnTo>
                      <a:pt x="37" y="57"/>
                    </a:lnTo>
                    <a:lnTo>
                      <a:pt x="27" y="57"/>
                    </a:lnTo>
                    <a:lnTo>
                      <a:pt x="18" y="58"/>
                    </a:lnTo>
                    <a:lnTo>
                      <a:pt x="9" y="57"/>
                    </a:lnTo>
                    <a:lnTo>
                      <a:pt x="0" y="57"/>
                    </a:lnTo>
                    <a:close/>
                  </a:path>
                </a:pathLst>
              </a:custGeom>
              <a:noFill/>
              <a:ln w="3175">
                <a:solidFill>
                  <a:srgbClr val="202020"/>
                </a:solidFill>
                <a:round/>
                <a:headEnd/>
                <a:tailEnd/>
              </a:ln>
              <a:effectLst/>
              <a:extLst>
                <a:ext uri="{909E8E84-426E-40DD-AFC4-6F175D3DCCD1}">
                  <a14:hiddenFill xmlns:a14="http://schemas.microsoft.com/office/drawing/2010/main">
                    <a:solidFill>
                      <a:srgbClr val="20202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82" name="Freeform 189"/>
              <p:cNvSpPr>
                <a:spLocks noChangeArrowheads="1"/>
              </p:cNvSpPr>
              <p:nvPr/>
            </p:nvSpPr>
            <p:spPr bwMode="auto">
              <a:xfrm>
                <a:off x="472" y="3781"/>
                <a:ext cx="1447" cy="19"/>
              </a:xfrm>
              <a:custGeom>
                <a:avLst/>
                <a:gdLst>
                  <a:gd name="T0" fmla="*/ 37 w 1447"/>
                  <a:gd name="T1" fmla="*/ 8 h 18"/>
                  <a:gd name="T2" fmla="*/ 83 w 1447"/>
                  <a:gd name="T3" fmla="*/ 8 h 18"/>
                  <a:gd name="T4" fmla="*/ 129 w 1447"/>
                  <a:gd name="T5" fmla="*/ 7 h 18"/>
                  <a:gd name="T6" fmla="*/ 176 w 1447"/>
                  <a:gd name="T7" fmla="*/ 7 h 18"/>
                  <a:gd name="T8" fmla="*/ 222 w 1447"/>
                  <a:gd name="T9" fmla="*/ 7 h 18"/>
                  <a:gd name="T10" fmla="*/ 269 w 1447"/>
                  <a:gd name="T11" fmla="*/ 7 h 18"/>
                  <a:gd name="T12" fmla="*/ 315 w 1447"/>
                  <a:gd name="T13" fmla="*/ 7 h 18"/>
                  <a:gd name="T14" fmla="*/ 361 w 1447"/>
                  <a:gd name="T15" fmla="*/ 6 h 18"/>
                  <a:gd name="T16" fmla="*/ 408 w 1447"/>
                  <a:gd name="T17" fmla="*/ 6 h 18"/>
                  <a:gd name="T18" fmla="*/ 454 w 1447"/>
                  <a:gd name="T19" fmla="*/ 6 h 18"/>
                  <a:gd name="T20" fmla="*/ 501 w 1447"/>
                  <a:gd name="T21" fmla="*/ 6 h 18"/>
                  <a:gd name="T22" fmla="*/ 547 w 1447"/>
                  <a:gd name="T23" fmla="*/ 6 h 18"/>
                  <a:gd name="T24" fmla="*/ 593 w 1447"/>
                  <a:gd name="T25" fmla="*/ 6 h 18"/>
                  <a:gd name="T26" fmla="*/ 640 w 1447"/>
                  <a:gd name="T27" fmla="*/ 5 h 18"/>
                  <a:gd name="T28" fmla="*/ 686 w 1447"/>
                  <a:gd name="T29" fmla="*/ 5 h 18"/>
                  <a:gd name="T30" fmla="*/ 733 w 1447"/>
                  <a:gd name="T31" fmla="*/ 5 h 18"/>
                  <a:gd name="T32" fmla="*/ 779 w 1447"/>
                  <a:gd name="T33" fmla="*/ 4 h 18"/>
                  <a:gd name="T34" fmla="*/ 825 w 1447"/>
                  <a:gd name="T35" fmla="*/ 4 h 18"/>
                  <a:gd name="T36" fmla="*/ 872 w 1447"/>
                  <a:gd name="T37" fmla="*/ 4 h 18"/>
                  <a:gd name="T38" fmla="*/ 918 w 1447"/>
                  <a:gd name="T39" fmla="*/ 3 h 18"/>
                  <a:gd name="T40" fmla="*/ 965 w 1447"/>
                  <a:gd name="T41" fmla="*/ 3 h 18"/>
                  <a:gd name="T42" fmla="*/ 1011 w 1447"/>
                  <a:gd name="T43" fmla="*/ 3 h 18"/>
                  <a:gd name="T44" fmla="*/ 1057 w 1447"/>
                  <a:gd name="T45" fmla="*/ 5 h 18"/>
                  <a:gd name="T46" fmla="*/ 1104 w 1447"/>
                  <a:gd name="T47" fmla="*/ 6 h 18"/>
                  <a:gd name="T48" fmla="*/ 1150 w 1447"/>
                  <a:gd name="T49" fmla="*/ 7 h 18"/>
                  <a:gd name="T50" fmla="*/ 1197 w 1447"/>
                  <a:gd name="T51" fmla="*/ 6 h 18"/>
                  <a:gd name="T52" fmla="*/ 1243 w 1447"/>
                  <a:gd name="T53" fmla="*/ 4 h 18"/>
                  <a:gd name="T54" fmla="*/ 1289 w 1447"/>
                  <a:gd name="T55" fmla="*/ 3 h 18"/>
                  <a:gd name="T56" fmla="*/ 1336 w 1447"/>
                  <a:gd name="T57" fmla="*/ 3 h 18"/>
                  <a:gd name="T58" fmla="*/ 1382 w 1447"/>
                  <a:gd name="T59" fmla="*/ 2 h 18"/>
                  <a:gd name="T60" fmla="*/ 1429 w 1447"/>
                  <a:gd name="T61" fmla="*/ 0 h 18"/>
                  <a:gd name="T62" fmla="*/ 1429 w 1447"/>
                  <a:gd name="T63" fmla="*/ 20 h 18"/>
                  <a:gd name="T64" fmla="*/ 1382 w 1447"/>
                  <a:gd name="T65" fmla="*/ 20 h 18"/>
                  <a:gd name="T66" fmla="*/ 1336 w 1447"/>
                  <a:gd name="T67" fmla="*/ 20 h 18"/>
                  <a:gd name="T68" fmla="*/ 1289 w 1447"/>
                  <a:gd name="T69" fmla="*/ 20 h 18"/>
                  <a:gd name="T70" fmla="*/ 1243 w 1447"/>
                  <a:gd name="T71" fmla="*/ 20 h 18"/>
                  <a:gd name="T72" fmla="*/ 1197 w 1447"/>
                  <a:gd name="T73" fmla="*/ 20 h 18"/>
                  <a:gd name="T74" fmla="*/ 1150 w 1447"/>
                  <a:gd name="T75" fmla="*/ 20 h 18"/>
                  <a:gd name="T76" fmla="*/ 1104 w 1447"/>
                  <a:gd name="T77" fmla="*/ 20 h 18"/>
                  <a:gd name="T78" fmla="*/ 1057 w 1447"/>
                  <a:gd name="T79" fmla="*/ 20 h 18"/>
                  <a:gd name="T80" fmla="*/ 1011 w 1447"/>
                  <a:gd name="T81" fmla="*/ 20 h 18"/>
                  <a:gd name="T82" fmla="*/ 965 w 1447"/>
                  <a:gd name="T83" fmla="*/ 20 h 18"/>
                  <a:gd name="T84" fmla="*/ 918 w 1447"/>
                  <a:gd name="T85" fmla="*/ 20 h 18"/>
                  <a:gd name="T86" fmla="*/ 872 w 1447"/>
                  <a:gd name="T87" fmla="*/ 20 h 18"/>
                  <a:gd name="T88" fmla="*/ 825 w 1447"/>
                  <a:gd name="T89" fmla="*/ 20 h 18"/>
                  <a:gd name="T90" fmla="*/ 779 w 1447"/>
                  <a:gd name="T91" fmla="*/ 20 h 18"/>
                  <a:gd name="T92" fmla="*/ 733 w 1447"/>
                  <a:gd name="T93" fmla="*/ 20 h 18"/>
                  <a:gd name="T94" fmla="*/ 686 w 1447"/>
                  <a:gd name="T95" fmla="*/ 20 h 18"/>
                  <a:gd name="T96" fmla="*/ 640 w 1447"/>
                  <a:gd name="T97" fmla="*/ 20 h 18"/>
                  <a:gd name="T98" fmla="*/ 593 w 1447"/>
                  <a:gd name="T99" fmla="*/ 20 h 18"/>
                  <a:gd name="T100" fmla="*/ 547 w 1447"/>
                  <a:gd name="T101" fmla="*/ 20 h 18"/>
                  <a:gd name="T102" fmla="*/ 501 w 1447"/>
                  <a:gd name="T103" fmla="*/ 20 h 18"/>
                  <a:gd name="T104" fmla="*/ 454 w 1447"/>
                  <a:gd name="T105" fmla="*/ 20 h 18"/>
                  <a:gd name="T106" fmla="*/ 408 w 1447"/>
                  <a:gd name="T107" fmla="*/ 20 h 18"/>
                  <a:gd name="T108" fmla="*/ 361 w 1447"/>
                  <a:gd name="T109" fmla="*/ 20 h 18"/>
                  <a:gd name="T110" fmla="*/ 315 w 1447"/>
                  <a:gd name="T111" fmla="*/ 20 h 18"/>
                  <a:gd name="T112" fmla="*/ 269 w 1447"/>
                  <a:gd name="T113" fmla="*/ 20 h 18"/>
                  <a:gd name="T114" fmla="*/ 222 w 1447"/>
                  <a:gd name="T115" fmla="*/ 20 h 18"/>
                  <a:gd name="T116" fmla="*/ 176 w 1447"/>
                  <a:gd name="T117" fmla="*/ 20 h 18"/>
                  <a:gd name="T118" fmla="*/ 129 w 1447"/>
                  <a:gd name="T119" fmla="*/ 20 h 18"/>
                  <a:gd name="T120" fmla="*/ 83 w 1447"/>
                  <a:gd name="T121" fmla="*/ 20 h 18"/>
                  <a:gd name="T122" fmla="*/ 37 w 1447"/>
                  <a:gd name="T123" fmla="*/ 20 h 18"/>
                  <a:gd name="T124" fmla="*/ 0 w 1447"/>
                  <a:gd name="T125" fmla="*/ 8 h 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8">
                    <a:moveTo>
                      <a:pt x="0" y="8"/>
                    </a:moveTo>
                    <a:lnTo>
                      <a:pt x="9" y="8"/>
                    </a:lnTo>
                    <a:lnTo>
                      <a:pt x="18" y="8"/>
                    </a:lnTo>
                    <a:lnTo>
                      <a:pt x="27" y="8"/>
                    </a:lnTo>
                    <a:lnTo>
                      <a:pt x="37" y="8"/>
                    </a:lnTo>
                    <a:lnTo>
                      <a:pt x="46" y="8"/>
                    </a:lnTo>
                    <a:lnTo>
                      <a:pt x="55" y="8"/>
                    </a:lnTo>
                    <a:lnTo>
                      <a:pt x="64" y="8"/>
                    </a:lnTo>
                    <a:lnTo>
                      <a:pt x="74" y="8"/>
                    </a:lnTo>
                    <a:lnTo>
                      <a:pt x="83" y="8"/>
                    </a:lnTo>
                    <a:lnTo>
                      <a:pt x="92" y="8"/>
                    </a:lnTo>
                    <a:lnTo>
                      <a:pt x="102" y="7"/>
                    </a:lnTo>
                    <a:lnTo>
                      <a:pt x="111" y="7"/>
                    </a:lnTo>
                    <a:lnTo>
                      <a:pt x="120" y="7"/>
                    </a:lnTo>
                    <a:lnTo>
                      <a:pt x="129" y="7"/>
                    </a:lnTo>
                    <a:lnTo>
                      <a:pt x="139" y="7"/>
                    </a:lnTo>
                    <a:lnTo>
                      <a:pt x="148" y="7"/>
                    </a:lnTo>
                    <a:lnTo>
                      <a:pt x="157" y="7"/>
                    </a:lnTo>
                    <a:lnTo>
                      <a:pt x="167" y="7"/>
                    </a:lnTo>
                    <a:lnTo>
                      <a:pt x="176" y="7"/>
                    </a:lnTo>
                    <a:lnTo>
                      <a:pt x="185" y="7"/>
                    </a:lnTo>
                    <a:lnTo>
                      <a:pt x="194" y="7"/>
                    </a:lnTo>
                    <a:lnTo>
                      <a:pt x="204" y="7"/>
                    </a:lnTo>
                    <a:lnTo>
                      <a:pt x="213" y="7"/>
                    </a:lnTo>
                    <a:lnTo>
                      <a:pt x="222" y="7"/>
                    </a:lnTo>
                    <a:lnTo>
                      <a:pt x="232" y="7"/>
                    </a:lnTo>
                    <a:lnTo>
                      <a:pt x="241" y="7"/>
                    </a:lnTo>
                    <a:lnTo>
                      <a:pt x="250" y="7"/>
                    </a:lnTo>
                    <a:lnTo>
                      <a:pt x="259" y="7"/>
                    </a:lnTo>
                    <a:lnTo>
                      <a:pt x="269" y="7"/>
                    </a:lnTo>
                    <a:lnTo>
                      <a:pt x="278" y="7"/>
                    </a:lnTo>
                    <a:lnTo>
                      <a:pt x="287" y="7"/>
                    </a:lnTo>
                    <a:lnTo>
                      <a:pt x="296" y="7"/>
                    </a:lnTo>
                    <a:lnTo>
                      <a:pt x="306" y="7"/>
                    </a:lnTo>
                    <a:lnTo>
                      <a:pt x="315" y="7"/>
                    </a:lnTo>
                    <a:lnTo>
                      <a:pt x="324" y="7"/>
                    </a:lnTo>
                    <a:lnTo>
                      <a:pt x="334" y="7"/>
                    </a:lnTo>
                    <a:lnTo>
                      <a:pt x="343" y="7"/>
                    </a:lnTo>
                    <a:lnTo>
                      <a:pt x="352" y="6"/>
                    </a:lnTo>
                    <a:lnTo>
                      <a:pt x="361" y="6"/>
                    </a:lnTo>
                    <a:lnTo>
                      <a:pt x="371" y="6"/>
                    </a:lnTo>
                    <a:lnTo>
                      <a:pt x="380" y="6"/>
                    </a:lnTo>
                    <a:lnTo>
                      <a:pt x="389" y="6"/>
                    </a:lnTo>
                    <a:lnTo>
                      <a:pt x="399" y="6"/>
                    </a:lnTo>
                    <a:lnTo>
                      <a:pt x="408" y="6"/>
                    </a:lnTo>
                    <a:lnTo>
                      <a:pt x="417" y="6"/>
                    </a:lnTo>
                    <a:lnTo>
                      <a:pt x="426" y="6"/>
                    </a:lnTo>
                    <a:lnTo>
                      <a:pt x="436" y="6"/>
                    </a:lnTo>
                    <a:lnTo>
                      <a:pt x="445" y="6"/>
                    </a:lnTo>
                    <a:lnTo>
                      <a:pt x="454" y="6"/>
                    </a:lnTo>
                    <a:lnTo>
                      <a:pt x="464" y="6"/>
                    </a:lnTo>
                    <a:lnTo>
                      <a:pt x="473" y="6"/>
                    </a:lnTo>
                    <a:lnTo>
                      <a:pt x="482" y="6"/>
                    </a:lnTo>
                    <a:lnTo>
                      <a:pt x="491" y="6"/>
                    </a:lnTo>
                    <a:lnTo>
                      <a:pt x="501" y="6"/>
                    </a:lnTo>
                    <a:lnTo>
                      <a:pt x="510" y="6"/>
                    </a:lnTo>
                    <a:lnTo>
                      <a:pt x="519" y="6"/>
                    </a:lnTo>
                    <a:lnTo>
                      <a:pt x="528" y="6"/>
                    </a:lnTo>
                    <a:lnTo>
                      <a:pt x="538" y="6"/>
                    </a:lnTo>
                    <a:lnTo>
                      <a:pt x="547" y="6"/>
                    </a:lnTo>
                    <a:lnTo>
                      <a:pt x="556" y="6"/>
                    </a:lnTo>
                    <a:lnTo>
                      <a:pt x="566" y="6"/>
                    </a:lnTo>
                    <a:lnTo>
                      <a:pt x="575" y="6"/>
                    </a:lnTo>
                    <a:lnTo>
                      <a:pt x="584" y="6"/>
                    </a:lnTo>
                    <a:lnTo>
                      <a:pt x="593" y="6"/>
                    </a:lnTo>
                    <a:lnTo>
                      <a:pt x="603" y="5"/>
                    </a:lnTo>
                    <a:lnTo>
                      <a:pt x="612" y="5"/>
                    </a:lnTo>
                    <a:lnTo>
                      <a:pt x="621" y="5"/>
                    </a:lnTo>
                    <a:lnTo>
                      <a:pt x="631" y="5"/>
                    </a:lnTo>
                    <a:lnTo>
                      <a:pt x="640" y="5"/>
                    </a:lnTo>
                    <a:lnTo>
                      <a:pt x="649" y="5"/>
                    </a:lnTo>
                    <a:lnTo>
                      <a:pt x="658" y="5"/>
                    </a:lnTo>
                    <a:lnTo>
                      <a:pt x="668" y="5"/>
                    </a:lnTo>
                    <a:lnTo>
                      <a:pt x="677" y="5"/>
                    </a:lnTo>
                    <a:lnTo>
                      <a:pt x="686" y="5"/>
                    </a:lnTo>
                    <a:lnTo>
                      <a:pt x="696" y="5"/>
                    </a:lnTo>
                    <a:lnTo>
                      <a:pt x="705" y="5"/>
                    </a:lnTo>
                    <a:lnTo>
                      <a:pt x="714" y="5"/>
                    </a:lnTo>
                    <a:lnTo>
                      <a:pt x="723" y="5"/>
                    </a:lnTo>
                    <a:lnTo>
                      <a:pt x="733" y="5"/>
                    </a:lnTo>
                    <a:lnTo>
                      <a:pt x="742" y="5"/>
                    </a:lnTo>
                    <a:lnTo>
                      <a:pt x="751" y="5"/>
                    </a:lnTo>
                    <a:lnTo>
                      <a:pt x="760" y="4"/>
                    </a:lnTo>
                    <a:lnTo>
                      <a:pt x="770" y="4"/>
                    </a:lnTo>
                    <a:lnTo>
                      <a:pt x="779" y="4"/>
                    </a:lnTo>
                    <a:lnTo>
                      <a:pt x="788" y="4"/>
                    </a:lnTo>
                    <a:lnTo>
                      <a:pt x="798" y="4"/>
                    </a:lnTo>
                    <a:lnTo>
                      <a:pt x="807" y="4"/>
                    </a:lnTo>
                    <a:lnTo>
                      <a:pt x="816" y="4"/>
                    </a:lnTo>
                    <a:lnTo>
                      <a:pt x="825" y="4"/>
                    </a:lnTo>
                    <a:lnTo>
                      <a:pt x="835" y="4"/>
                    </a:lnTo>
                    <a:lnTo>
                      <a:pt x="844" y="4"/>
                    </a:lnTo>
                    <a:lnTo>
                      <a:pt x="853" y="4"/>
                    </a:lnTo>
                    <a:lnTo>
                      <a:pt x="863" y="4"/>
                    </a:lnTo>
                    <a:lnTo>
                      <a:pt x="872" y="4"/>
                    </a:lnTo>
                    <a:lnTo>
                      <a:pt x="881" y="4"/>
                    </a:lnTo>
                    <a:lnTo>
                      <a:pt x="890" y="3"/>
                    </a:lnTo>
                    <a:lnTo>
                      <a:pt x="900" y="3"/>
                    </a:lnTo>
                    <a:lnTo>
                      <a:pt x="909" y="3"/>
                    </a:lnTo>
                    <a:lnTo>
                      <a:pt x="918" y="3"/>
                    </a:lnTo>
                    <a:lnTo>
                      <a:pt x="928" y="3"/>
                    </a:lnTo>
                    <a:lnTo>
                      <a:pt x="937" y="3"/>
                    </a:lnTo>
                    <a:lnTo>
                      <a:pt x="946" y="3"/>
                    </a:lnTo>
                    <a:lnTo>
                      <a:pt x="955" y="3"/>
                    </a:lnTo>
                    <a:lnTo>
                      <a:pt x="965" y="3"/>
                    </a:lnTo>
                    <a:lnTo>
                      <a:pt x="974" y="3"/>
                    </a:lnTo>
                    <a:lnTo>
                      <a:pt x="983" y="3"/>
                    </a:lnTo>
                    <a:lnTo>
                      <a:pt x="992" y="3"/>
                    </a:lnTo>
                    <a:lnTo>
                      <a:pt x="1002" y="3"/>
                    </a:lnTo>
                    <a:lnTo>
                      <a:pt x="1011" y="3"/>
                    </a:lnTo>
                    <a:lnTo>
                      <a:pt x="1020" y="4"/>
                    </a:lnTo>
                    <a:lnTo>
                      <a:pt x="1030" y="4"/>
                    </a:lnTo>
                    <a:lnTo>
                      <a:pt x="1039" y="4"/>
                    </a:lnTo>
                    <a:lnTo>
                      <a:pt x="1048" y="4"/>
                    </a:lnTo>
                    <a:lnTo>
                      <a:pt x="1057" y="5"/>
                    </a:lnTo>
                    <a:lnTo>
                      <a:pt x="1067" y="5"/>
                    </a:lnTo>
                    <a:lnTo>
                      <a:pt x="1076" y="5"/>
                    </a:lnTo>
                    <a:lnTo>
                      <a:pt x="1085" y="6"/>
                    </a:lnTo>
                    <a:lnTo>
                      <a:pt x="1095" y="6"/>
                    </a:lnTo>
                    <a:lnTo>
                      <a:pt x="1104" y="6"/>
                    </a:lnTo>
                    <a:lnTo>
                      <a:pt x="1113" y="7"/>
                    </a:lnTo>
                    <a:lnTo>
                      <a:pt x="1122" y="8"/>
                    </a:lnTo>
                    <a:lnTo>
                      <a:pt x="1132" y="7"/>
                    </a:lnTo>
                    <a:lnTo>
                      <a:pt x="1141" y="7"/>
                    </a:lnTo>
                    <a:lnTo>
                      <a:pt x="1150" y="7"/>
                    </a:lnTo>
                    <a:lnTo>
                      <a:pt x="1160" y="7"/>
                    </a:lnTo>
                    <a:lnTo>
                      <a:pt x="1169" y="7"/>
                    </a:lnTo>
                    <a:lnTo>
                      <a:pt x="1178" y="6"/>
                    </a:lnTo>
                    <a:lnTo>
                      <a:pt x="1187" y="6"/>
                    </a:lnTo>
                    <a:lnTo>
                      <a:pt x="1197" y="6"/>
                    </a:lnTo>
                    <a:lnTo>
                      <a:pt x="1206" y="6"/>
                    </a:lnTo>
                    <a:lnTo>
                      <a:pt x="1215" y="5"/>
                    </a:lnTo>
                    <a:lnTo>
                      <a:pt x="1224" y="5"/>
                    </a:lnTo>
                    <a:lnTo>
                      <a:pt x="1234" y="5"/>
                    </a:lnTo>
                    <a:lnTo>
                      <a:pt x="1243" y="4"/>
                    </a:lnTo>
                    <a:lnTo>
                      <a:pt x="1252" y="4"/>
                    </a:lnTo>
                    <a:lnTo>
                      <a:pt x="1262" y="4"/>
                    </a:lnTo>
                    <a:lnTo>
                      <a:pt x="1271" y="4"/>
                    </a:lnTo>
                    <a:lnTo>
                      <a:pt x="1280" y="4"/>
                    </a:lnTo>
                    <a:lnTo>
                      <a:pt x="1289" y="3"/>
                    </a:lnTo>
                    <a:lnTo>
                      <a:pt x="1299" y="3"/>
                    </a:lnTo>
                    <a:lnTo>
                      <a:pt x="1308" y="3"/>
                    </a:lnTo>
                    <a:lnTo>
                      <a:pt x="1317" y="3"/>
                    </a:lnTo>
                    <a:lnTo>
                      <a:pt x="1327" y="3"/>
                    </a:lnTo>
                    <a:lnTo>
                      <a:pt x="1336" y="3"/>
                    </a:lnTo>
                    <a:lnTo>
                      <a:pt x="1345" y="2"/>
                    </a:lnTo>
                    <a:lnTo>
                      <a:pt x="1354" y="2"/>
                    </a:lnTo>
                    <a:lnTo>
                      <a:pt x="1364" y="2"/>
                    </a:lnTo>
                    <a:lnTo>
                      <a:pt x="1373" y="2"/>
                    </a:lnTo>
                    <a:lnTo>
                      <a:pt x="1382" y="2"/>
                    </a:lnTo>
                    <a:lnTo>
                      <a:pt x="1392" y="1"/>
                    </a:lnTo>
                    <a:lnTo>
                      <a:pt x="1401" y="1"/>
                    </a:lnTo>
                    <a:lnTo>
                      <a:pt x="1410" y="1"/>
                    </a:lnTo>
                    <a:lnTo>
                      <a:pt x="1419" y="1"/>
                    </a:lnTo>
                    <a:lnTo>
                      <a:pt x="1429" y="0"/>
                    </a:lnTo>
                    <a:lnTo>
                      <a:pt x="1438" y="0"/>
                    </a:lnTo>
                    <a:lnTo>
                      <a:pt x="1447" y="0"/>
                    </a:lnTo>
                    <a:lnTo>
                      <a:pt x="1447" y="18"/>
                    </a:lnTo>
                    <a:lnTo>
                      <a:pt x="1438" y="18"/>
                    </a:lnTo>
                    <a:lnTo>
                      <a:pt x="1429" y="18"/>
                    </a:lnTo>
                    <a:lnTo>
                      <a:pt x="1419" y="18"/>
                    </a:lnTo>
                    <a:lnTo>
                      <a:pt x="1410" y="18"/>
                    </a:lnTo>
                    <a:lnTo>
                      <a:pt x="1401" y="18"/>
                    </a:lnTo>
                    <a:lnTo>
                      <a:pt x="1392" y="18"/>
                    </a:lnTo>
                    <a:lnTo>
                      <a:pt x="1382" y="18"/>
                    </a:lnTo>
                    <a:lnTo>
                      <a:pt x="1373" y="18"/>
                    </a:lnTo>
                    <a:lnTo>
                      <a:pt x="1364" y="18"/>
                    </a:lnTo>
                    <a:lnTo>
                      <a:pt x="1354" y="18"/>
                    </a:lnTo>
                    <a:lnTo>
                      <a:pt x="1345" y="18"/>
                    </a:lnTo>
                    <a:lnTo>
                      <a:pt x="1336" y="18"/>
                    </a:lnTo>
                    <a:lnTo>
                      <a:pt x="1327" y="18"/>
                    </a:lnTo>
                    <a:lnTo>
                      <a:pt x="1317" y="18"/>
                    </a:lnTo>
                    <a:lnTo>
                      <a:pt x="1308" y="18"/>
                    </a:lnTo>
                    <a:lnTo>
                      <a:pt x="1299" y="18"/>
                    </a:lnTo>
                    <a:lnTo>
                      <a:pt x="1289" y="18"/>
                    </a:lnTo>
                    <a:lnTo>
                      <a:pt x="1280" y="18"/>
                    </a:lnTo>
                    <a:lnTo>
                      <a:pt x="1271" y="18"/>
                    </a:lnTo>
                    <a:lnTo>
                      <a:pt x="1262" y="18"/>
                    </a:lnTo>
                    <a:lnTo>
                      <a:pt x="1252" y="18"/>
                    </a:lnTo>
                    <a:lnTo>
                      <a:pt x="1243" y="18"/>
                    </a:lnTo>
                    <a:lnTo>
                      <a:pt x="1234" y="18"/>
                    </a:lnTo>
                    <a:lnTo>
                      <a:pt x="1224" y="18"/>
                    </a:lnTo>
                    <a:lnTo>
                      <a:pt x="1215" y="18"/>
                    </a:lnTo>
                    <a:lnTo>
                      <a:pt x="1206" y="18"/>
                    </a:lnTo>
                    <a:lnTo>
                      <a:pt x="1197" y="18"/>
                    </a:lnTo>
                    <a:lnTo>
                      <a:pt x="1187" y="18"/>
                    </a:lnTo>
                    <a:lnTo>
                      <a:pt x="1178" y="18"/>
                    </a:lnTo>
                    <a:lnTo>
                      <a:pt x="1169" y="18"/>
                    </a:lnTo>
                    <a:lnTo>
                      <a:pt x="1160" y="18"/>
                    </a:lnTo>
                    <a:lnTo>
                      <a:pt x="1150" y="18"/>
                    </a:lnTo>
                    <a:lnTo>
                      <a:pt x="1141" y="18"/>
                    </a:lnTo>
                    <a:lnTo>
                      <a:pt x="1132" y="18"/>
                    </a:lnTo>
                    <a:lnTo>
                      <a:pt x="1122" y="18"/>
                    </a:lnTo>
                    <a:lnTo>
                      <a:pt x="1113" y="18"/>
                    </a:lnTo>
                    <a:lnTo>
                      <a:pt x="1104" y="18"/>
                    </a:lnTo>
                    <a:lnTo>
                      <a:pt x="1095" y="18"/>
                    </a:lnTo>
                    <a:lnTo>
                      <a:pt x="1085" y="18"/>
                    </a:lnTo>
                    <a:lnTo>
                      <a:pt x="1076" y="18"/>
                    </a:lnTo>
                    <a:lnTo>
                      <a:pt x="1067" y="18"/>
                    </a:lnTo>
                    <a:lnTo>
                      <a:pt x="1057" y="18"/>
                    </a:lnTo>
                    <a:lnTo>
                      <a:pt x="1048" y="18"/>
                    </a:lnTo>
                    <a:lnTo>
                      <a:pt x="1039" y="18"/>
                    </a:lnTo>
                    <a:lnTo>
                      <a:pt x="1030" y="18"/>
                    </a:lnTo>
                    <a:lnTo>
                      <a:pt x="1020" y="18"/>
                    </a:lnTo>
                    <a:lnTo>
                      <a:pt x="1011" y="18"/>
                    </a:lnTo>
                    <a:lnTo>
                      <a:pt x="1002" y="18"/>
                    </a:lnTo>
                    <a:lnTo>
                      <a:pt x="992" y="18"/>
                    </a:lnTo>
                    <a:lnTo>
                      <a:pt x="983" y="18"/>
                    </a:lnTo>
                    <a:lnTo>
                      <a:pt x="974" y="18"/>
                    </a:lnTo>
                    <a:lnTo>
                      <a:pt x="965" y="18"/>
                    </a:lnTo>
                    <a:lnTo>
                      <a:pt x="955" y="18"/>
                    </a:lnTo>
                    <a:lnTo>
                      <a:pt x="946" y="18"/>
                    </a:lnTo>
                    <a:lnTo>
                      <a:pt x="937" y="18"/>
                    </a:lnTo>
                    <a:lnTo>
                      <a:pt x="928" y="18"/>
                    </a:lnTo>
                    <a:lnTo>
                      <a:pt x="918" y="18"/>
                    </a:lnTo>
                    <a:lnTo>
                      <a:pt x="909" y="18"/>
                    </a:lnTo>
                    <a:lnTo>
                      <a:pt x="900" y="18"/>
                    </a:lnTo>
                    <a:lnTo>
                      <a:pt x="890" y="18"/>
                    </a:lnTo>
                    <a:lnTo>
                      <a:pt x="881" y="18"/>
                    </a:lnTo>
                    <a:lnTo>
                      <a:pt x="872" y="18"/>
                    </a:lnTo>
                    <a:lnTo>
                      <a:pt x="863" y="18"/>
                    </a:lnTo>
                    <a:lnTo>
                      <a:pt x="853" y="18"/>
                    </a:lnTo>
                    <a:lnTo>
                      <a:pt x="844" y="18"/>
                    </a:lnTo>
                    <a:lnTo>
                      <a:pt x="835" y="18"/>
                    </a:lnTo>
                    <a:lnTo>
                      <a:pt x="825" y="18"/>
                    </a:lnTo>
                    <a:lnTo>
                      <a:pt x="816" y="18"/>
                    </a:lnTo>
                    <a:lnTo>
                      <a:pt x="807" y="18"/>
                    </a:lnTo>
                    <a:lnTo>
                      <a:pt x="798" y="18"/>
                    </a:lnTo>
                    <a:lnTo>
                      <a:pt x="788" y="18"/>
                    </a:lnTo>
                    <a:lnTo>
                      <a:pt x="779" y="18"/>
                    </a:lnTo>
                    <a:lnTo>
                      <a:pt x="770" y="18"/>
                    </a:lnTo>
                    <a:lnTo>
                      <a:pt x="760" y="18"/>
                    </a:lnTo>
                    <a:lnTo>
                      <a:pt x="751" y="18"/>
                    </a:lnTo>
                    <a:lnTo>
                      <a:pt x="742" y="18"/>
                    </a:lnTo>
                    <a:lnTo>
                      <a:pt x="733" y="18"/>
                    </a:lnTo>
                    <a:lnTo>
                      <a:pt x="723" y="18"/>
                    </a:lnTo>
                    <a:lnTo>
                      <a:pt x="714" y="18"/>
                    </a:lnTo>
                    <a:lnTo>
                      <a:pt x="705" y="18"/>
                    </a:lnTo>
                    <a:lnTo>
                      <a:pt x="696" y="18"/>
                    </a:lnTo>
                    <a:lnTo>
                      <a:pt x="686" y="18"/>
                    </a:lnTo>
                    <a:lnTo>
                      <a:pt x="677" y="18"/>
                    </a:lnTo>
                    <a:lnTo>
                      <a:pt x="668" y="18"/>
                    </a:lnTo>
                    <a:lnTo>
                      <a:pt x="658" y="18"/>
                    </a:lnTo>
                    <a:lnTo>
                      <a:pt x="649" y="18"/>
                    </a:lnTo>
                    <a:lnTo>
                      <a:pt x="640" y="18"/>
                    </a:lnTo>
                    <a:lnTo>
                      <a:pt x="631" y="18"/>
                    </a:lnTo>
                    <a:lnTo>
                      <a:pt x="621" y="18"/>
                    </a:lnTo>
                    <a:lnTo>
                      <a:pt x="612" y="18"/>
                    </a:lnTo>
                    <a:lnTo>
                      <a:pt x="603" y="18"/>
                    </a:lnTo>
                    <a:lnTo>
                      <a:pt x="593" y="18"/>
                    </a:lnTo>
                    <a:lnTo>
                      <a:pt x="584" y="18"/>
                    </a:lnTo>
                    <a:lnTo>
                      <a:pt x="575" y="18"/>
                    </a:lnTo>
                    <a:lnTo>
                      <a:pt x="566" y="18"/>
                    </a:lnTo>
                    <a:lnTo>
                      <a:pt x="556" y="18"/>
                    </a:lnTo>
                    <a:lnTo>
                      <a:pt x="547" y="18"/>
                    </a:lnTo>
                    <a:lnTo>
                      <a:pt x="538" y="18"/>
                    </a:lnTo>
                    <a:lnTo>
                      <a:pt x="528" y="18"/>
                    </a:lnTo>
                    <a:lnTo>
                      <a:pt x="519" y="18"/>
                    </a:lnTo>
                    <a:lnTo>
                      <a:pt x="510" y="18"/>
                    </a:lnTo>
                    <a:lnTo>
                      <a:pt x="501" y="18"/>
                    </a:lnTo>
                    <a:lnTo>
                      <a:pt x="491" y="18"/>
                    </a:lnTo>
                    <a:lnTo>
                      <a:pt x="482" y="18"/>
                    </a:lnTo>
                    <a:lnTo>
                      <a:pt x="473" y="18"/>
                    </a:lnTo>
                    <a:lnTo>
                      <a:pt x="464" y="18"/>
                    </a:lnTo>
                    <a:lnTo>
                      <a:pt x="454" y="18"/>
                    </a:lnTo>
                    <a:lnTo>
                      <a:pt x="445" y="18"/>
                    </a:lnTo>
                    <a:lnTo>
                      <a:pt x="436" y="18"/>
                    </a:lnTo>
                    <a:lnTo>
                      <a:pt x="426" y="18"/>
                    </a:lnTo>
                    <a:lnTo>
                      <a:pt x="417" y="18"/>
                    </a:lnTo>
                    <a:lnTo>
                      <a:pt x="408" y="18"/>
                    </a:lnTo>
                    <a:lnTo>
                      <a:pt x="399" y="18"/>
                    </a:lnTo>
                    <a:lnTo>
                      <a:pt x="389" y="18"/>
                    </a:lnTo>
                    <a:lnTo>
                      <a:pt x="380" y="18"/>
                    </a:lnTo>
                    <a:lnTo>
                      <a:pt x="371" y="18"/>
                    </a:lnTo>
                    <a:lnTo>
                      <a:pt x="361" y="18"/>
                    </a:lnTo>
                    <a:lnTo>
                      <a:pt x="352" y="18"/>
                    </a:lnTo>
                    <a:lnTo>
                      <a:pt x="343" y="18"/>
                    </a:lnTo>
                    <a:lnTo>
                      <a:pt x="334" y="18"/>
                    </a:lnTo>
                    <a:lnTo>
                      <a:pt x="324" y="18"/>
                    </a:lnTo>
                    <a:lnTo>
                      <a:pt x="315" y="18"/>
                    </a:lnTo>
                    <a:lnTo>
                      <a:pt x="306" y="18"/>
                    </a:lnTo>
                    <a:lnTo>
                      <a:pt x="296" y="18"/>
                    </a:lnTo>
                    <a:lnTo>
                      <a:pt x="287" y="18"/>
                    </a:lnTo>
                    <a:lnTo>
                      <a:pt x="278" y="18"/>
                    </a:lnTo>
                    <a:lnTo>
                      <a:pt x="269" y="18"/>
                    </a:lnTo>
                    <a:lnTo>
                      <a:pt x="259" y="18"/>
                    </a:lnTo>
                    <a:lnTo>
                      <a:pt x="250" y="18"/>
                    </a:lnTo>
                    <a:lnTo>
                      <a:pt x="241" y="18"/>
                    </a:lnTo>
                    <a:lnTo>
                      <a:pt x="232" y="18"/>
                    </a:lnTo>
                    <a:lnTo>
                      <a:pt x="222" y="18"/>
                    </a:lnTo>
                    <a:lnTo>
                      <a:pt x="213" y="18"/>
                    </a:lnTo>
                    <a:lnTo>
                      <a:pt x="204" y="18"/>
                    </a:lnTo>
                    <a:lnTo>
                      <a:pt x="194" y="18"/>
                    </a:lnTo>
                    <a:lnTo>
                      <a:pt x="185" y="18"/>
                    </a:lnTo>
                    <a:lnTo>
                      <a:pt x="176" y="18"/>
                    </a:lnTo>
                    <a:lnTo>
                      <a:pt x="167" y="18"/>
                    </a:lnTo>
                    <a:lnTo>
                      <a:pt x="157" y="18"/>
                    </a:lnTo>
                    <a:lnTo>
                      <a:pt x="148" y="18"/>
                    </a:lnTo>
                    <a:lnTo>
                      <a:pt x="139" y="18"/>
                    </a:lnTo>
                    <a:lnTo>
                      <a:pt x="129" y="18"/>
                    </a:lnTo>
                    <a:lnTo>
                      <a:pt x="120" y="18"/>
                    </a:lnTo>
                    <a:lnTo>
                      <a:pt x="111" y="18"/>
                    </a:lnTo>
                    <a:lnTo>
                      <a:pt x="102" y="18"/>
                    </a:lnTo>
                    <a:lnTo>
                      <a:pt x="92" y="18"/>
                    </a:lnTo>
                    <a:lnTo>
                      <a:pt x="83" y="18"/>
                    </a:lnTo>
                    <a:lnTo>
                      <a:pt x="74" y="18"/>
                    </a:lnTo>
                    <a:lnTo>
                      <a:pt x="64" y="18"/>
                    </a:lnTo>
                    <a:lnTo>
                      <a:pt x="55" y="18"/>
                    </a:lnTo>
                    <a:lnTo>
                      <a:pt x="46" y="18"/>
                    </a:lnTo>
                    <a:lnTo>
                      <a:pt x="37" y="18"/>
                    </a:lnTo>
                    <a:lnTo>
                      <a:pt x="27" y="18"/>
                    </a:lnTo>
                    <a:lnTo>
                      <a:pt x="18" y="18"/>
                    </a:lnTo>
                    <a:lnTo>
                      <a:pt x="9" y="18"/>
                    </a:lnTo>
                    <a:lnTo>
                      <a:pt x="0" y="18"/>
                    </a:lnTo>
                    <a:lnTo>
                      <a:pt x="0" y="8"/>
                    </a:lnTo>
                    <a:close/>
                  </a:path>
                </a:pathLst>
              </a:custGeom>
              <a:solidFill>
                <a:srgbClr val="008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83" name="Freeform 190"/>
              <p:cNvSpPr>
                <a:spLocks/>
              </p:cNvSpPr>
              <p:nvPr/>
            </p:nvSpPr>
            <p:spPr bwMode="auto">
              <a:xfrm>
                <a:off x="472" y="3781"/>
                <a:ext cx="1447" cy="19"/>
              </a:xfrm>
              <a:custGeom>
                <a:avLst/>
                <a:gdLst>
                  <a:gd name="T0" fmla="*/ 37 w 1447"/>
                  <a:gd name="T1" fmla="*/ 8 h 18"/>
                  <a:gd name="T2" fmla="*/ 83 w 1447"/>
                  <a:gd name="T3" fmla="*/ 8 h 18"/>
                  <a:gd name="T4" fmla="*/ 129 w 1447"/>
                  <a:gd name="T5" fmla="*/ 7 h 18"/>
                  <a:gd name="T6" fmla="*/ 176 w 1447"/>
                  <a:gd name="T7" fmla="*/ 7 h 18"/>
                  <a:gd name="T8" fmla="*/ 222 w 1447"/>
                  <a:gd name="T9" fmla="*/ 7 h 18"/>
                  <a:gd name="T10" fmla="*/ 269 w 1447"/>
                  <a:gd name="T11" fmla="*/ 7 h 18"/>
                  <a:gd name="T12" fmla="*/ 315 w 1447"/>
                  <a:gd name="T13" fmla="*/ 7 h 18"/>
                  <a:gd name="T14" fmla="*/ 361 w 1447"/>
                  <a:gd name="T15" fmla="*/ 6 h 18"/>
                  <a:gd name="T16" fmla="*/ 408 w 1447"/>
                  <a:gd name="T17" fmla="*/ 6 h 18"/>
                  <a:gd name="T18" fmla="*/ 454 w 1447"/>
                  <a:gd name="T19" fmla="*/ 6 h 18"/>
                  <a:gd name="T20" fmla="*/ 501 w 1447"/>
                  <a:gd name="T21" fmla="*/ 6 h 18"/>
                  <a:gd name="T22" fmla="*/ 547 w 1447"/>
                  <a:gd name="T23" fmla="*/ 6 h 18"/>
                  <a:gd name="T24" fmla="*/ 593 w 1447"/>
                  <a:gd name="T25" fmla="*/ 6 h 18"/>
                  <a:gd name="T26" fmla="*/ 640 w 1447"/>
                  <a:gd name="T27" fmla="*/ 5 h 18"/>
                  <a:gd name="T28" fmla="*/ 686 w 1447"/>
                  <a:gd name="T29" fmla="*/ 5 h 18"/>
                  <a:gd name="T30" fmla="*/ 733 w 1447"/>
                  <a:gd name="T31" fmla="*/ 5 h 18"/>
                  <a:gd name="T32" fmla="*/ 779 w 1447"/>
                  <a:gd name="T33" fmla="*/ 4 h 18"/>
                  <a:gd name="T34" fmla="*/ 825 w 1447"/>
                  <a:gd name="T35" fmla="*/ 4 h 18"/>
                  <a:gd name="T36" fmla="*/ 872 w 1447"/>
                  <a:gd name="T37" fmla="*/ 4 h 18"/>
                  <a:gd name="T38" fmla="*/ 918 w 1447"/>
                  <a:gd name="T39" fmla="*/ 3 h 18"/>
                  <a:gd name="T40" fmla="*/ 965 w 1447"/>
                  <a:gd name="T41" fmla="*/ 3 h 18"/>
                  <a:gd name="T42" fmla="*/ 1011 w 1447"/>
                  <a:gd name="T43" fmla="*/ 3 h 18"/>
                  <a:gd name="T44" fmla="*/ 1057 w 1447"/>
                  <a:gd name="T45" fmla="*/ 5 h 18"/>
                  <a:gd name="T46" fmla="*/ 1104 w 1447"/>
                  <a:gd name="T47" fmla="*/ 6 h 18"/>
                  <a:gd name="T48" fmla="*/ 1150 w 1447"/>
                  <a:gd name="T49" fmla="*/ 7 h 18"/>
                  <a:gd name="T50" fmla="*/ 1197 w 1447"/>
                  <a:gd name="T51" fmla="*/ 6 h 18"/>
                  <a:gd name="T52" fmla="*/ 1243 w 1447"/>
                  <a:gd name="T53" fmla="*/ 4 h 18"/>
                  <a:gd name="T54" fmla="*/ 1289 w 1447"/>
                  <a:gd name="T55" fmla="*/ 3 h 18"/>
                  <a:gd name="T56" fmla="*/ 1336 w 1447"/>
                  <a:gd name="T57" fmla="*/ 3 h 18"/>
                  <a:gd name="T58" fmla="*/ 1382 w 1447"/>
                  <a:gd name="T59" fmla="*/ 2 h 18"/>
                  <a:gd name="T60" fmla="*/ 1429 w 1447"/>
                  <a:gd name="T61" fmla="*/ 0 h 18"/>
                  <a:gd name="T62" fmla="*/ 1429 w 1447"/>
                  <a:gd name="T63" fmla="*/ 20 h 18"/>
                  <a:gd name="T64" fmla="*/ 1382 w 1447"/>
                  <a:gd name="T65" fmla="*/ 20 h 18"/>
                  <a:gd name="T66" fmla="*/ 1336 w 1447"/>
                  <a:gd name="T67" fmla="*/ 20 h 18"/>
                  <a:gd name="T68" fmla="*/ 1289 w 1447"/>
                  <a:gd name="T69" fmla="*/ 20 h 18"/>
                  <a:gd name="T70" fmla="*/ 1243 w 1447"/>
                  <a:gd name="T71" fmla="*/ 20 h 18"/>
                  <a:gd name="T72" fmla="*/ 1197 w 1447"/>
                  <a:gd name="T73" fmla="*/ 20 h 18"/>
                  <a:gd name="T74" fmla="*/ 1150 w 1447"/>
                  <a:gd name="T75" fmla="*/ 20 h 18"/>
                  <a:gd name="T76" fmla="*/ 1104 w 1447"/>
                  <a:gd name="T77" fmla="*/ 20 h 18"/>
                  <a:gd name="T78" fmla="*/ 1057 w 1447"/>
                  <a:gd name="T79" fmla="*/ 20 h 18"/>
                  <a:gd name="T80" fmla="*/ 1011 w 1447"/>
                  <a:gd name="T81" fmla="*/ 20 h 18"/>
                  <a:gd name="T82" fmla="*/ 965 w 1447"/>
                  <a:gd name="T83" fmla="*/ 20 h 18"/>
                  <a:gd name="T84" fmla="*/ 918 w 1447"/>
                  <a:gd name="T85" fmla="*/ 20 h 18"/>
                  <a:gd name="T86" fmla="*/ 872 w 1447"/>
                  <a:gd name="T87" fmla="*/ 20 h 18"/>
                  <a:gd name="T88" fmla="*/ 825 w 1447"/>
                  <a:gd name="T89" fmla="*/ 20 h 18"/>
                  <a:gd name="T90" fmla="*/ 779 w 1447"/>
                  <a:gd name="T91" fmla="*/ 20 h 18"/>
                  <a:gd name="T92" fmla="*/ 733 w 1447"/>
                  <a:gd name="T93" fmla="*/ 20 h 18"/>
                  <a:gd name="T94" fmla="*/ 686 w 1447"/>
                  <a:gd name="T95" fmla="*/ 20 h 18"/>
                  <a:gd name="T96" fmla="*/ 640 w 1447"/>
                  <a:gd name="T97" fmla="*/ 20 h 18"/>
                  <a:gd name="T98" fmla="*/ 593 w 1447"/>
                  <a:gd name="T99" fmla="*/ 20 h 18"/>
                  <a:gd name="T100" fmla="*/ 547 w 1447"/>
                  <a:gd name="T101" fmla="*/ 20 h 18"/>
                  <a:gd name="T102" fmla="*/ 501 w 1447"/>
                  <a:gd name="T103" fmla="*/ 20 h 18"/>
                  <a:gd name="T104" fmla="*/ 454 w 1447"/>
                  <a:gd name="T105" fmla="*/ 20 h 18"/>
                  <a:gd name="T106" fmla="*/ 408 w 1447"/>
                  <a:gd name="T107" fmla="*/ 20 h 18"/>
                  <a:gd name="T108" fmla="*/ 361 w 1447"/>
                  <a:gd name="T109" fmla="*/ 20 h 18"/>
                  <a:gd name="T110" fmla="*/ 315 w 1447"/>
                  <a:gd name="T111" fmla="*/ 20 h 18"/>
                  <a:gd name="T112" fmla="*/ 269 w 1447"/>
                  <a:gd name="T113" fmla="*/ 20 h 18"/>
                  <a:gd name="T114" fmla="*/ 222 w 1447"/>
                  <a:gd name="T115" fmla="*/ 20 h 18"/>
                  <a:gd name="T116" fmla="*/ 176 w 1447"/>
                  <a:gd name="T117" fmla="*/ 20 h 18"/>
                  <a:gd name="T118" fmla="*/ 129 w 1447"/>
                  <a:gd name="T119" fmla="*/ 20 h 18"/>
                  <a:gd name="T120" fmla="*/ 83 w 1447"/>
                  <a:gd name="T121" fmla="*/ 20 h 18"/>
                  <a:gd name="T122" fmla="*/ 37 w 1447"/>
                  <a:gd name="T123" fmla="*/ 20 h 18"/>
                  <a:gd name="T124" fmla="*/ 0 w 1447"/>
                  <a:gd name="T125" fmla="*/ 8 h 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8">
                    <a:moveTo>
                      <a:pt x="0" y="8"/>
                    </a:moveTo>
                    <a:lnTo>
                      <a:pt x="9" y="8"/>
                    </a:lnTo>
                    <a:lnTo>
                      <a:pt x="18" y="8"/>
                    </a:lnTo>
                    <a:lnTo>
                      <a:pt x="27" y="8"/>
                    </a:lnTo>
                    <a:lnTo>
                      <a:pt x="37" y="8"/>
                    </a:lnTo>
                    <a:lnTo>
                      <a:pt x="46" y="8"/>
                    </a:lnTo>
                    <a:lnTo>
                      <a:pt x="55" y="8"/>
                    </a:lnTo>
                    <a:lnTo>
                      <a:pt x="64" y="8"/>
                    </a:lnTo>
                    <a:lnTo>
                      <a:pt x="74" y="8"/>
                    </a:lnTo>
                    <a:lnTo>
                      <a:pt x="83" y="8"/>
                    </a:lnTo>
                    <a:lnTo>
                      <a:pt x="92" y="8"/>
                    </a:lnTo>
                    <a:lnTo>
                      <a:pt x="102" y="7"/>
                    </a:lnTo>
                    <a:lnTo>
                      <a:pt x="111" y="7"/>
                    </a:lnTo>
                    <a:lnTo>
                      <a:pt x="120" y="7"/>
                    </a:lnTo>
                    <a:lnTo>
                      <a:pt x="129" y="7"/>
                    </a:lnTo>
                    <a:lnTo>
                      <a:pt x="139" y="7"/>
                    </a:lnTo>
                    <a:lnTo>
                      <a:pt x="148" y="7"/>
                    </a:lnTo>
                    <a:lnTo>
                      <a:pt x="157" y="7"/>
                    </a:lnTo>
                    <a:lnTo>
                      <a:pt x="167" y="7"/>
                    </a:lnTo>
                    <a:lnTo>
                      <a:pt x="176" y="7"/>
                    </a:lnTo>
                    <a:lnTo>
                      <a:pt x="185" y="7"/>
                    </a:lnTo>
                    <a:lnTo>
                      <a:pt x="194" y="7"/>
                    </a:lnTo>
                    <a:lnTo>
                      <a:pt x="204" y="7"/>
                    </a:lnTo>
                    <a:lnTo>
                      <a:pt x="213" y="7"/>
                    </a:lnTo>
                    <a:lnTo>
                      <a:pt x="222" y="7"/>
                    </a:lnTo>
                    <a:lnTo>
                      <a:pt x="232" y="7"/>
                    </a:lnTo>
                    <a:lnTo>
                      <a:pt x="241" y="7"/>
                    </a:lnTo>
                    <a:lnTo>
                      <a:pt x="250" y="7"/>
                    </a:lnTo>
                    <a:lnTo>
                      <a:pt x="259" y="7"/>
                    </a:lnTo>
                    <a:lnTo>
                      <a:pt x="269" y="7"/>
                    </a:lnTo>
                    <a:lnTo>
                      <a:pt x="278" y="7"/>
                    </a:lnTo>
                    <a:lnTo>
                      <a:pt x="287" y="7"/>
                    </a:lnTo>
                    <a:lnTo>
                      <a:pt x="296" y="7"/>
                    </a:lnTo>
                    <a:lnTo>
                      <a:pt x="306" y="7"/>
                    </a:lnTo>
                    <a:lnTo>
                      <a:pt x="315" y="7"/>
                    </a:lnTo>
                    <a:lnTo>
                      <a:pt x="324" y="7"/>
                    </a:lnTo>
                    <a:lnTo>
                      <a:pt x="334" y="7"/>
                    </a:lnTo>
                    <a:lnTo>
                      <a:pt x="343" y="7"/>
                    </a:lnTo>
                    <a:lnTo>
                      <a:pt x="352" y="6"/>
                    </a:lnTo>
                    <a:lnTo>
                      <a:pt x="361" y="6"/>
                    </a:lnTo>
                    <a:lnTo>
                      <a:pt x="371" y="6"/>
                    </a:lnTo>
                    <a:lnTo>
                      <a:pt x="380" y="6"/>
                    </a:lnTo>
                    <a:lnTo>
                      <a:pt x="389" y="6"/>
                    </a:lnTo>
                    <a:lnTo>
                      <a:pt x="399" y="6"/>
                    </a:lnTo>
                    <a:lnTo>
                      <a:pt x="408" y="6"/>
                    </a:lnTo>
                    <a:lnTo>
                      <a:pt x="417" y="6"/>
                    </a:lnTo>
                    <a:lnTo>
                      <a:pt x="426" y="6"/>
                    </a:lnTo>
                    <a:lnTo>
                      <a:pt x="436" y="6"/>
                    </a:lnTo>
                    <a:lnTo>
                      <a:pt x="445" y="6"/>
                    </a:lnTo>
                    <a:lnTo>
                      <a:pt x="454" y="6"/>
                    </a:lnTo>
                    <a:lnTo>
                      <a:pt x="464" y="6"/>
                    </a:lnTo>
                    <a:lnTo>
                      <a:pt x="473" y="6"/>
                    </a:lnTo>
                    <a:lnTo>
                      <a:pt x="482" y="6"/>
                    </a:lnTo>
                    <a:lnTo>
                      <a:pt x="491" y="6"/>
                    </a:lnTo>
                    <a:lnTo>
                      <a:pt x="501" y="6"/>
                    </a:lnTo>
                    <a:lnTo>
                      <a:pt x="510" y="6"/>
                    </a:lnTo>
                    <a:lnTo>
                      <a:pt x="519" y="6"/>
                    </a:lnTo>
                    <a:lnTo>
                      <a:pt x="528" y="6"/>
                    </a:lnTo>
                    <a:lnTo>
                      <a:pt x="538" y="6"/>
                    </a:lnTo>
                    <a:lnTo>
                      <a:pt x="547" y="6"/>
                    </a:lnTo>
                    <a:lnTo>
                      <a:pt x="556" y="6"/>
                    </a:lnTo>
                    <a:lnTo>
                      <a:pt x="566" y="6"/>
                    </a:lnTo>
                    <a:lnTo>
                      <a:pt x="575" y="6"/>
                    </a:lnTo>
                    <a:lnTo>
                      <a:pt x="584" y="6"/>
                    </a:lnTo>
                    <a:lnTo>
                      <a:pt x="593" y="6"/>
                    </a:lnTo>
                    <a:lnTo>
                      <a:pt x="603" y="5"/>
                    </a:lnTo>
                    <a:lnTo>
                      <a:pt x="612" y="5"/>
                    </a:lnTo>
                    <a:lnTo>
                      <a:pt x="621" y="5"/>
                    </a:lnTo>
                    <a:lnTo>
                      <a:pt x="631" y="5"/>
                    </a:lnTo>
                    <a:lnTo>
                      <a:pt x="640" y="5"/>
                    </a:lnTo>
                    <a:lnTo>
                      <a:pt x="649" y="5"/>
                    </a:lnTo>
                    <a:lnTo>
                      <a:pt x="658" y="5"/>
                    </a:lnTo>
                    <a:lnTo>
                      <a:pt x="668" y="5"/>
                    </a:lnTo>
                    <a:lnTo>
                      <a:pt x="677" y="5"/>
                    </a:lnTo>
                    <a:lnTo>
                      <a:pt x="686" y="5"/>
                    </a:lnTo>
                    <a:lnTo>
                      <a:pt x="696" y="5"/>
                    </a:lnTo>
                    <a:lnTo>
                      <a:pt x="705" y="5"/>
                    </a:lnTo>
                    <a:lnTo>
                      <a:pt x="714" y="5"/>
                    </a:lnTo>
                    <a:lnTo>
                      <a:pt x="723" y="5"/>
                    </a:lnTo>
                    <a:lnTo>
                      <a:pt x="733" y="5"/>
                    </a:lnTo>
                    <a:lnTo>
                      <a:pt x="742" y="5"/>
                    </a:lnTo>
                    <a:lnTo>
                      <a:pt x="751" y="5"/>
                    </a:lnTo>
                    <a:lnTo>
                      <a:pt x="760" y="4"/>
                    </a:lnTo>
                    <a:lnTo>
                      <a:pt x="770" y="4"/>
                    </a:lnTo>
                    <a:lnTo>
                      <a:pt x="779" y="4"/>
                    </a:lnTo>
                    <a:lnTo>
                      <a:pt x="788" y="4"/>
                    </a:lnTo>
                    <a:lnTo>
                      <a:pt x="798" y="4"/>
                    </a:lnTo>
                    <a:lnTo>
                      <a:pt x="807" y="4"/>
                    </a:lnTo>
                    <a:lnTo>
                      <a:pt x="816" y="4"/>
                    </a:lnTo>
                    <a:lnTo>
                      <a:pt x="825" y="4"/>
                    </a:lnTo>
                    <a:lnTo>
                      <a:pt x="835" y="4"/>
                    </a:lnTo>
                    <a:lnTo>
                      <a:pt x="844" y="4"/>
                    </a:lnTo>
                    <a:lnTo>
                      <a:pt x="853" y="4"/>
                    </a:lnTo>
                    <a:lnTo>
                      <a:pt x="863" y="4"/>
                    </a:lnTo>
                    <a:lnTo>
                      <a:pt x="872" y="4"/>
                    </a:lnTo>
                    <a:lnTo>
                      <a:pt x="881" y="4"/>
                    </a:lnTo>
                    <a:lnTo>
                      <a:pt x="890" y="3"/>
                    </a:lnTo>
                    <a:lnTo>
                      <a:pt x="900" y="3"/>
                    </a:lnTo>
                    <a:lnTo>
                      <a:pt x="909" y="3"/>
                    </a:lnTo>
                    <a:lnTo>
                      <a:pt x="918" y="3"/>
                    </a:lnTo>
                    <a:lnTo>
                      <a:pt x="928" y="3"/>
                    </a:lnTo>
                    <a:lnTo>
                      <a:pt x="937" y="3"/>
                    </a:lnTo>
                    <a:lnTo>
                      <a:pt x="946" y="3"/>
                    </a:lnTo>
                    <a:lnTo>
                      <a:pt x="955" y="3"/>
                    </a:lnTo>
                    <a:lnTo>
                      <a:pt x="965" y="3"/>
                    </a:lnTo>
                    <a:lnTo>
                      <a:pt x="974" y="3"/>
                    </a:lnTo>
                    <a:lnTo>
                      <a:pt x="983" y="3"/>
                    </a:lnTo>
                    <a:lnTo>
                      <a:pt x="992" y="3"/>
                    </a:lnTo>
                    <a:lnTo>
                      <a:pt x="1002" y="3"/>
                    </a:lnTo>
                    <a:lnTo>
                      <a:pt x="1011" y="3"/>
                    </a:lnTo>
                    <a:lnTo>
                      <a:pt x="1020" y="4"/>
                    </a:lnTo>
                    <a:lnTo>
                      <a:pt x="1030" y="4"/>
                    </a:lnTo>
                    <a:lnTo>
                      <a:pt x="1039" y="4"/>
                    </a:lnTo>
                    <a:lnTo>
                      <a:pt x="1048" y="4"/>
                    </a:lnTo>
                    <a:lnTo>
                      <a:pt x="1057" y="5"/>
                    </a:lnTo>
                    <a:lnTo>
                      <a:pt x="1067" y="5"/>
                    </a:lnTo>
                    <a:lnTo>
                      <a:pt x="1076" y="5"/>
                    </a:lnTo>
                    <a:lnTo>
                      <a:pt x="1085" y="6"/>
                    </a:lnTo>
                    <a:lnTo>
                      <a:pt x="1095" y="6"/>
                    </a:lnTo>
                    <a:lnTo>
                      <a:pt x="1104" y="6"/>
                    </a:lnTo>
                    <a:lnTo>
                      <a:pt x="1113" y="7"/>
                    </a:lnTo>
                    <a:lnTo>
                      <a:pt x="1122" y="8"/>
                    </a:lnTo>
                    <a:lnTo>
                      <a:pt x="1132" y="7"/>
                    </a:lnTo>
                    <a:lnTo>
                      <a:pt x="1141" y="7"/>
                    </a:lnTo>
                    <a:lnTo>
                      <a:pt x="1150" y="7"/>
                    </a:lnTo>
                    <a:lnTo>
                      <a:pt x="1160" y="7"/>
                    </a:lnTo>
                    <a:lnTo>
                      <a:pt x="1169" y="7"/>
                    </a:lnTo>
                    <a:lnTo>
                      <a:pt x="1178" y="6"/>
                    </a:lnTo>
                    <a:lnTo>
                      <a:pt x="1187" y="6"/>
                    </a:lnTo>
                    <a:lnTo>
                      <a:pt x="1197" y="6"/>
                    </a:lnTo>
                    <a:lnTo>
                      <a:pt x="1206" y="6"/>
                    </a:lnTo>
                    <a:lnTo>
                      <a:pt x="1215" y="5"/>
                    </a:lnTo>
                    <a:lnTo>
                      <a:pt x="1224" y="5"/>
                    </a:lnTo>
                    <a:lnTo>
                      <a:pt x="1234" y="5"/>
                    </a:lnTo>
                    <a:lnTo>
                      <a:pt x="1243" y="4"/>
                    </a:lnTo>
                    <a:lnTo>
                      <a:pt x="1252" y="4"/>
                    </a:lnTo>
                    <a:lnTo>
                      <a:pt x="1262" y="4"/>
                    </a:lnTo>
                    <a:lnTo>
                      <a:pt x="1271" y="4"/>
                    </a:lnTo>
                    <a:lnTo>
                      <a:pt x="1280" y="4"/>
                    </a:lnTo>
                    <a:lnTo>
                      <a:pt x="1289" y="3"/>
                    </a:lnTo>
                    <a:lnTo>
                      <a:pt x="1299" y="3"/>
                    </a:lnTo>
                    <a:lnTo>
                      <a:pt x="1308" y="3"/>
                    </a:lnTo>
                    <a:lnTo>
                      <a:pt x="1317" y="3"/>
                    </a:lnTo>
                    <a:lnTo>
                      <a:pt x="1327" y="3"/>
                    </a:lnTo>
                    <a:lnTo>
                      <a:pt x="1336" y="3"/>
                    </a:lnTo>
                    <a:lnTo>
                      <a:pt x="1345" y="2"/>
                    </a:lnTo>
                    <a:lnTo>
                      <a:pt x="1354" y="2"/>
                    </a:lnTo>
                    <a:lnTo>
                      <a:pt x="1364" y="2"/>
                    </a:lnTo>
                    <a:lnTo>
                      <a:pt x="1373" y="2"/>
                    </a:lnTo>
                    <a:lnTo>
                      <a:pt x="1382" y="2"/>
                    </a:lnTo>
                    <a:lnTo>
                      <a:pt x="1392" y="1"/>
                    </a:lnTo>
                    <a:lnTo>
                      <a:pt x="1401" y="1"/>
                    </a:lnTo>
                    <a:lnTo>
                      <a:pt x="1410" y="1"/>
                    </a:lnTo>
                    <a:lnTo>
                      <a:pt x="1419" y="1"/>
                    </a:lnTo>
                    <a:lnTo>
                      <a:pt x="1429" y="0"/>
                    </a:lnTo>
                    <a:lnTo>
                      <a:pt x="1438" y="0"/>
                    </a:lnTo>
                    <a:lnTo>
                      <a:pt x="1447" y="0"/>
                    </a:lnTo>
                    <a:lnTo>
                      <a:pt x="1447" y="18"/>
                    </a:lnTo>
                    <a:lnTo>
                      <a:pt x="1438" y="18"/>
                    </a:lnTo>
                    <a:lnTo>
                      <a:pt x="1429" y="18"/>
                    </a:lnTo>
                    <a:lnTo>
                      <a:pt x="1419" y="18"/>
                    </a:lnTo>
                    <a:lnTo>
                      <a:pt x="1410" y="18"/>
                    </a:lnTo>
                    <a:lnTo>
                      <a:pt x="1401" y="18"/>
                    </a:lnTo>
                    <a:lnTo>
                      <a:pt x="1392" y="18"/>
                    </a:lnTo>
                    <a:lnTo>
                      <a:pt x="1382" y="18"/>
                    </a:lnTo>
                    <a:lnTo>
                      <a:pt x="1373" y="18"/>
                    </a:lnTo>
                    <a:lnTo>
                      <a:pt x="1364" y="18"/>
                    </a:lnTo>
                    <a:lnTo>
                      <a:pt x="1354" y="18"/>
                    </a:lnTo>
                    <a:lnTo>
                      <a:pt x="1345" y="18"/>
                    </a:lnTo>
                    <a:lnTo>
                      <a:pt x="1336" y="18"/>
                    </a:lnTo>
                    <a:lnTo>
                      <a:pt x="1327" y="18"/>
                    </a:lnTo>
                    <a:lnTo>
                      <a:pt x="1317" y="18"/>
                    </a:lnTo>
                    <a:lnTo>
                      <a:pt x="1308" y="18"/>
                    </a:lnTo>
                    <a:lnTo>
                      <a:pt x="1299" y="18"/>
                    </a:lnTo>
                    <a:lnTo>
                      <a:pt x="1289" y="18"/>
                    </a:lnTo>
                    <a:lnTo>
                      <a:pt x="1280" y="18"/>
                    </a:lnTo>
                    <a:lnTo>
                      <a:pt x="1271" y="18"/>
                    </a:lnTo>
                    <a:lnTo>
                      <a:pt x="1262" y="18"/>
                    </a:lnTo>
                    <a:lnTo>
                      <a:pt x="1252" y="18"/>
                    </a:lnTo>
                    <a:lnTo>
                      <a:pt x="1243" y="18"/>
                    </a:lnTo>
                    <a:lnTo>
                      <a:pt x="1234" y="18"/>
                    </a:lnTo>
                    <a:lnTo>
                      <a:pt x="1224" y="18"/>
                    </a:lnTo>
                    <a:lnTo>
                      <a:pt x="1215" y="18"/>
                    </a:lnTo>
                    <a:lnTo>
                      <a:pt x="1206" y="18"/>
                    </a:lnTo>
                    <a:lnTo>
                      <a:pt x="1197" y="18"/>
                    </a:lnTo>
                    <a:lnTo>
                      <a:pt x="1187" y="18"/>
                    </a:lnTo>
                    <a:lnTo>
                      <a:pt x="1178" y="18"/>
                    </a:lnTo>
                    <a:lnTo>
                      <a:pt x="1169" y="18"/>
                    </a:lnTo>
                    <a:lnTo>
                      <a:pt x="1160" y="18"/>
                    </a:lnTo>
                    <a:lnTo>
                      <a:pt x="1150" y="18"/>
                    </a:lnTo>
                    <a:lnTo>
                      <a:pt x="1141" y="18"/>
                    </a:lnTo>
                    <a:lnTo>
                      <a:pt x="1132" y="18"/>
                    </a:lnTo>
                    <a:lnTo>
                      <a:pt x="1122" y="18"/>
                    </a:lnTo>
                    <a:lnTo>
                      <a:pt x="1113" y="18"/>
                    </a:lnTo>
                    <a:lnTo>
                      <a:pt x="1104" y="18"/>
                    </a:lnTo>
                    <a:lnTo>
                      <a:pt x="1095" y="18"/>
                    </a:lnTo>
                    <a:lnTo>
                      <a:pt x="1085" y="18"/>
                    </a:lnTo>
                    <a:lnTo>
                      <a:pt x="1076" y="18"/>
                    </a:lnTo>
                    <a:lnTo>
                      <a:pt x="1067" y="18"/>
                    </a:lnTo>
                    <a:lnTo>
                      <a:pt x="1057" y="18"/>
                    </a:lnTo>
                    <a:lnTo>
                      <a:pt x="1048" y="18"/>
                    </a:lnTo>
                    <a:lnTo>
                      <a:pt x="1039" y="18"/>
                    </a:lnTo>
                    <a:lnTo>
                      <a:pt x="1030" y="18"/>
                    </a:lnTo>
                    <a:lnTo>
                      <a:pt x="1020" y="18"/>
                    </a:lnTo>
                    <a:lnTo>
                      <a:pt x="1011" y="18"/>
                    </a:lnTo>
                    <a:lnTo>
                      <a:pt x="1002" y="18"/>
                    </a:lnTo>
                    <a:lnTo>
                      <a:pt x="992" y="18"/>
                    </a:lnTo>
                    <a:lnTo>
                      <a:pt x="983" y="18"/>
                    </a:lnTo>
                    <a:lnTo>
                      <a:pt x="974" y="18"/>
                    </a:lnTo>
                    <a:lnTo>
                      <a:pt x="965" y="18"/>
                    </a:lnTo>
                    <a:lnTo>
                      <a:pt x="955" y="18"/>
                    </a:lnTo>
                    <a:lnTo>
                      <a:pt x="946" y="18"/>
                    </a:lnTo>
                    <a:lnTo>
                      <a:pt x="937" y="18"/>
                    </a:lnTo>
                    <a:lnTo>
                      <a:pt x="928" y="18"/>
                    </a:lnTo>
                    <a:lnTo>
                      <a:pt x="918" y="18"/>
                    </a:lnTo>
                    <a:lnTo>
                      <a:pt x="909" y="18"/>
                    </a:lnTo>
                    <a:lnTo>
                      <a:pt x="900" y="18"/>
                    </a:lnTo>
                    <a:lnTo>
                      <a:pt x="890" y="18"/>
                    </a:lnTo>
                    <a:lnTo>
                      <a:pt x="881" y="18"/>
                    </a:lnTo>
                    <a:lnTo>
                      <a:pt x="872" y="18"/>
                    </a:lnTo>
                    <a:lnTo>
                      <a:pt x="863" y="18"/>
                    </a:lnTo>
                    <a:lnTo>
                      <a:pt x="853" y="18"/>
                    </a:lnTo>
                    <a:lnTo>
                      <a:pt x="844" y="18"/>
                    </a:lnTo>
                    <a:lnTo>
                      <a:pt x="835" y="18"/>
                    </a:lnTo>
                    <a:lnTo>
                      <a:pt x="825" y="18"/>
                    </a:lnTo>
                    <a:lnTo>
                      <a:pt x="816" y="18"/>
                    </a:lnTo>
                    <a:lnTo>
                      <a:pt x="807" y="18"/>
                    </a:lnTo>
                    <a:lnTo>
                      <a:pt x="798" y="18"/>
                    </a:lnTo>
                    <a:lnTo>
                      <a:pt x="788" y="18"/>
                    </a:lnTo>
                    <a:lnTo>
                      <a:pt x="779" y="18"/>
                    </a:lnTo>
                    <a:lnTo>
                      <a:pt x="770" y="18"/>
                    </a:lnTo>
                    <a:lnTo>
                      <a:pt x="760" y="18"/>
                    </a:lnTo>
                    <a:lnTo>
                      <a:pt x="751" y="18"/>
                    </a:lnTo>
                    <a:lnTo>
                      <a:pt x="742" y="18"/>
                    </a:lnTo>
                    <a:lnTo>
                      <a:pt x="733" y="18"/>
                    </a:lnTo>
                    <a:lnTo>
                      <a:pt x="723" y="18"/>
                    </a:lnTo>
                    <a:lnTo>
                      <a:pt x="714" y="18"/>
                    </a:lnTo>
                    <a:lnTo>
                      <a:pt x="705" y="18"/>
                    </a:lnTo>
                    <a:lnTo>
                      <a:pt x="696" y="18"/>
                    </a:lnTo>
                    <a:lnTo>
                      <a:pt x="686" y="18"/>
                    </a:lnTo>
                    <a:lnTo>
                      <a:pt x="677" y="18"/>
                    </a:lnTo>
                    <a:lnTo>
                      <a:pt x="668" y="18"/>
                    </a:lnTo>
                    <a:lnTo>
                      <a:pt x="658" y="18"/>
                    </a:lnTo>
                    <a:lnTo>
                      <a:pt x="649" y="18"/>
                    </a:lnTo>
                    <a:lnTo>
                      <a:pt x="640" y="18"/>
                    </a:lnTo>
                    <a:lnTo>
                      <a:pt x="631" y="18"/>
                    </a:lnTo>
                    <a:lnTo>
                      <a:pt x="621" y="18"/>
                    </a:lnTo>
                    <a:lnTo>
                      <a:pt x="612" y="18"/>
                    </a:lnTo>
                    <a:lnTo>
                      <a:pt x="603" y="18"/>
                    </a:lnTo>
                    <a:lnTo>
                      <a:pt x="593" y="18"/>
                    </a:lnTo>
                    <a:lnTo>
                      <a:pt x="584" y="18"/>
                    </a:lnTo>
                    <a:lnTo>
                      <a:pt x="575" y="18"/>
                    </a:lnTo>
                    <a:lnTo>
                      <a:pt x="566" y="18"/>
                    </a:lnTo>
                    <a:lnTo>
                      <a:pt x="556" y="18"/>
                    </a:lnTo>
                    <a:lnTo>
                      <a:pt x="547" y="18"/>
                    </a:lnTo>
                    <a:lnTo>
                      <a:pt x="538" y="18"/>
                    </a:lnTo>
                    <a:lnTo>
                      <a:pt x="528" y="18"/>
                    </a:lnTo>
                    <a:lnTo>
                      <a:pt x="519" y="18"/>
                    </a:lnTo>
                    <a:lnTo>
                      <a:pt x="510" y="18"/>
                    </a:lnTo>
                    <a:lnTo>
                      <a:pt x="501" y="18"/>
                    </a:lnTo>
                    <a:lnTo>
                      <a:pt x="491" y="18"/>
                    </a:lnTo>
                    <a:lnTo>
                      <a:pt x="482" y="18"/>
                    </a:lnTo>
                    <a:lnTo>
                      <a:pt x="473" y="18"/>
                    </a:lnTo>
                    <a:lnTo>
                      <a:pt x="464" y="18"/>
                    </a:lnTo>
                    <a:lnTo>
                      <a:pt x="454" y="18"/>
                    </a:lnTo>
                    <a:lnTo>
                      <a:pt x="445" y="18"/>
                    </a:lnTo>
                    <a:lnTo>
                      <a:pt x="436" y="18"/>
                    </a:lnTo>
                    <a:lnTo>
                      <a:pt x="426" y="18"/>
                    </a:lnTo>
                    <a:lnTo>
                      <a:pt x="417" y="18"/>
                    </a:lnTo>
                    <a:lnTo>
                      <a:pt x="408" y="18"/>
                    </a:lnTo>
                    <a:lnTo>
                      <a:pt x="399" y="18"/>
                    </a:lnTo>
                    <a:lnTo>
                      <a:pt x="389" y="18"/>
                    </a:lnTo>
                    <a:lnTo>
                      <a:pt x="380" y="18"/>
                    </a:lnTo>
                    <a:lnTo>
                      <a:pt x="371" y="18"/>
                    </a:lnTo>
                    <a:lnTo>
                      <a:pt x="361" y="18"/>
                    </a:lnTo>
                    <a:lnTo>
                      <a:pt x="352" y="18"/>
                    </a:lnTo>
                    <a:lnTo>
                      <a:pt x="343" y="18"/>
                    </a:lnTo>
                    <a:lnTo>
                      <a:pt x="334" y="18"/>
                    </a:lnTo>
                    <a:lnTo>
                      <a:pt x="324" y="18"/>
                    </a:lnTo>
                    <a:lnTo>
                      <a:pt x="315" y="18"/>
                    </a:lnTo>
                    <a:lnTo>
                      <a:pt x="306" y="18"/>
                    </a:lnTo>
                    <a:lnTo>
                      <a:pt x="296" y="18"/>
                    </a:lnTo>
                    <a:lnTo>
                      <a:pt x="287" y="18"/>
                    </a:lnTo>
                    <a:lnTo>
                      <a:pt x="278" y="18"/>
                    </a:lnTo>
                    <a:lnTo>
                      <a:pt x="269" y="18"/>
                    </a:lnTo>
                    <a:lnTo>
                      <a:pt x="259" y="18"/>
                    </a:lnTo>
                    <a:lnTo>
                      <a:pt x="250" y="18"/>
                    </a:lnTo>
                    <a:lnTo>
                      <a:pt x="241" y="18"/>
                    </a:lnTo>
                    <a:lnTo>
                      <a:pt x="232" y="18"/>
                    </a:lnTo>
                    <a:lnTo>
                      <a:pt x="222" y="18"/>
                    </a:lnTo>
                    <a:lnTo>
                      <a:pt x="213" y="18"/>
                    </a:lnTo>
                    <a:lnTo>
                      <a:pt x="204" y="18"/>
                    </a:lnTo>
                    <a:lnTo>
                      <a:pt x="194" y="18"/>
                    </a:lnTo>
                    <a:lnTo>
                      <a:pt x="185" y="18"/>
                    </a:lnTo>
                    <a:lnTo>
                      <a:pt x="176" y="18"/>
                    </a:lnTo>
                    <a:lnTo>
                      <a:pt x="167" y="18"/>
                    </a:lnTo>
                    <a:lnTo>
                      <a:pt x="157" y="18"/>
                    </a:lnTo>
                    <a:lnTo>
                      <a:pt x="148" y="18"/>
                    </a:lnTo>
                    <a:lnTo>
                      <a:pt x="139" y="18"/>
                    </a:lnTo>
                    <a:lnTo>
                      <a:pt x="129" y="18"/>
                    </a:lnTo>
                    <a:lnTo>
                      <a:pt x="120" y="18"/>
                    </a:lnTo>
                    <a:lnTo>
                      <a:pt x="111" y="18"/>
                    </a:lnTo>
                    <a:lnTo>
                      <a:pt x="102" y="18"/>
                    </a:lnTo>
                    <a:lnTo>
                      <a:pt x="92" y="18"/>
                    </a:lnTo>
                    <a:lnTo>
                      <a:pt x="83" y="18"/>
                    </a:lnTo>
                    <a:lnTo>
                      <a:pt x="74" y="18"/>
                    </a:lnTo>
                    <a:lnTo>
                      <a:pt x="64" y="18"/>
                    </a:lnTo>
                    <a:lnTo>
                      <a:pt x="55" y="18"/>
                    </a:lnTo>
                    <a:lnTo>
                      <a:pt x="46" y="18"/>
                    </a:lnTo>
                    <a:lnTo>
                      <a:pt x="37" y="18"/>
                    </a:lnTo>
                    <a:lnTo>
                      <a:pt x="27" y="18"/>
                    </a:lnTo>
                    <a:lnTo>
                      <a:pt x="18" y="18"/>
                    </a:lnTo>
                    <a:lnTo>
                      <a:pt x="9" y="18"/>
                    </a:lnTo>
                    <a:lnTo>
                      <a:pt x="0" y="18"/>
                    </a:lnTo>
                    <a:lnTo>
                      <a:pt x="0" y="8"/>
                    </a:lnTo>
                    <a:close/>
                  </a:path>
                </a:pathLst>
              </a:custGeom>
              <a:noFill/>
              <a:ln w="3175">
                <a:solidFill>
                  <a:srgbClr val="008000"/>
                </a:solidFill>
                <a:round/>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84" name="Freeform 191"/>
              <p:cNvSpPr>
                <a:spLocks noChangeArrowheads="1"/>
              </p:cNvSpPr>
              <p:nvPr/>
            </p:nvSpPr>
            <p:spPr bwMode="auto">
              <a:xfrm>
                <a:off x="504" y="2872"/>
                <a:ext cx="664" cy="464"/>
              </a:xfrm>
              <a:custGeom>
                <a:avLst/>
                <a:gdLst>
                  <a:gd name="T0" fmla="*/ 0 w 664"/>
                  <a:gd name="T1" fmla="*/ 4 h 464"/>
                  <a:gd name="T2" fmla="*/ 0 w 664"/>
                  <a:gd name="T3" fmla="*/ 460 h 464"/>
                  <a:gd name="T4" fmla="*/ 4 w 664"/>
                  <a:gd name="T5" fmla="*/ 464 h 464"/>
                  <a:gd name="T6" fmla="*/ 660 w 664"/>
                  <a:gd name="T7" fmla="*/ 464 h 464"/>
                  <a:gd name="T8" fmla="*/ 664 w 664"/>
                  <a:gd name="T9" fmla="*/ 460 h 464"/>
                  <a:gd name="T10" fmla="*/ 664 w 664"/>
                  <a:gd name="T11" fmla="*/ 4 h 464"/>
                  <a:gd name="T12" fmla="*/ 660 w 664"/>
                  <a:gd name="T13" fmla="*/ 0 h 464"/>
                  <a:gd name="T14" fmla="*/ 4 w 664"/>
                  <a:gd name="T15" fmla="*/ 0 h 464"/>
                  <a:gd name="T16" fmla="*/ 0 w 664"/>
                  <a:gd name="T17" fmla="*/ 4 h 464"/>
                  <a:gd name="T18" fmla="*/ 0 w 664"/>
                  <a:gd name="T19" fmla="*/ 4 h 4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4" h="464">
                    <a:moveTo>
                      <a:pt x="0" y="4"/>
                    </a:moveTo>
                    <a:lnTo>
                      <a:pt x="0" y="460"/>
                    </a:lnTo>
                    <a:cubicBezTo>
                      <a:pt x="0" y="462"/>
                      <a:pt x="1" y="464"/>
                      <a:pt x="4" y="464"/>
                    </a:cubicBezTo>
                    <a:lnTo>
                      <a:pt x="660" y="464"/>
                    </a:lnTo>
                    <a:cubicBezTo>
                      <a:pt x="662" y="464"/>
                      <a:pt x="664" y="462"/>
                      <a:pt x="664" y="460"/>
                    </a:cubicBezTo>
                    <a:lnTo>
                      <a:pt x="664" y="4"/>
                    </a:lnTo>
                    <a:cubicBezTo>
                      <a:pt x="664" y="1"/>
                      <a:pt x="662" y="0"/>
                      <a:pt x="660" y="0"/>
                    </a:cubicBezTo>
                    <a:lnTo>
                      <a:pt x="4" y="0"/>
                    </a:lnTo>
                    <a:cubicBezTo>
                      <a:pt x="1" y="0"/>
                      <a:pt x="0" y="1"/>
                      <a:pt x="0" y="4"/>
                    </a:cubicBezTo>
                    <a:close/>
                  </a:path>
                </a:pathLst>
              </a:cu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85" name="Freeform 192"/>
              <p:cNvSpPr>
                <a:spLocks/>
              </p:cNvSpPr>
              <p:nvPr/>
            </p:nvSpPr>
            <p:spPr bwMode="auto">
              <a:xfrm>
                <a:off x="504" y="2872"/>
                <a:ext cx="664" cy="464"/>
              </a:xfrm>
              <a:custGeom>
                <a:avLst/>
                <a:gdLst>
                  <a:gd name="T0" fmla="*/ 0 w 664"/>
                  <a:gd name="T1" fmla="*/ 4 h 464"/>
                  <a:gd name="T2" fmla="*/ 0 w 664"/>
                  <a:gd name="T3" fmla="*/ 460 h 464"/>
                  <a:gd name="T4" fmla="*/ 4 w 664"/>
                  <a:gd name="T5" fmla="*/ 464 h 464"/>
                  <a:gd name="T6" fmla="*/ 660 w 664"/>
                  <a:gd name="T7" fmla="*/ 464 h 464"/>
                  <a:gd name="T8" fmla="*/ 664 w 664"/>
                  <a:gd name="T9" fmla="*/ 460 h 464"/>
                  <a:gd name="T10" fmla="*/ 664 w 664"/>
                  <a:gd name="T11" fmla="*/ 4 h 464"/>
                  <a:gd name="T12" fmla="*/ 660 w 664"/>
                  <a:gd name="T13" fmla="*/ 0 h 464"/>
                  <a:gd name="T14" fmla="*/ 4 w 664"/>
                  <a:gd name="T15" fmla="*/ 0 h 464"/>
                  <a:gd name="T16" fmla="*/ 0 w 664"/>
                  <a:gd name="T17" fmla="*/ 4 h 464"/>
                  <a:gd name="T18" fmla="*/ 0 w 664"/>
                  <a:gd name="T19" fmla="*/ 4 h 4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4" h="464">
                    <a:moveTo>
                      <a:pt x="0" y="4"/>
                    </a:moveTo>
                    <a:lnTo>
                      <a:pt x="0" y="460"/>
                    </a:lnTo>
                    <a:cubicBezTo>
                      <a:pt x="0" y="462"/>
                      <a:pt x="1" y="464"/>
                      <a:pt x="4" y="464"/>
                    </a:cubicBezTo>
                    <a:lnTo>
                      <a:pt x="660" y="464"/>
                    </a:lnTo>
                    <a:cubicBezTo>
                      <a:pt x="662" y="464"/>
                      <a:pt x="664" y="462"/>
                      <a:pt x="664" y="460"/>
                    </a:cubicBezTo>
                    <a:lnTo>
                      <a:pt x="664" y="4"/>
                    </a:lnTo>
                    <a:cubicBezTo>
                      <a:pt x="664" y="1"/>
                      <a:pt x="662" y="0"/>
                      <a:pt x="660" y="0"/>
                    </a:cubicBezTo>
                    <a:lnTo>
                      <a:pt x="4" y="0"/>
                    </a:lnTo>
                    <a:cubicBezTo>
                      <a:pt x="1" y="0"/>
                      <a:pt x="0" y="1"/>
                      <a:pt x="0" y="4"/>
                    </a:cubicBezTo>
                    <a:close/>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86" name="Freeform 193"/>
              <p:cNvSpPr>
                <a:spLocks noChangeArrowheads="1"/>
              </p:cNvSpPr>
              <p:nvPr/>
            </p:nvSpPr>
            <p:spPr bwMode="auto">
              <a:xfrm>
                <a:off x="520" y="2896"/>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FFC8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87" name="Text Box 194"/>
              <p:cNvSpPr txBox="1">
                <a:spLocks noChangeArrowheads="1"/>
              </p:cNvSpPr>
              <p:nvPr/>
            </p:nvSpPr>
            <p:spPr bwMode="auto">
              <a:xfrm>
                <a:off x="696" y="2859"/>
                <a:ext cx="448"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Other renewables</a:t>
                </a:r>
              </a:p>
            </p:txBody>
          </p:sp>
          <p:sp>
            <p:nvSpPr>
              <p:cNvPr id="12488" name="Freeform 195"/>
              <p:cNvSpPr>
                <a:spLocks noChangeArrowheads="1"/>
              </p:cNvSpPr>
              <p:nvPr/>
            </p:nvSpPr>
            <p:spPr bwMode="auto">
              <a:xfrm>
                <a:off x="520" y="2968"/>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89" name="Text Box 196"/>
              <p:cNvSpPr txBox="1">
                <a:spLocks noChangeArrowheads="1"/>
              </p:cNvSpPr>
              <p:nvPr/>
            </p:nvSpPr>
            <p:spPr bwMode="auto">
              <a:xfrm>
                <a:off x="696" y="2931"/>
                <a:ext cx="200"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Nuclear</a:t>
                </a:r>
              </a:p>
            </p:txBody>
          </p:sp>
          <p:sp>
            <p:nvSpPr>
              <p:cNvPr id="12490" name="Freeform 197"/>
              <p:cNvSpPr>
                <a:spLocks noChangeArrowheads="1"/>
              </p:cNvSpPr>
              <p:nvPr/>
            </p:nvSpPr>
            <p:spPr bwMode="auto">
              <a:xfrm>
                <a:off x="520" y="3040"/>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0064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91" name="Text Box 198"/>
              <p:cNvSpPr txBox="1">
                <a:spLocks noChangeArrowheads="1"/>
              </p:cNvSpPr>
              <p:nvPr/>
            </p:nvSpPr>
            <p:spPr bwMode="auto">
              <a:xfrm>
                <a:off x="696" y="3003"/>
                <a:ext cx="104"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Gas</a:t>
                </a:r>
              </a:p>
            </p:txBody>
          </p:sp>
          <p:sp>
            <p:nvSpPr>
              <p:cNvPr id="12492" name="Freeform 199"/>
              <p:cNvSpPr>
                <a:spLocks noChangeArrowheads="1"/>
              </p:cNvSpPr>
              <p:nvPr/>
            </p:nvSpPr>
            <p:spPr bwMode="auto">
              <a:xfrm>
                <a:off x="520" y="3112"/>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93" name="Text Box 200"/>
              <p:cNvSpPr txBox="1">
                <a:spLocks noChangeArrowheads="1"/>
              </p:cNvSpPr>
              <p:nvPr/>
            </p:nvSpPr>
            <p:spPr bwMode="auto">
              <a:xfrm>
                <a:off x="696" y="3075"/>
                <a:ext cx="72"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Oil</a:t>
                </a:r>
              </a:p>
            </p:txBody>
          </p:sp>
          <p:sp>
            <p:nvSpPr>
              <p:cNvPr id="12494" name="Freeform 201"/>
              <p:cNvSpPr>
                <a:spLocks noChangeArrowheads="1"/>
              </p:cNvSpPr>
              <p:nvPr/>
            </p:nvSpPr>
            <p:spPr bwMode="auto">
              <a:xfrm>
                <a:off x="520" y="3184"/>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20202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95" name="Text Box 202"/>
              <p:cNvSpPr txBox="1">
                <a:spLocks noChangeArrowheads="1"/>
              </p:cNvSpPr>
              <p:nvPr/>
            </p:nvSpPr>
            <p:spPr bwMode="auto">
              <a:xfrm>
                <a:off x="696" y="3147"/>
                <a:ext cx="120"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Coal</a:t>
                </a:r>
              </a:p>
            </p:txBody>
          </p:sp>
          <p:sp>
            <p:nvSpPr>
              <p:cNvPr id="12496" name="Freeform 203"/>
              <p:cNvSpPr>
                <a:spLocks noChangeArrowheads="1"/>
              </p:cNvSpPr>
              <p:nvPr/>
            </p:nvSpPr>
            <p:spPr bwMode="auto">
              <a:xfrm>
                <a:off x="520" y="3256"/>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008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97" name="Text Box 204"/>
              <p:cNvSpPr txBox="1">
                <a:spLocks noChangeArrowheads="1"/>
              </p:cNvSpPr>
              <p:nvPr/>
            </p:nvSpPr>
            <p:spPr bwMode="auto">
              <a:xfrm>
                <a:off x="696" y="3219"/>
                <a:ext cx="232"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Biomass</a:t>
                </a:r>
              </a:p>
            </p:txBody>
          </p:sp>
        </p:grpSp>
        <p:grpSp>
          <p:nvGrpSpPr>
            <p:cNvPr id="12363" name="Group -1024"/>
            <p:cNvGrpSpPr>
              <a:grpSpLocks/>
            </p:cNvGrpSpPr>
            <p:nvPr/>
          </p:nvGrpSpPr>
          <p:grpSpPr bwMode="auto">
            <a:xfrm>
              <a:off x="0" y="3894909"/>
              <a:ext cx="4343400" cy="2944368"/>
              <a:chOff x="2880" y="1440"/>
              <a:chExt cx="2720" cy="1200"/>
            </a:xfrm>
          </p:grpSpPr>
          <p:sp>
            <p:nvSpPr>
              <p:cNvPr id="12368" name="Freeform 276"/>
              <p:cNvSpPr>
                <a:spLocks noChangeArrowheads="1"/>
              </p:cNvSpPr>
              <p:nvPr/>
            </p:nvSpPr>
            <p:spPr bwMode="auto">
              <a:xfrm>
                <a:off x="3152" y="1560"/>
                <a:ext cx="2320" cy="960"/>
              </a:xfrm>
              <a:custGeom>
                <a:avLst/>
                <a:gdLst>
                  <a:gd name="T0" fmla="*/ 0 w 2320"/>
                  <a:gd name="T1" fmla="*/ 0 h 960"/>
                  <a:gd name="T2" fmla="*/ 2320 w 2320"/>
                  <a:gd name="T3" fmla="*/ 0 h 960"/>
                  <a:gd name="T4" fmla="*/ 2320 w 2320"/>
                  <a:gd name="T5" fmla="*/ 960 h 960"/>
                  <a:gd name="T6" fmla="*/ 0 w 2320"/>
                  <a:gd name="T7" fmla="*/ 960 h 960"/>
                  <a:gd name="T8" fmla="*/ 0 w 2320"/>
                  <a:gd name="T9" fmla="*/ 0 h 960"/>
                  <a:gd name="T10" fmla="*/ 0 w 2320"/>
                  <a:gd name="T11" fmla="*/ 0 h 9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20" h="960">
                    <a:moveTo>
                      <a:pt x="0" y="0"/>
                    </a:moveTo>
                    <a:lnTo>
                      <a:pt x="2320" y="0"/>
                    </a:lnTo>
                    <a:lnTo>
                      <a:pt x="2320" y="960"/>
                    </a:lnTo>
                    <a:lnTo>
                      <a:pt x="0" y="960"/>
                    </a:lnTo>
                    <a:lnTo>
                      <a:pt x="0" y="0"/>
                    </a:lnTo>
                    <a:close/>
                  </a:path>
                </a:pathLst>
              </a:cu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69" name="Text Box 277"/>
              <p:cNvSpPr txBox="1">
                <a:spLocks noChangeArrowheads="1"/>
              </p:cNvSpPr>
              <p:nvPr/>
            </p:nvSpPr>
            <p:spPr bwMode="auto">
              <a:xfrm>
                <a:off x="3088" y="251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1850</a:t>
                </a:r>
              </a:p>
            </p:txBody>
          </p:sp>
          <p:sp>
            <p:nvSpPr>
              <p:cNvPr id="12370" name="Freeform 278"/>
              <p:cNvSpPr>
                <a:spLocks/>
              </p:cNvSpPr>
              <p:nvPr/>
            </p:nvSpPr>
            <p:spPr bwMode="auto">
              <a:xfrm>
                <a:off x="3152" y="252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71" name="Text Box 279"/>
              <p:cNvSpPr txBox="1">
                <a:spLocks noChangeArrowheads="1"/>
              </p:cNvSpPr>
              <p:nvPr/>
            </p:nvSpPr>
            <p:spPr bwMode="auto">
              <a:xfrm>
                <a:off x="3552" y="251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1900</a:t>
                </a:r>
              </a:p>
            </p:txBody>
          </p:sp>
          <p:sp>
            <p:nvSpPr>
              <p:cNvPr id="12372" name="Freeform 280"/>
              <p:cNvSpPr>
                <a:spLocks/>
              </p:cNvSpPr>
              <p:nvPr/>
            </p:nvSpPr>
            <p:spPr bwMode="auto">
              <a:xfrm>
                <a:off x="3616" y="252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73" name="Text Box 281"/>
              <p:cNvSpPr txBox="1">
                <a:spLocks noChangeArrowheads="1"/>
              </p:cNvSpPr>
              <p:nvPr/>
            </p:nvSpPr>
            <p:spPr bwMode="auto">
              <a:xfrm>
                <a:off x="4016" y="251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1950</a:t>
                </a:r>
              </a:p>
            </p:txBody>
          </p:sp>
          <p:sp>
            <p:nvSpPr>
              <p:cNvPr id="12374" name="Freeform 282"/>
              <p:cNvSpPr>
                <a:spLocks/>
              </p:cNvSpPr>
              <p:nvPr/>
            </p:nvSpPr>
            <p:spPr bwMode="auto">
              <a:xfrm>
                <a:off x="4080" y="252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75" name="Text Box 283"/>
              <p:cNvSpPr txBox="1">
                <a:spLocks noChangeArrowheads="1"/>
              </p:cNvSpPr>
              <p:nvPr/>
            </p:nvSpPr>
            <p:spPr bwMode="auto">
              <a:xfrm>
                <a:off x="4480" y="251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2000</a:t>
                </a:r>
              </a:p>
            </p:txBody>
          </p:sp>
          <p:sp>
            <p:nvSpPr>
              <p:cNvPr id="12376" name="Freeform 284"/>
              <p:cNvSpPr>
                <a:spLocks/>
              </p:cNvSpPr>
              <p:nvPr/>
            </p:nvSpPr>
            <p:spPr bwMode="auto">
              <a:xfrm>
                <a:off x="4544" y="252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77" name="Text Box 285"/>
              <p:cNvSpPr txBox="1">
                <a:spLocks noChangeArrowheads="1"/>
              </p:cNvSpPr>
              <p:nvPr/>
            </p:nvSpPr>
            <p:spPr bwMode="auto">
              <a:xfrm>
                <a:off x="4944" y="251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2050</a:t>
                </a:r>
              </a:p>
            </p:txBody>
          </p:sp>
          <p:sp>
            <p:nvSpPr>
              <p:cNvPr id="12378" name="Freeform 286"/>
              <p:cNvSpPr>
                <a:spLocks/>
              </p:cNvSpPr>
              <p:nvPr/>
            </p:nvSpPr>
            <p:spPr bwMode="auto">
              <a:xfrm>
                <a:off x="5008" y="252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79" name="Text Box 287"/>
              <p:cNvSpPr txBox="1">
                <a:spLocks noChangeArrowheads="1"/>
              </p:cNvSpPr>
              <p:nvPr/>
            </p:nvSpPr>
            <p:spPr bwMode="auto">
              <a:xfrm>
                <a:off x="5408" y="251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2100</a:t>
                </a:r>
              </a:p>
            </p:txBody>
          </p:sp>
          <p:sp>
            <p:nvSpPr>
              <p:cNvPr id="12380" name="Freeform 288"/>
              <p:cNvSpPr>
                <a:spLocks/>
              </p:cNvSpPr>
              <p:nvPr/>
            </p:nvSpPr>
            <p:spPr bwMode="auto">
              <a:xfrm>
                <a:off x="5472" y="252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81" name="Text Box 289"/>
              <p:cNvSpPr txBox="1">
                <a:spLocks noChangeArrowheads="1"/>
              </p:cNvSpPr>
              <p:nvPr/>
            </p:nvSpPr>
            <p:spPr bwMode="auto">
              <a:xfrm rot="-5400000">
                <a:off x="2912" y="1979"/>
                <a:ext cx="72"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EJ</a:t>
                </a:r>
              </a:p>
            </p:txBody>
          </p:sp>
          <p:sp>
            <p:nvSpPr>
              <p:cNvPr id="12382" name="Text Box 290"/>
              <p:cNvSpPr txBox="1">
                <a:spLocks noChangeArrowheads="1"/>
              </p:cNvSpPr>
              <p:nvPr/>
            </p:nvSpPr>
            <p:spPr bwMode="auto">
              <a:xfrm>
                <a:off x="3096" y="2447"/>
                <a:ext cx="32"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0</a:t>
                </a:r>
              </a:p>
            </p:txBody>
          </p:sp>
          <p:sp>
            <p:nvSpPr>
              <p:cNvPr id="12383" name="Freeform 291"/>
              <p:cNvSpPr>
                <a:spLocks/>
              </p:cNvSpPr>
              <p:nvPr/>
            </p:nvSpPr>
            <p:spPr bwMode="auto">
              <a:xfrm>
                <a:off x="3136" y="2520"/>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84" name="Text Box 292"/>
              <p:cNvSpPr txBox="1">
                <a:spLocks noChangeArrowheads="1"/>
              </p:cNvSpPr>
              <p:nvPr/>
            </p:nvSpPr>
            <p:spPr bwMode="auto">
              <a:xfrm>
                <a:off x="3032" y="2255"/>
                <a:ext cx="96"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500</a:t>
                </a:r>
              </a:p>
            </p:txBody>
          </p:sp>
          <p:sp>
            <p:nvSpPr>
              <p:cNvPr id="12385" name="Freeform 293"/>
              <p:cNvSpPr>
                <a:spLocks/>
              </p:cNvSpPr>
              <p:nvPr/>
            </p:nvSpPr>
            <p:spPr bwMode="auto">
              <a:xfrm>
                <a:off x="3136" y="2328"/>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86" name="Text Box 294"/>
              <p:cNvSpPr txBox="1">
                <a:spLocks noChangeArrowheads="1"/>
              </p:cNvSpPr>
              <p:nvPr/>
            </p:nvSpPr>
            <p:spPr bwMode="auto">
              <a:xfrm>
                <a:off x="3000" y="2063"/>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1000</a:t>
                </a:r>
              </a:p>
            </p:txBody>
          </p:sp>
          <p:sp>
            <p:nvSpPr>
              <p:cNvPr id="12387" name="Freeform 295"/>
              <p:cNvSpPr>
                <a:spLocks/>
              </p:cNvSpPr>
              <p:nvPr/>
            </p:nvSpPr>
            <p:spPr bwMode="auto">
              <a:xfrm>
                <a:off x="3136" y="2136"/>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88" name="Text Box 296"/>
              <p:cNvSpPr txBox="1">
                <a:spLocks noChangeArrowheads="1"/>
              </p:cNvSpPr>
              <p:nvPr/>
            </p:nvSpPr>
            <p:spPr bwMode="auto">
              <a:xfrm>
                <a:off x="3000" y="187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1500</a:t>
                </a:r>
              </a:p>
            </p:txBody>
          </p:sp>
          <p:sp>
            <p:nvSpPr>
              <p:cNvPr id="12389" name="Freeform 297"/>
              <p:cNvSpPr>
                <a:spLocks/>
              </p:cNvSpPr>
              <p:nvPr/>
            </p:nvSpPr>
            <p:spPr bwMode="auto">
              <a:xfrm>
                <a:off x="3136" y="1944"/>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90" name="Text Box 298"/>
              <p:cNvSpPr txBox="1">
                <a:spLocks noChangeArrowheads="1"/>
              </p:cNvSpPr>
              <p:nvPr/>
            </p:nvSpPr>
            <p:spPr bwMode="auto">
              <a:xfrm>
                <a:off x="3000" y="1679"/>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2000</a:t>
                </a:r>
              </a:p>
            </p:txBody>
          </p:sp>
          <p:sp>
            <p:nvSpPr>
              <p:cNvPr id="12391" name="Freeform 299"/>
              <p:cNvSpPr>
                <a:spLocks/>
              </p:cNvSpPr>
              <p:nvPr/>
            </p:nvSpPr>
            <p:spPr bwMode="auto">
              <a:xfrm>
                <a:off x="3136" y="1752"/>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92" name="Text Box 300"/>
              <p:cNvSpPr txBox="1">
                <a:spLocks noChangeArrowheads="1"/>
              </p:cNvSpPr>
              <p:nvPr/>
            </p:nvSpPr>
            <p:spPr bwMode="auto">
              <a:xfrm>
                <a:off x="3000" y="1487"/>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2500</a:t>
                </a:r>
              </a:p>
            </p:txBody>
          </p:sp>
          <p:sp>
            <p:nvSpPr>
              <p:cNvPr id="12393" name="Freeform 301"/>
              <p:cNvSpPr>
                <a:spLocks/>
              </p:cNvSpPr>
              <p:nvPr/>
            </p:nvSpPr>
            <p:spPr bwMode="auto">
              <a:xfrm>
                <a:off x="3136" y="1560"/>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94" name="Freeform 302"/>
              <p:cNvSpPr>
                <a:spLocks/>
              </p:cNvSpPr>
              <p:nvPr/>
            </p:nvSpPr>
            <p:spPr bwMode="auto">
              <a:xfrm>
                <a:off x="3152" y="1560"/>
                <a:ext cx="2320" cy="960"/>
              </a:xfrm>
              <a:custGeom>
                <a:avLst/>
                <a:gdLst>
                  <a:gd name="T0" fmla="*/ 0 w 2320"/>
                  <a:gd name="T1" fmla="*/ 0 h 960"/>
                  <a:gd name="T2" fmla="*/ 2320 w 2320"/>
                  <a:gd name="T3" fmla="*/ 0 h 960"/>
                  <a:gd name="T4" fmla="*/ 2320 w 2320"/>
                  <a:gd name="T5" fmla="*/ 960 h 960"/>
                  <a:gd name="T6" fmla="*/ 0 w 2320"/>
                  <a:gd name="T7" fmla="*/ 960 h 960"/>
                  <a:gd name="T8" fmla="*/ 0 w 2320"/>
                  <a:gd name="T9" fmla="*/ 0 h 960"/>
                  <a:gd name="T10" fmla="*/ 0 w 2320"/>
                  <a:gd name="T11" fmla="*/ 0 h 9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20" h="960">
                    <a:moveTo>
                      <a:pt x="0" y="0"/>
                    </a:moveTo>
                    <a:lnTo>
                      <a:pt x="2320" y="0"/>
                    </a:lnTo>
                    <a:lnTo>
                      <a:pt x="2320" y="960"/>
                    </a:lnTo>
                    <a:lnTo>
                      <a:pt x="0" y="960"/>
                    </a:lnTo>
                    <a:lnTo>
                      <a:pt x="0" y="0"/>
                    </a:lnTo>
                    <a:close/>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95" name="Freeform 303"/>
              <p:cNvSpPr>
                <a:spLocks noChangeArrowheads="1"/>
              </p:cNvSpPr>
              <p:nvPr/>
            </p:nvSpPr>
            <p:spPr bwMode="auto">
              <a:xfrm>
                <a:off x="4590" y="1782"/>
                <a:ext cx="882" cy="563"/>
              </a:xfrm>
              <a:custGeom>
                <a:avLst/>
                <a:gdLst>
                  <a:gd name="T0" fmla="*/ 0 w 881"/>
                  <a:gd name="T1" fmla="*/ 558 h 563"/>
                  <a:gd name="T2" fmla="*/ 46 w 881"/>
                  <a:gd name="T3" fmla="*/ 539 h 563"/>
                  <a:gd name="T4" fmla="*/ 139 w 881"/>
                  <a:gd name="T5" fmla="*/ 485 h 563"/>
                  <a:gd name="T6" fmla="*/ 232 w 881"/>
                  <a:gd name="T7" fmla="*/ 420 h 563"/>
                  <a:gd name="T8" fmla="*/ 324 w 881"/>
                  <a:gd name="T9" fmla="*/ 346 h 563"/>
                  <a:gd name="T10" fmla="*/ 417 w 881"/>
                  <a:gd name="T11" fmla="*/ 257 h 563"/>
                  <a:gd name="T12" fmla="*/ 512 w 881"/>
                  <a:gd name="T13" fmla="*/ 163 h 563"/>
                  <a:gd name="T14" fmla="*/ 605 w 881"/>
                  <a:gd name="T15" fmla="*/ 91 h 563"/>
                  <a:gd name="T16" fmla="*/ 698 w 881"/>
                  <a:gd name="T17" fmla="*/ 32 h 563"/>
                  <a:gd name="T18" fmla="*/ 790 w 881"/>
                  <a:gd name="T19" fmla="*/ 6 h 563"/>
                  <a:gd name="T20" fmla="*/ 883 w 881"/>
                  <a:gd name="T21" fmla="*/ 0 h 563"/>
                  <a:gd name="T22" fmla="*/ 883 w 881"/>
                  <a:gd name="T23" fmla="*/ 81 h 563"/>
                  <a:gd name="T24" fmla="*/ 790 w 881"/>
                  <a:gd name="T25" fmla="*/ 60 h 563"/>
                  <a:gd name="T26" fmla="*/ 698 w 881"/>
                  <a:gd name="T27" fmla="*/ 65 h 563"/>
                  <a:gd name="T28" fmla="*/ 605 w 881"/>
                  <a:gd name="T29" fmla="*/ 112 h 563"/>
                  <a:gd name="T30" fmla="*/ 512 w 881"/>
                  <a:gd name="T31" fmla="*/ 175 h 563"/>
                  <a:gd name="T32" fmla="*/ 417 w 881"/>
                  <a:gd name="T33" fmla="*/ 265 h 563"/>
                  <a:gd name="T34" fmla="*/ 324 w 881"/>
                  <a:gd name="T35" fmla="*/ 352 h 563"/>
                  <a:gd name="T36" fmla="*/ 232 w 881"/>
                  <a:gd name="T37" fmla="*/ 427 h 563"/>
                  <a:gd name="T38" fmla="*/ 139 w 881"/>
                  <a:gd name="T39" fmla="*/ 492 h 563"/>
                  <a:gd name="T40" fmla="*/ 46 w 881"/>
                  <a:gd name="T41" fmla="*/ 545 h 563"/>
                  <a:gd name="T42" fmla="*/ 0 w 881"/>
                  <a:gd name="T43" fmla="*/ 563 h 563"/>
                  <a:gd name="T44" fmla="*/ 0 w 881"/>
                  <a:gd name="T45" fmla="*/ 558 h 56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563">
                    <a:moveTo>
                      <a:pt x="0" y="558"/>
                    </a:moveTo>
                    <a:lnTo>
                      <a:pt x="46" y="539"/>
                    </a:lnTo>
                    <a:lnTo>
                      <a:pt x="139" y="485"/>
                    </a:lnTo>
                    <a:lnTo>
                      <a:pt x="232" y="420"/>
                    </a:lnTo>
                    <a:lnTo>
                      <a:pt x="324" y="346"/>
                    </a:lnTo>
                    <a:lnTo>
                      <a:pt x="417" y="257"/>
                    </a:lnTo>
                    <a:lnTo>
                      <a:pt x="510" y="163"/>
                    </a:lnTo>
                    <a:lnTo>
                      <a:pt x="603" y="91"/>
                    </a:lnTo>
                    <a:lnTo>
                      <a:pt x="696" y="32"/>
                    </a:lnTo>
                    <a:lnTo>
                      <a:pt x="788" y="6"/>
                    </a:lnTo>
                    <a:lnTo>
                      <a:pt x="881" y="0"/>
                    </a:lnTo>
                    <a:lnTo>
                      <a:pt x="881" y="81"/>
                    </a:lnTo>
                    <a:lnTo>
                      <a:pt x="788" y="60"/>
                    </a:lnTo>
                    <a:lnTo>
                      <a:pt x="696" y="65"/>
                    </a:lnTo>
                    <a:lnTo>
                      <a:pt x="603" y="112"/>
                    </a:lnTo>
                    <a:lnTo>
                      <a:pt x="510" y="175"/>
                    </a:lnTo>
                    <a:lnTo>
                      <a:pt x="417" y="265"/>
                    </a:lnTo>
                    <a:lnTo>
                      <a:pt x="324" y="352"/>
                    </a:lnTo>
                    <a:lnTo>
                      <a:pt x="232" y="427"/>
                    </a:lnTo>
                    <a:lnTo>
                      <a:pt x="139" y="492"/>
                    </a:lnTo>
                    <a:lnTo>
                      <a:pt x="46" y="545"/>
                    </a:lnTo>
                    <a:lnTo>
                      <a:pt x="0" y="563"/>
                    </a:lnTo>
                    <a:lnTo>
                      <a:pt x="0" y="558"/>
                    </a:lnTo>
                    <a:close/>
                  </a:path>
                </a:pathLst>
              </a:custGeom>
              <a:solidFill>
                <a:srgbClr val="FFC8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96" name="Freeform 304"/>
              <p:cNvSpPr>
                <a:spLocks/>
              </p:cNvSpPr>
              <p:nvPr/>
            </p:nvSpPr>
            <p:spPr bwMode="auto">
              <a:xfrm>
                <a:off x="4590" y="1782"/>
                <a:ext cx="882" cy="563"/>
              </a:xfrm>
              <a:custGeom>
                <a:avLst/>
                <a:gdLst>
                  <a:gd name="T0" fmla="*/ 0 w 881"/>
                  <a:gd name="T1" fmla="*/ 558 h 563"/>
                  <a:gd name="T2" fmla="*/ 46 w 881"/>
                  <a:gd name="T3" fmla="*/ 539 h 563"/>
                  <a:gd name="T4" fmla="*/ 139 w 881"/>
                  <a:gd name="T5" fmla="*/ 485 h 563"/>
                  <a:gd name="T6" fmla="*/ 232 w 881"/>
                  <a:gd name="T7" fmla="*/ 420 h 563"/>
                  <a:gd name="T8" fmla="*/ 324 w 881"/>
                  <a:gd name="T9" fmla="*/ 346 h 563"/>
                  <a:gd name="T10" fmla="*/ 417 w 881"/>
                  <a:gd name="T11" fmla="*/ 257 h 563"/>
                  <a:gd name="T12" fmla="*/ 512 w 881"/>
                  <a:gd name="T13" fmla="*/ 163 h 563"/>
                  <a:gd name="T14" fmla="*/ 605 w 881"/>
                  <a:gd name="T15" fmla="*/ 91 h 563"/>
                  <a:gd name="T16" fmla="*/ 698 w 881"/>
                  <a:gd name="T17" fmla="*/ 32 h 563"/>
                  <a:gd name="T18" fmla="*/ 790 w 881"/>
                  <a:gd name="T19" fmla="*/ 6 h 563"/>
                  <a:gd name="T20" fmla="*/ 883 w 881"/>
                  <a:gd name="T21" fmla="*/ 0 h 563"/>
                  <a:gd name="T22" fmla="*/ 883 w 881"/>
                  <a:gd name="T23" fmla="*/ 81 h 563"/>
                  <a:gd name="T24" fmla="*/ 790 w 881"/>
                  <a:gd name="T25" fmla="*/ 60 h 563"/>
                  <a:gd name="T26" fmla="*/ 698 w 881"/>
                  <a:gd name="T27" fmla="*/ 65 h 563"/>
                  <a:gd name="T28" fmla="*/ 605 w 881"/>
                  <a:gd name="T29" fmla="*/ 112 h 563"/>
                  <a:gd name="T30" fmla="*/ 512 w 881"/>
                  <a:gd name="T31" fmla="*/ 175 h 563"/>
                  <a:gd name="T32" fmla="*/ 417 w 881"/>
                  <a:gd name="T33" fmla="*/ 265 h 563"/>
                  <a:gd name="T34" fmla="*/ 324 w 881"/>
                  <a:gd name="T35" fmla="*/ 352 h 563"/>
                  <a:gd name="T36" fmla="*/ 232 w 881"/>
                  <a:gd name="T37" fmla="*/ 427 h 563"/>
                  <a:gd name="T38" fmla="*/ 139 w 881"/>
                  <a:gd name="T39" fmla="*/ 492 h 563"/>
                  <a:gd name="T40" fmla="*/ 46 w 881"/>
                  <a:gd name="T41" fmla="*/ 545 h 563"/>
                  <a:gd name="T42" fmla="*/ 0 w 881"/>
                  <a:gd name="T43" fmla="*/ 563 h 563"/>
                  <a:gd name="T44" fmla="*/ 0 w 881"/>
                  <a:gd name="T45" fmla="*/ 558 h 56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563">
                    <a:moveTo>
                      <a:pt x="0" y="558"/>
                    </a:moveTo>
                    <a:lnTo>
                      <a:pt x="46" y="539"/>
                    </a:lnTo>
                    <a:lnTo>
                      <a:pt x="139" y="485"/>
                    </a:lnTo>
                    <a:lnTo>
                      <a:pt x="232" y="420"/>
                    </a:lnTo>
                    <a:lnTo>
                      <a:pt x="324" y="346"/>
                    </a:lnTo>
                    <a:lnTo>
                      <a:pt x="417" y="257"/>
                    </a:lnTo>
                    <a:lnTo>
                      <a:pt x="510" y="163"/>
                    </a:lnTo>
                    <a:lnTo>
                      <a:pt x="603" y="91"/>
                    </a:lnTo>
                    <a:lnTo>
                      <a:pt x="696" y="32"/>
                    </a:lnTo>
                    <a:lnTo>
                      <a:pt x="788" y="6"/>
                    </a:lnTo>
                    <a:lnTo>
                      <a:pt x="881" y="0"/>
                    </a:lnTo>
                    <a:lnTo>
                      <a:pt x="881" y="81"/>
                    </a:lnTo>
                    <a:lnTo>
                      <a:pt x="788" y="60"/>
                    </a:lnTo>
                    <a:lnTo>
                      <a:pt x="696" y="65"/>
                    </a:lnTo>
                    <a:lnTo>
                      <a:pt x="603" y="112"/>
                    </a:lnTo>
                    <a:lnTo>
                      <a:pt x="510" y="175"/>
                    </a:lnTo>
                    <a:lnTo>
                      <a:pt x="417" y="265"/>
                    </a:lnTo>
                    <a:lnTo>
                      <a:pt x="324" y="352"/>
                    </a:lnTo>
                    <a:lnTo>
                      <a:pt x="232" y="427"/>
                    </a:lnTo>
                    <a:lnTo>
                      <a:pt x="139" y="492"/>
                    </a:lnTo>
                    <a:lnTo>
                      <a:pt x="46" y="545"/>
                    </a:lnTo>
                    <a:lnTo>
                      <a:pt x="0" y="563"/>
                    </a:lnTo>
                    <a:lnTo>
                      <a:pt x="0" y="558"/>
                    </a:lnTo>
                    <a:close/>
                  </a:path>
                </a:pathLst>
              </a:custGeom>
              <a:noFill/>
              <a:ln w="3175">
                <a:solidFill>
                  <a:srgbClr val="FFC800"/>
                </a:solidFill>
                <a:round/>
                <a:headEnd/>
                <a:tailEnd/>
              </a:ln>
              <a:effectLst/>
              <a:extLst>
                <a:ext uri="{909E8E84-426E-40DD-AFC4-6F175D3DCCD1}">
                  <a14:hiddenFill xmlns:a14="http://schemas.microsoft.com/office/drawing/2010/main">
                    <a:solidFill>
                      <a:srgbClr val="FFC8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97" name="Freeform 305"/>
              <p:cNvSpPr>
                <a:spLocks noChangeArrowheads="1"/>
              </p:cNvSpPr>
              <p:nvPr/>
            </p:nvSpPr>
            <p:spPr bwMode="auto">
              <a:xfrm>
                <a:off x="4590" y="1843"/>
                <a:ext cx="882" cy="506"/>
              </a:xfrm>
              <a:custGeom>
                <a:avLst/>
                <a:gdLst>
                  <a:gd name="T0" fmla="*/ 0 w 881"/>
                  <a:gd name="T1" fmla="*/ 502 h 506"/>
                  <a:gd name="T2" fmla="*/ 46 w 881"/>
                  <a:gd name="T3" fmla="*/ 484 h 506"/>
                  <a:gd name="T4" fmla="*/ 139 w 881"/>
                  <a:gd name="T5" fmla="*/ 431 h 506"/>
                  <a:gd name="T6" fmla="*/ 232 w 881"/>
                  <a:gd name="T7" fmla="*/ 366 h 506"/>
                  <a:gd name="T8" fmla="*/ 324 w 881"/>
                  <a:gd name="T9" fmla="*/ 291 h 506"/>
                  <a:gd name="T10" fmla="*/ 417 w 881"/>
                  <a:gd name="T11" fmla="*/ 204 h 506"/>
                  <a:gd name="T12" fmla="*/ 512 w 881"/>
                  <a:gd name="T13" fmla="*/ 114 h 506"/>
                  <a:gd name="T14" fmla="*/ 605 w 881"/>
                  <a:gd name="T15" fmla="*/ 51 h 506"/>
                  <a:gd name="T16" fmla="*/ 698 w 881"/>
                  <a:gd name="T17" fmla="*/ 5 h 506"/>
                  <a:gd name="T18" fmla="*/ 790 w 881"/>
                  <a:gd name="T19" fmla="*/ 0 h 506"/>
                  <a:gd name="T20" fmla="*/ 883 w 881"/>
                  <a:gd name="T21" fmla="*/ 20 h 506"/>
                  <a:gd name="T22" fmla="*/ 883 w 881"/>
                  <a:gd name="T23" fmla="*/ 42 h 506"/>
                  <a:gd name="T24" fmla="*/ 790 w 881"/>
                  <a:gd name="T25" fmla="*/ 14 h 506"/>
                  <a:gd name="T26" fmla="*/ 698 w 881"/>
                  <a:gd name="T27" fmla="*/ 12 h 506"/>
                  <a:gd name="T28" fmla="*/ 605 w 881"/>
                  <a:gd name="T29" fmla="*/ 55 h 506"/>
                  <a:gd name="T30" fmla="*/ 512 w 881"/>
                  <a:gd name="T31" fmla="*/ 116 h 506"/>
                  <a:gd name="T32" fmla="*/ 417 w 881"/>
                  <a:gd name="T33" fmla="*/ 204 h 506"/>
                  <a:gd name="T34" fmla="*/ 324 w 881"/>
                  <a:gd name="T35" fmla="*/ 292 h 506"/>
                  <a:gd name="T36" fmla="*/ 232 w 881"/>
                  <a:gd name="T37" fmla="*/ 367 h 506"/>
                  <a:gd name="T38" fmla="*/ 139 w 881"/>
                  <a:gd name="T39" fmla="*/ 433 h 506"/>
                  <a:gd name="T40" fmla="*/ 46 w 881"/>
                  <a:gd name="T41" fmla="*/ 487 h 506"/>
                  <a:gd name="T42" fmla="*/ 0 w 881"/>
                  <a:gd name="T43" fmla="*/ 506 h 506"/>
                  <a:gd name="T44" fmla="*/ 0 w 881"/>
                  <a:gd name="T45" fmla="*/ 502 h 50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506">
                    <a:moveTo>
                      <a:pt x="0" y="502"/>
                    </a:moveTo>
                    <a:lnTo>
                      <a:pt x="46" y="484"/>
                    </a:lnTo>
                    <a:lnTo>
                      <a:pt x="139" y="431"/>
                    </a:lnTo>
                    <a:lnTo>
                      <a:pt x="232" y="366"/>
                    </a:lnTo>
                    <a:lnTo>
                      <a:pt x="324" y="291"/>
                    </a:lnTo>
                    <a:lnTo>
                      <a:pt x="417" y="204"/>
                    </a:lnTo>
                    <a:lnTo>
                      <a:pt x="510" y="114"/>
                    </a:lnTo>
                    <a:lnTo>
                      <a:pt x="603" y="51"/>
                    </a:lnTo>
                    <a:lnTo>
                      <a:pt x="696" y="5"/>
                    </a:lnTo>
                    <a:lnTo>
                      <a:pt x="788" y="0"/>
                    </a:lnTo>
                    <a:lnTo>
                      <a:pt x="881" y="20"/>
                    </a:lnTo>
                    <a:lnTo>
                      <a:pt x="881" y="42"/>
                    </a:lnTo>
                    <a:lnTo>
                      <a:pt x="788" y="14"/>
                    </a:lnTo>
                    <a:lnTo>
                      <a:pt x="696" y="12"/>
                    </a:lnTo>
                    <a:lnTo>
                      <a:pt x="603" y="55"/>
                    </a:lnTo>
                    <a:lnTo>
                      <a:pt x="510" y="116"/>
                    </a:lnTo>
                    <a:lnTo>
                      <a:pt x="417" y="204"/>
                    </a:lnTo>
                    <a:lnTo>
                      <a:pt x="324" y="292"/>
                    </a:lnTo>
                    <a:lnTo>
                      <a:pt x="232" y="367"/>
                    </a:lnTo>
                    <a:lnTo>
                      <a:pt x="139" y="433"/>
                    </a:lnTo>
                    <a:lnTo>
                      <a:pt x="46" y="487"/>
                    </a:lnTo>
                    <a:lnTo>
                      <a:pt x="0" y="506"/>
                    </a:lnTo>
                    <a:lnTo>
                      <a:pt x="0" y="502"/>
                    </a:lnTo>
                    <a:close/>
                  </a:path>
                </a:pathLst>
              </a:cu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98" name="Freeform 306"/>
              <p:cNvSpPr>
                <a:spLocks/>
              </p:cNvSpPr>
              <p:nvPr/>
            </p:nvSpPr>
            <p:spPr bwMode="auto">
              <a:xfrm>
                <a:off x="4590" y="1843"/>
                <a:ext cx="882" cy="506"/>
              </a:xfrm>
              <a:custGeom>
                <a:avLst/>
                <a:gdLst>
                  <a:gd name="T0" fmla="*/ 0 w 881"/>
                  <a:gd name="T1" fmla="*/ 502 h 506"/>
                  <a:gd name="T2" fmla="*/ 46 w 881"/>
                  <a:gd name="T3" fmla="*/ 484 h 506"/>
                  <a:gd name="T4" fmla="*/ 139 w 881"/>
                  <a:gd name="T5" fmla="*/ 431 h 506"/>
                  <a:gd name="T6" fmla="*/ 232 w 881"/>
                  <a:gd name="T7" fmla="*/ 366 h 506"/>
                  <a:gd name="T8" fmla="*/ 324 w 881"/>
                  <a:gd name="T9" fmla="*/ 291 h 506"/>
                  <a:gd name="T10" fmla="*/ 417 w 881"/>
                  <a:gd name="T11" fmla="*/ 204 h 506"/>
                  <a:gd name="T12" fmla="*/ 512 w 881"/>
                  <a:gd name="T13" fmla="*/ 114 h 506"/>
                  <a:gd name="T14" fmla="*/ 605 w 881"/>
                  <a:gd name="T15" fmla="*/ 51 h 506"/>
                  <a:gd name="T16" fmla="*/ 698 w 881"/>
                  <a:gd name="T17" fmla="*/ 5 h 506"/>
                  <a:gd name="T18" fmla="*/ 790 w 881"/>
                  <a:gd name="T19" fmla="*/ 0 h 506"/>
                  <a:gd name="T20" fmla="*/ 883 w 881"/>
                  <a:gd name="T21" fmla="*/ 20 h 506"/>
                  <a:gd name="T22" fmla="*/ 883 w 881"/>
                  <a:gd name="T23" fmla="*/ 42 h 506"/>
                  <a:gd name="T24" fmla="*/ 790 w 881"/>
                  <a:gd name="T25" fmla="*/ 14 h 506"/>
                  <a:gd name="T26" fmla="*/ 698 w 881"/>
                  <a:gd name="T27" fmla="*/ 12 h 506"/>
                  <a:gd name="T28" fmla="*/ 605 w 881"/>
                  <a:gd name="T29" fmla="*/ 55 h 506"/>
                  <a:gd name="T30" fmla="*/ 512 w 881"/>
                  <a:gd name="T31" fmla="*/ 116 h 506"/>
                  <a:gd name="T32" fmla="*/ 417 w 881"/>
                  <a:gd name="T33" fmla="*/ 204 h 506"/>
                  <a:gd name="T34" fmla="*/ 324 w 881"/>
                  <a:gd name="T35" fmla="*/ 292 h 506"/>
                  <a:gd name="T36" fmla="*/ 232 w 881"/>
                  <a:gd name="T37" fmla="*/ 367 h 506"/>
                  <a:gd name="T38" fmla="*/ 139 w 881"/>
                  <a:gd name="T39" fmla="*/ 433 h 506"/>
                  <a:gd name="T40" fmla="*/ 46 w 881"/>
                  <a:gd name="T41" fmla="*/ 487 h 506"/>
                  <a:gd name="T42" fmla="*/ 0 w 881"/>
                  <a:gd name="T43" fmla="*/ 506 h 506"/>
                  <a:gd name="T44" fmla="*/ 0 w 881"/>
                  <a:gd name="T45" fmla="*/ 502 h 50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506">
                    <a:moveTo>
                      <a:pt x="0" y="502"/>
                    </a:moveTo>
                    <a:lnTo>
                      <a:pt x="46" y="484"/>
                    </a:lnTo>
                    <a:lnTo>
                      <a:pt x="139" y="431"/>
                    </a:lnTo>
                    <a:lnTo>
                      <a:pt x="232" y="366"/>
                    </a:lnTo>
                    <a:lnTo>
                      <a:pt x="324" y="291"/>
                    </a:lnTo>
                    <a:lnTo>
                      <a:pt x="417" y="204"/>
                    </a:lnTo>
                    <a:lnTo>
                      <a:pt x="510" y="114"/>
                    </a:lnTo>
                    <a:lnTo>
                      <a:pt x="603" y="51"/>
                    </a:lnTo>
                    <a:lnTo>
                      <a:pt x="696" y="5"/>
                    </a:lnTo>
                    <a:lnTo>
                      <a:pt x="788" y="0"/>
                    </a:lnTo>
                    <a:lnTo>
                      <a:pt x="881" y="20"/>
                    </a:lnTo>
                    <a:lnTo>
                      <a:pt x="881" y="42"/>
                    </a:lnTo>
                    <a:lnTo>
                      <a:pt x="788" y="14"/>
                    </a:lnTo>
                    <a:lnTo>
                      <a:pt x="696" y="12"/>
                    </a:lnTo>
                    <a:lnTo>
                      <a:pt x="603" y="55"/>
                    </a:lnTo>
                    <a:lnTo>
                      <a:pt x="510" y="116"/>
                    </a:lnTo>
                    <a:lnTo>
                      <a:pt x="417" y="204"/>
                    </a:lnTo>
                    <a:lnTo>
                      <a:pt x="324" y="292"/>
                    </a:lnTo>
                    <a:lnTo>
                      <a:pt x="232" y="367"/>
                    </a:lnTo>
                    <a:lnTo>
                      <a:pt x="139" y="433"/>
                    </a:lnTo>
                    <a:lnTo>
                      <a:pt x="46" y="487"/>
                    </a:lnTo>
                    <a:lnTo>
                      <a:pt x="0" y="506"/>
                    </a:lnTo>
                    <a:lnTo>
                      <a:pt x="0" y="502"/>
                    </a:lnTo>
                    <a:close/>
                  </a:path>
                </a:pathLst>
              </a:custGeom>
              <a:noFill/>
              <a:ln w="3175">
                <a:solidFill>
                  <a:srgbClr val="FFFF00"/>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99" name="Freeform 307"/>
              <p:cNvSpPr>
                <a:spLocks noChangeArrowheads="1"/>
              </p:cNvSpPr>
              <p:nvPr/>
            </p:nvSpPr>
            <p:spPr bwMode="auto">
              <a:xfrm>
                <a:off x="4590" y="1856"/>
                <a:ext cx="882" cy="531"/>
              </a:xfrm>
              <a:custGeom>
                <a:avLst/>
                <a:gdLst>
                  <a:gd name="T0" fmla="*/ 0 w 881"/>
                  <a:gd name="T1" fmla="*/ 493 h 531"/>
                  <a:gd name="T2" fmla="*/ 46 w 881"/>
                  <a:gd name="T3" fmla="*/ 475 h 531"/>
                  <a:gd name="T4" fmla="*/ 139 w 881"/>
                  <a:gd name="T5" fmla="*/ 421 h 531"/>
                  <a:gd name="T6" fmla="*/ 232 w 881"/>
                  <a:gd name="T7" fmla="*/ 354 h 531"/>
                  <a:gd name="T8" fmla="*/ 324 w 881"/>
                  <a:gd name="T9" fmla="*/ 280 h 531"/>
                  <a:gd name="T10" fmla="*/ 417 w 881"/>
                  <a:gd name="T11" fmla="*/ 192 h 531"/>
                  <a:gd name="T12" fmla="*/ 512 w 881"/>
                  <a:gd name="T13" fmla="*/ 103 h 531"/>
                  <a:gd name="T14" fmla="*/ 605 w 881"/>
                  <a:gd name="T15" fmla="*/ 42 h 531"/>
                  <a:gd name="T16" fmla="*/ 698 w 881"/>
                  <a:gd name="T17" fmla="*/ 0 h 531"/>
                  <a:gd name="T18" fmla="*/ 790 w 881"/>
                  <a:gd name="T19" fmla="*/ 1 h 531"/>
                  <a:gd name="T20" fmla="*/ 883 w 881"/>
                  <a:gd name="T21" fmla="*/ 29 h 531"/>
                  <a:gd name="T22" fmla="*/ 883 w 881"/>
                  <a:gd name="T23" fmla="*/ 183 h 531"/>
                  <a:gd name="T24" fmla="*/ 790 w 881"/>
                  <a:gd name="T25" fmla="*/ 182 h 531"/>
                  <a:gd name="T26" fmla="*/ 698 w 881"/>
                  <a:gd name="T27" fmla="*/ 193 h 531"/>
                  <a:gd name="T28" fmla="*/ 605 w 881"/>
                  <a:gd name="T29" fmla="*/ 243 h 531"/>
                  <a:gd name="T30" fmla="*/ 512 w 881"/>
                  <a:gd name="T31" fmla="*/ 306 h 531"/>
                  <a:gd name="T32" fmla="*/ 417 w 881"/>
                  <a:gd name="T33" fmla="*/ 379 h 531"/>
                  <a:gd name="T34" fmla="*/ 324 w 881"/>
                  <a:gd name="T35" fmla="*/ 441 h 531"/>
                  <a:gd name="T36" fmla="*/ 232 w 881"/>
                  <a:gd name="T37" fmla="*/ 472 h 531"/>
                  <a:gd name="T38" fmla="*/ 139 w 881"/>
                  <a:gd name="T39" fmla="*/ 495 h 531"/>
                  <a:gd name="T40" fmla="*/ 46 w 881"/>
                  <a:gd name="T41" fmla="*/ 521 h 531"/>
                  <a:gd name="T42" fmla="*/ 0 w 881"/>
                  <a:gd name="T43" fmla="*/ 531 h 531"/>
                  <a:gd name="T44" fmla="*/ 0 w 881"/>
                  <a:gd name="T45" fmla="*/ 493 h 53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531">
                    <a:moveTo>
                      <a:pt x="0" y="493"/>
                    </a:moveTo>
                    <a:lnTo>
                      <a:pt x="46" y="475"/>
                    </a:lnTo>
                    <a:lnTo>
                      <a:pt x="139" y="421"/>
                    </a:lnTo>
                    <a:lnTo>
                      <a:pt x="232" y="354"/>
                    </a:lnTo>
                    <a:lnTo>
                      <a:pt x="324" y="280"/>
                    </a:lnTo>
                    <a:lnTo>
                      <a:pt x="417" y="192"/>
                    </a:lnTo>
                    <a:lnTo>
                      <a:pt x="510" y="103"/>
                    </a:lnTo>
                    <a:lnTo>
                      <a:pt x="603" y="42"/>
                    </a:lnTo>
                    <a:lnTo>
                      <a:pt x="696" y="0"/>
                    </a:lnTo>
                    <a:lnTo>
                      <a:pt x="788" y="1"/>
                    </a:lnTo>
                    <a:lnTo>
                      <a:pt x="881" y="29"/>
                    </a:lnTo>
                    <a:lnTo>
                      <a:pt x="881" y="183"/>
                    </a:lnTo>
                    <a:lnTo>
                      <a:pt x="788" y="182"/>
                    </a:lnTo>
                    <a:lnTo>
                      <a:pt x="696" y="193"/>
                    </a:lnTo>
                    <a:lnTo>
                      <a:pt x="603" y="243"/>
                    </a:lnTo>
                    <a:lnTo>
                      <a:pt x="510" y="306"/>
                    </a:lnTo>
                    <a:lnTo>
                      <a:pt x="417" y="379"/>
                    </a:lnTo>
                    <a:lnTo>
                      <a:pt x="324" y="441"/>
                    </a:lnTo>
                    <a:lnTo>
                      <a:pt x="232" y="472"/>
                    </a:lnTo>
                    <a:lnTo>
                      <a:pt x="139" y="495"/>
                    </a:lnTo>
                    <a:lnTo>
                      <a:pt x="46" y="521"/>
                    </a:lnTo>
                    <a:lnTo>
                      <a:pt x="0" y="531"/>
                    </a:lnTo>
                    <a:lnTo>
                      <a:pt x="0" y="493"/>
                    </a:lnTo>
                    <a:close/>
                  </a:path>
                </a:pathLst>
              </a:custGeom>
              <a:solidFill>
                <a:srgbClr val="0064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00" name="Freeform 308"/>
              <p:cNvSpPr>
                <a:spLocks/>
              </p:cNvSpPr>
              <p:nvPr/>
            </p:nvSpPr>
            <p:spPr bwMode="auto">
              <a:xfrm>
                <a:off x="4590" y="1856"/>
                <a:ext cx="882" cy="531"/>
              </a:xfrm>
              <a:custGeom>
                <a:avLst/>
                <a:gdLst>
                  <a:gd name="T0" fmla="*/ 0 w 881"/>
                  <a:gd name="T1" fmla="*/ 493 h 531"/>
                  <a:gd name="T2" fmla="*/ 46 w 881"/>
                  <a:gd name="T3" fmla="*/ 475 h 531"/>
                  <a:gd name="T4" fmla="*/ 139 w 881"/>
                  <a:gd name="T5" fmla="*/ 421 h 531"/>
                  <a:gd name="T6" fmla="*/ 232 w 881"/>
                  <a:gd name="T7" fmla="*/ 354 h 531"/>
                  <a:gd name="T8" fmla="*/ 324 w 881"/>
                  <a:gd name="T9" fmla="*/ 280 h 531"/>
                  <a:gd name="T10" fmla="*/ 417 w 881"/>
                  <a:gd name="T11" fmla="*/ 192 h 531"/>
                  <a:gd name="T12" fmla="*/ 512 w 881"/>
                  <a:gd name="T13" fmla="*/ 103 h 531"/>
                  <a:gd name="T14" fmla="*/ 605 w 881"/>
                  <a:gd name="T15" fmla="*/ 42 h 531"/>
                  <a:gd name="T16" fmla="*/ 698 w 881"/>
                  <a:gd name="T17" fmla="*/ 0 h 531"/>
                  <a:gd name="T18" fmla="*/ 790 w 881"/>
                  <a:gd name="T19" fmla="*/ 1 h 531"/>
                  <a:gd name="T20" fmla="*/ 883 w 881"/>
                  <a:gd name="T21" fmla="*/ 29 h 531"/>
                  <a:gd name="T22" fmla="*/ 883 w 881"/>
                  <a:gd name="T23" fmla="*/ 183 h 531"/>
                  <a:gd name="T24" fmla="*/ 790 w 881"/>
                  <a:gd name="T25" fmla="*/ 182 h 531"/>
                  <a:gd name="T26" fmla="*/ 698 w 881"/>
                  <a:gd name="T27" fmla="*/ 193 h 531"/>
                  <a:gd name="T28" fmla="*/ 605 w 881"/>
                  <a:gd name="T29" fmla="*/ 243 h 531"/>
                  <a:gd name="T30" fmla="*/ 512 w 881"/>
                  <a:gd name="T31" fmla="*/ 306 h 531"/>
                  <a:gd name="T32" fmla="*/ 417 w 881"/>
                  <a:gd name="T33" fmla="*/ 379 h 531"/>
                  <a:gd name="T34" fmla="*/ 324 w 881"/>
                  <a:gd name="T35" fmla="*/ 441 h 531"/>
                  <a:gd name="T36" fmla="*/ 232 w 881"/>
                  <a:gd name="T37" fmla="*/ 472 h 531"/>
                  <a:gd name="T38" fmla="*/ 139 w 881"/>
                  <a:gd name="T39" fmla="*/ 495 h 531"/>
                  <a:gd name="T40" fmla="*/ 46 w 881"/>
                  <a:gd name="T41" fmla="*/ 521 h 531"/>
                  <a:gd name="T42" fmla="*/ 0 w 881"/>
                  <a:gd name="T43" fmla="*/ 531 h 531"/>
                  <a:gd name="T44" fmla="*/ 0 w 881"/>
                  <a:gd name="T45" fmla="*/ 493 h 53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531">
                    <a:moveTo>
                      <a:pt x="0" y="493"/>
                    </a:moveTo>
                    <a:lnTo>
                      <a:pt x="46" y="475"/>
                    </a:lnTo>
                    <a:lnTo>
                      <a:pt x="139" y="421"/>
                    </a:lnTo>
                    <a:lnTo>
                      <a:pt x="232" y="354"/>
                    </a:lnTo>
                    <a:lnTo>
                      <a:pt x="324" y="280"/>
                    </a:lnTo>
                    <a:lnTo>
                      <a:pt x="417" y="192"/>
                    </a:lnTo>
                    <a:lnTo>
                      <a:pt x="510" y="103"/>
                    </a:lnTo>
                    <a:lnTo>
                      <a:pt x="603" y="42"/>
                    </a:lnTo>
                    <a:lnTo>
                      <a:pt x="696" y="0"/>
                    </a:lnTo>
                    <a:lnTo>
                      <a:pt x="788" y="1"/>
                    </a:lnTo>
                    <a:lnTo>
                      <a:pt x="881" y="29"/>
                    </a:lnTo>
                    <a:lnTo>
                      <a:pt x="881" y="183"/>
                    </a:lnTo>
                    <a:lnTo>
                      <a:pt x="788" y="182"/>
                    </a:lnTo>
                    <a:lnTo>
                      <a:pt x="696" y="193"/>
                    </a:lnTo>
                    <a:lnTo>
                      <a:pt x="603" y="243"/>
                    </a:lnTo>
                    <a:lnTo>
                      <a:pt x="510" y="306"/>
                    </a:lnTo>
                    <a:lnTo>
                      <a:pt x="417" y="379"/>
                    </a:lnTo>
                    <a:lnTo>
                      <a:pt x="324" y="441"/>
                    </a:lnTo>
                    <a:lnTo>
                      <a:pt x="232" y="472"/>
                    </a:lnTo>
                    <a:lnTo>
                      <a:pt x="139" y="495"/>
                    </a:lnTo>
                    <a:lnTo>
                      <a:pt x="46" y="521"/>
                    </a:lnTo>
                    <a:lnTo>
                      <a:pt x="0" y="531"/>
                    </a:lnTo>
                    <a:lnTo>
                      <a:pt x="0" y="493"/>
                    </a:lnTo>
                    <a:close/>
                  </a:path>
                </a:pathLst>
              </a:custGeom>
              <a:noFill/>
              <a:ln w="3175">
                <a:solidFill>
                  <a:srgbClr val="0064FF"/>
                </a:solidFill>
                <a:round/>
                <a:headEnd/>
                <a:tailEnd/>
              </a:ln>
              <a:effectLst/>
              <a:extLst>
                <a:ext uri="{909E8E84-426E-40DD-AFC4-6F175D3DCCD1}">
                  <a14:hiddenFill xmlns:a14="http://schemas.microsoft.com/office/drawing/2010/main">
                    <a:solidFill>
                      <a:srgbClr val="0064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01" name="Freeform 309"/>
              <p:cNvSpPr>
                <a:spLocks noChangeArrowheads="1"/>
              </p:cNvSpPr>
              <p:nvPr/>
            </p:nvSpPr>
            <p:spPr bwMode="auto">
              <a:xfrm>
                <a:off x="4590" y="2038"/>
                <a:ext cx="882" cy="413"/>
              </a:xfrm>
              <a:custGeom>
                <a:avLst/>
                <a:gdLst>
                  <a:gd name="T0" fmla="*/ 0 w 881"/>
                  <a:gd name="T1" fmla="*/ 349 h 413"/>
                  <a:gd name="T2" fmla="*/ 46 w 881"/>
                  <a:gd name="T3" fmla="*/ 339 h 413"/>
                  <a:gd name="T4" fmla="*/ 139 w 881"/>
                  <a:gd name="T5" fmla="*/ 313 h 413"/>
                  <a:gd name="T6" fmla="*/ 232 w 881"/>
                  <a:gd name="T7" fmla="*/ 290 h 413"/>
                  <a:gd name="T8" fmla="*/ 324 w 881"/>
                  <a:gd name="T9" fmla="*/ 259 h 413"/>
                  <a:gd name="T10" fmla="*/ 417 w 881"/>
                  <a:gd name="T11" fmla="*/ 197 h 413"/>
                  <a:gd name="T12" fmla="*/ 512 w 881"/>
                  <a:gd name="T13" fmla="*/ 124 h 413"/>
                  <a:gd name="T14" fmla="*/ 605 w 881"/>
                  <a:gd name="T15" fmla="*/ 61 h 413"/>
                  <a:gd name="T16" fmla="*/ 698 w 881"/>
                  <a:gd name="T17" fmla="*/ 11 h 413"/>
                  <a:gd name="T18" fmla="*/ 790 w 881"/>
                  <a:gd name="T19" fmla="*/ 0 h 413"/>
                  <a:gd name="T20" fmla="*/ 883 w 881"/>
                  <a:gd name="T21" fmla="*/ 1 h 413"/>
                  <a:gd name="T22" fmla="*/ 883 w 881"/>
                  <a:gd name="T23" fmla="*/ 79 h 413"/>
                  <a:gd name="T24" fmla="*/ 790 w 881"/>
                  <a:gd name="T25" fmla="*/ 96 h 413"/>
                  <a:gd name="T26" fmla="*/ 698 w 881"/>
                  <a:gd name="T27" fmla="*/ 116 h 413"/>
                  <a:gd name="T28" fmla="*/ 605 w 881"/>
                  <a:gd name="T29" fmla="*/ 171 h 413"/>
                  <a:gd name="T30" fmla="*/ 512 w 881"/>
                  <a:gd name="T31" fmla="*/ 251 h 413"/>
                  <a:gd name="T32" fmla="*/ 417 w 881"/>
                  <a:gd name="T33" fmla="*/ 336 h 413"/>
                  <a:gd name="T34" fmla="*/ 324 w 881"/>
                  <a:gd name="T35" fmla="*/ 394 h 413"/>
                  <a:gd name="T36" fmla="*/ 232 w 881"/>
                  <a:gd name="T37" fmla="*/ 412 h 413"/>
                  <a:gd name="T38" fmla="*/ 139 w 881"/>
                  <a:gd name="T39" fmla="*/ 409 h 413"/>
                  <a:gd name="T40" fmla="*/ 46 w 881"/>
                  <a:gd name="T41" fmla="*/ 409 h 413"/>
                  <a:gd name="T42" fmla="*/ 0 w 881"/>
                  <a:gd name="T43" fmla="*/ 413 h 413"/>
                  <a:gd name="T44" fmla="*/ 0 w 881"/>
                  <a:gd name="T45" fmla="*/ 349 h 4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413">
                    <a:moveTo>
                      <a:pt x="0" y="349"/>
                    </a:moveTo>
                    <a:lnTo>
                      <a:pt x="46" y="339"/>
                    </a:lnTo>
                    <a:lnTo>
                      <a:pt x="139" y="313"/>
                    </a:lnTo>
                    <a:lnTo>
                      <a:pt x="232" y="290"/>
                    </a:lnTo>
                    <a:lnTo>
                      <a:pt x="324" y="259"/>
                    </a:lnTo>
                    <a:lnTo>
                      <a:pt x="417" y="197"/>
                    </a:lnTo>
                    <a:lnTo>
                      <a:pt x="510" y="124"/>
                    </a:lnTo>
                    <a:lnTo>
                      <a:pt x="603" y="61"/>
                    </a:lnTo>
                    <a:lnTo>
                      <a:pt x="696" y="11"/>
                    </a:lnTo>
                    <a:lnTo>
                      <a:pt x="788" y="0"/>
                    </a:lnTo>
                    <a:lnTo>
                      <a:pt x="881" y="1"/>
                    </a:lnTo>
                    <a:lnTo>
                      <a:pt x="881" y="79"/>
                    </a:lnTo>
                    <a:lnTo>
                      <a:pt x="788" y="96"/>
                    </a:lnTo>
                    <a:lnTo>
                      <a:pt x="696" y="116"/>
                    </a:lnTo>
                    <a:lnTo>
                      <a:pt x="603" y="171"/>
                    </a:lnTo>
                    <a:lnTo>
                      <a:pt x="510" y="251"/>
                    </a:lnTo>
                    <a:lnTo>
                      <a:pt x="417" y="336"/>
                    </a:lnTo>
                    <a:lnTo>
                      <a:pt x="324" y="394"/>
                    </a:lnTo>
                    <a:lnTo>
                      <a:pt x="232" y="412"/>
                    </a:lnTo>
                    <a:lnTo>
                      <a:pt x="139" y="409"/>
                    </a:lnTo>
                    <a:lnTo>
                      <a:pt x="46" y="409"/>
                    </a:lnTo>
                    <a:lnTo>
                      <a:pt x="0" y="413"/>
                    </a:lnTo>
                    <a:lnTo>
                      <a:pt x="0" y="349"/>
                    </a:lnTo>
                    <a:close/>
                  </a:path>
                </a:pathLst>
              </a:cu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02" name="Freeform 310"/>
              <p:cNvSpPr>
                <a:spLocks/>
              </p:cNvSpPr>
              <p:nvPr/>
            </p:nvSpPr>
            <p:spPr bwMode="auto">
              <a:xfrm>
                <a:off x="4590" y="2038"/>
                <a:ext cx="882" cy="413"/>
              </a:xfrm>
              <a:custGeom>
                <a:avLst/>
                <a:gdLst>
                  <a:gd name="T0" fmla="*/ 0 w 881"/>
                  <a:gd name="T1" fmla="*/ 349 h 413"/>
                  <a:gd name="T2" fmla="*/ 46 w 881"/>
                  <a:gd name="T3" fmla="*/ 339 h 413"/>
                  <a:gd name="T4" fmla="*/ 139 w 881"/>
                  <a:gd name="T5" fmla="*/ 313 h 413"/>
                  <a:gd name="T6" fmla="*/ 232 w 881"/>
                  <a:gd name="T7" fmla="*/ 290 h 413"/>
                  <a:gd name="T8" fmla="*/ 324 w 881"/>
                  <a:gd name="T9" fmla="*/ 259 h 413"/>
                  <a:gd name="T10" fmla="*/ 417 w 881"/>
                  <a:gd name="T11" fmla="*/ 197 h 413"/>
                  <a:gd name="T12" fmla="*/ 512 w 881"/>
                  <a:gd name="T13" fmla="*/ 124 h 413"/>
                  <a:gd name="T14" fmla="*/ 605 w 881"/>
                  <a:gd name="T15" fmla="*/ 61 h 413"/>
                  <a:gd name="T16" fmla="*/ 698 w 881"/>
                  <a:gd name="T17" fmla="*/ 11 h 413"/>
                  <a:gd name="T18" fmla="*/ 790 w 881"/>
                  <a:gd name="T19" fmla="*/ 0 h 413"/>
                  <a:gd name="T20" fmla="*/ 883 w 881"/>
                  <a:gd name="T21" fmla="*/ 1 h 413"/>
                  <a:gd name="T22" fmla="*/ 883 w 881"/>
                  <a:gd name="T23" fmla="*/ 79 h 413"/>
                  <a:gd name="T24" fmla="*/ 790 w 881"/>
                  <a:gd name="T25" fmla="*/ 96 h 413"/>
                  <a:gd name="T26" fmla="*/ 698 w 881"/>
                  <a:gd name="T27" fmla="*/ 116 h 413"/>
                  <a:gd name="T28" fmla="*/ 605 w 881"/>
                  <a:gd name="T29" fmla="*/ 171 h 413"/>
                  <a:gd name="T30" fmla="*/ 512 w 881"/>
                  <a:gd name="T31" fmla="*/ 251 h 413"/>
                  <a:gd name="T32" fmla="*/ 417 w 881"/>
                  <a:gd name="T33" fmla="*/ 336 h 413"/>
                  <a:gd name="T34" fmla="*/ 324 w 881"/>
                  <a:gd name="T35" fmla="*/ 394 h 413"/>
                  <a:gd name="T36" fmla="*/ 232 w 881"/>
                  <a:gd name="T37" fmla="*/ 412 h 413"/>
                  <a:gd name="T38" fmla="*/ 139 w 881"/>
                  <a:gd name="T39" fmla="*/ 409 h 413"/>
                  <a:gd name="T40" fmla="*/ 46 w 881"/>
                  <a:gd name="T41" fmla="*/ 409 h 413"/>
                  <a:gd name="T42" fmla="*/ 0 w 881"/>
                  <a:gd name="T43" fmla="*/ 413 h 413"/>
                  <a:gd name="T44" fmla="*/ 0 w 881"/>
                  <a:gd name="T45" fmla="*/ 349 h 4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413">
                    <a:moveTo>
                      <a:pt x="0" y="349"/>
                    </a:moveTo>
                    <a:lnTo>
                      <a:pt x="46" y="339"/>
                    </a:lnTo>
                    <a:lnTo>
                      <a:pt x="139" y="313"/>
                    </a:lnTo>
                    <a:lnTo>
                      <a:pt x="232" y="290"/>
                    </a:lnTo>
                    <a:lnTo>
                      <a:pt x="324" y="259"/>
                    </a:lnTo>
                    <a:lnTo>
                      <a:pt x="417" y="197"/>
                    </a:lnTo>
                    <a:lnTo>
                      <a:pt x="510" y="124"/>
                    </a:lnTo>
                    <a:lnTo>
                      <a:pt x="603" y="61"/>
                    </a:lnTo>
                    <a:lnTo>
                      <a:pt x="696" y="11"/>
                    </a:lnTo>
                    <a:lnTo>
                      <a:pt x="788" y="0"/>
                    </a:lnTo>
                    <a:lnTo>
                      <a:pt x="881" y="1"/>
                    </a:lnTo>
                    <a:lnTo>
                      <a:pt x="881" y="79"/>
                    </a:lnTo>
                    <a:lnTo>
                      <a:pt x="788" y="96"/>
                    </a:lnTo>
                    <a:lnTo>
                      <a:pt x="696" y="116"/>
                    </a:lnTo>
                    <a:lnTo>
                      <a:pt x="603" y="171"/>
                    </a:lnTo>
                    <a:lnTo>
                      <a:pt x="510" y="251"/>
                    </a:lnTo>
                    <a:lnTo>
                      <a:pt x="417" y="336"/>
                    </a:lnTo>
                    <a:lnTo>
                      <a:pt x="324" y="394"/>
                    </a:lnTo>
                    <a:lnTo>
                      <a:pt x="232" y="412"/>
                    </a:lnTo>
                    <a:lnTo>
                      <a:pt x="139" y="409"/>
                    </a:lnTo>
                    <a:lnTo>
                      <a:pt x="46" y="409"/>
                    </a:lnTo>
                    <a:lnTo>
                      <a:pt x="0" y="413"/>
                    </a:lnTo>
                    <a:lnTo>
                      <a:pt x="0" y="349"/>
                    </a:lnTo>
                    <a:close/>
                  </a:path>
                </a:pathLst>
              </a:custGeom>
              <a:noFill/>
              <a:ln w="3175">
                <a:solidFill>
                  <a:srgbClr val="FF0000"/>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03" name="Freeform 311"/>
              <p:cNvSpPr>
                <a:spLocks noChangeArrowheads="1"/>
              </p:cNvSpPr>
              <p:nvPr/>
            </p:nvSpPr>
            <p:spPr bwMode="auto">
              <a:xfrm>
                <a:off x="4590" y="2117"/>
                <a:ext cx="882" cy="385"/>
              </a:xfrm>
              <a:custGeom>
                <a:avLst/>
                <a:gdLst>
                  <a:gd name="T0" fmla="*/ 0 w 881"/>
                  <a:gd name="T1" fmla="*/ 334 h 385"/>
                  <a:gd name="T2" fmla="*/ 46 w 881"/>
                  <a:gd name="T3" fmla="*/ 330 h 385"/>
                  <a:gd name="T4" fmla="*/ 139 w 881"/>
                  <a:gd name="T5" fmla="*/ 330 h 385"/>
                  <a:gd name="T6" fmla="*/ 232 w 881"/>
                  <a:gd name="T7" fmla="*/ 333 h 385"/>
                  <a:gd name="T8" fmla="*/ 324 w 881"/>
                  <a:gd name="T9" fmla="*/ 315 h 385"/>
                  <a:gd name="T10" fmla="*/ 417 w 881"/>
                  <a:gd name="T11" fmla="*/ 257 h 385"/>
                  <a:gd name="T12" fmla="*/ 512 w 881"/>
                  <a:gd name="T13" fmla="*/ 172 h 385"/>
                  <a:gd name="T14" fmla="*/ 605 w 881"/>
                  <a:gd name="T15" fmla="*/ 92 h 385"/>
                  <a:gd name="T16" fmla="*/ 698 w 881"/>
                  <a:gd name="T17" fmla="*/ 37 h 385"/>
                  <a:gd name="T18" fmla="*/ 790 w 881"/>
                  <a:gd name="T19" fmla="*/ 17 h 385"/>
                  <a:gd name="T20" fmla="*/ 883 w 881"/>
                  <a:gd name="T21" fmla="*/ 0 h 385"/>
                  <a:gd name="T22" fmla="*/ 883 w 881"/>
                  <a:gd name="T23" fmla="*/ 364 h 385"/>
                  <a:gd name="T24" fmla="*/ 790 w 881"/>
                  <a:gd name="T25" fmla="*/ 370 h 385"/>
                  <a:gd name="T26" fmla="*/ 698 w 881"/>
                  <a:gd name="T27" fmla="*/ 375 h 385"/>
                  <a:gd name="T28" fmla="*/ 605 w 881"/>
                  <a:gd name="T29" fmla="*/ 378 h 385"/>
                  <a:gd name="T30" fmla="*/ 512 w 881"/>
                  <a:gd name="T31" fmla="*/ 381 h 385"/>
                  <a:gd name="T32" fmla="*/ 417 w 881"/>
                  <a:gd name="T33" fmla="*/ 384 h 385"/>
                  <a:gd name="T34" fmla="*/ 324 w 881"/>
                  <a:gd name="T35" fmla="*/ 385 h 385"/>
                  <a:gd name="T36" fmla="*/ 232 w 881"/>
                  <a:gd name="T37" fmla="*/ 381 h 385"/>
                  <a:gd name="T38" fmla="*/ 139 w 881"/>
                  <a:gd name="T39" fmla="*/ 377 h 385"/>
                  <a:gd name="T40" fmla="*/ 46 w 881"/>
                  <a:gd name="T41" fmla="*/ 379 h 385"/>
                  <a:gd name="T42" fmla="*/ 0 w 881"/>
                  <a:gd name="T43" fmla="*/ 381 h 385"/>
                  <a:gd name="T44" fmla="*/ 0 w 881"/>
                  <a:gd name="T45" fmla="*/ 334 h 38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385">
                    <a:moveTo>
                      <a:pt x="0" y="334"/>
                    </a:moveTo>
                    <a:lnTo>
                      <a:pt x="46" y="330"/>
                    </a:lnTo>
                    <a:lnTo>
                      <a:pt x="139" y="330"/>
                    </a:lnTo>
                    <a:lnTo>
                      <a:pt x="232" y="333"/>
                    </a:lnTo>
                    <a:lnTo>
                      <a:pt x="324" y="315"/>
                    </a:lnTo>
                    <a:lnTo>
                      <a:pt x="417" y="257"/>
                    </a:lnTo>
                    <a:lnTo>
                      <a:pt x="510" y="172"/>
                    </a:lnTo>
                    <a:lnTo>
                      <a:pt x="603" y="92"/>
                    </a:lnTo>
                    <a:lnTo>
                      <a:pt x="696" y="37"/>
                    </a:lnTo>
                    <a:lnTo>
                      <a:pt x="788" y="17"/>
                    </a:lnTo>
                    <a:lnTo>
                      <a:pt x="881" y="0"/>
                    </a:lnTo>
                    <a:lnTo>
                      <a:pt x="881" y="364"/>
                    </a:lnTo>
                    <a:lnTo>
                      <a:pt x="788" y="370"/>
                    </a:lnTo>
                    <a:lnTo>
                      <a:pt x="696" y="375"/>
                    </a:lnTo>
                    <a:lnTo>
                      <a:pt x="603" y="378"/>
                    </a:lnTo>
                    <a:lnTo>
                      <a:pt x="510" y="381"/>
                    </a:lnTo>
                    <a:lnTo>
                      <a:pt x="417" y="384"/>
                    </a:lnTo>
                    <a:lnTo>
                      <a:pt x="324" y="385"/>
                    </a:lnTo>
                    <a:lnTo>
                      <a:pt x="232" y="381"/>
                    </a:lnTo>
                    <a:lnTo>
                      <a:pt x="139" y="377"/>
                    </a:lnTo>
                    <a:lnTo>
                      <a:pt x="46" y="379"/>
                    </a:lnTo>
                    <a:lnTo>
                      <a:pt x="0" y="381"/>
                    </a:lnTo>
                    <a:lnTo>
                      <a:pt x="0" y="334"/>
                    </a:lnTo>
                    <a:close/>
                  </a:path>
                </a:pathLst>
              </a:custGeom>
              <a:solidFill>
                <a:srgbClr val="20202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04" name="Freeform 312"/>
              <p:cNvSpPr>
                <a:spLocks/>
              </p:cNvSpPr>
              <p:nvPr/>
            </p:nvSpPr>
            <p:spPr bwMode="auto">
              <a:xfrm>
                <a:off x="4590" y="2117"/>
                <a:ext cx="882" cy="385"/>
              </a:xfrm>
              <a:custGeom>
                <a:avLst/>
                <a:gdLst>
                  <a:gd name="T0" fmla="*/ 0 w 881"/>
                  <a:gd name="T1" fmla="*/ 334 h 385"/>
                  <a:gd name="T2" fmla="*/ 46 w 881"/>
                  <a:gd name="T3" fmla="*/ 330 h 385"/>
                  <a:gd name="T4" fmla="*/ 139 w 881"/>
                  <a:gd name="T5" fmla="*/ 330 h 385"/>
                  <a:gd name="T6" fmla="*/ 232 w 881"/>
                  <a:gd name="T7" fmla="*/ 333 h 385"/>
                  <a:gd name="T8" fmla="*/ 324 w 881"/>
                  <a:gd name="T9" fmla="*/ 315 h 385"/>
                  <a:gd name="T10" fmla="*/ 417 w 881"/>
                  <a:gd name="T11" fmla="*/ 257 h 385"/>
                  <a:gd name="T12" fmla="*/ 512 w 881"/>
                  <a:gd name="T13" fmla="*/ 172 h 385"/>
                  <a:gd name="T14" fmla="*/ 605 w 881"/>
                  <a:gd name="T15" fmla="*/ 92 h 385"/>
                  <a:gd name="T16" fmla="*/ 698 w 881"/>
                  <a:gd name="T17" fmla="*/ 37 h 385"/>
                  <a:gd name="T18" fmla="*/ 790 w 881"/>
                  <a:gd name="T19" fmla="*/ 17 h 385"/>
                  <a:gd name="T20" fmla="*/ 883 w 881"/>
                  <a:gd name="T21" fmla="*/ 0 h 385"/>
                  <a:gd name="T22" fmla="*/ 883 w 881"/>
                  <a:gd name="T23" fmla="*/ 364 h 385"/>
                  <a:gd name="T24" fmla="*/ 790 w 881"/>
                  <a:gd name="T25" fmla="*/ 370 h 385"/>
                  <a:gd name="T26" fmla="*/ 698 w 881"/>
                  <a:gd name="T27" fmla="*/ 375 h 385"/>
                  <a:gd name="T28" fmla="*/ 605 w 881"/>
                  <a:gd name="T29" fmla="*/ 378 h 385"/>
                  <a:gd name="T30" fmla="*/ 512 w 881"/>
                  <a:gd name="T31" fmla="*/ 381 h 385"/>
                  <a:gd name="T32" fmla="*/ 417 w 881"/>
                  <a:gd name="T33" fmla="*/ 384 h 385"/>
                  <a:gd name="T34" fmla="*/ 324 w 881"/>
                  <a:gd name="T35" fmla="*/ 385 h 385"/>
                  <a:gd name="T36" fmla="*/ 232 w 881"/>
                  <a:gd name="T37" fmla="*/ 381 h 385"/>
                  <a:gd name="T38" fmla="*/ 139 w 881"/>
                  <a:gd name="T39" fmla="*/ 377 h 385"/>
                  <a:gd name="T40" fmla="*/ 46 w 881"/>
                  <a:gd name="T41" fmla="*/ 379 h 385"/>
                  <a:gd name="T42" fmla="*/ 0 w 881"/>
                  <a:gd name="T43" fmla="*/ 381 h 385"/>
                  <a:gd name="T44" fmla="*/ 0 w 881"/>
                  <a:gd name="T45" fmla="*/ 334 h 38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385">
                    <a:moveTo>
                      <a:pt x="0" y="334"/>
                    </a:moveTo>
                    <a:lnTo>
                      <a:pt x="46" y="330"/>
                    </a:lnTo>
                    <a:lnTo>
                      <a:pt x="139" y="330"/>
                    </a:lnTo>
                    <a:lnTo>
                      <a:pt x="232" y="333"/>
                    </a:lnTo>
                    <a:lnTo>
                      <a:pt x="324" y="315"/>
                    </a:lnTo>
                    <a:lnTo>
                      <a:pt x="417" y="257"/>
                    </a:lnTo>
                    <a:lnTo>
                      <a:pt x="510" y="172"/>
                    </a:lnTo>
                    <a:lnTo>
                      <a:pt x="603" y="92"/>
                    </a:lnTo>
                    <a:lnTo>
                      <a:pt x="696" y="37"/>
                    </a:lnTo>
                    <a:lnTo>
                      <a:pt x="788" y="17"/>
                    </a:lnTo>
                    <a:lnTo>
                      <a:pt x="881" y="0"/>
                    </a:lnTo>
                    <a:lnTo>
                      <a:pt x="881" y="364"/>
                    </a:lnTo>
                    <a:lnTo>
                      <a:pt x="788" y="370"/>
                    </a:lnTo>
                    <a:lnTo>
                      <a:pt x="696" y="375"/>
                    </a:lnTo>
                    <a:lnTo>
                      <a:pt x="603" y="378"/>
                    </a:lnTo>
                    <a:lnTo>
                      <a:pt x="510" y="381"/>
                    </a:lnTo>
                    <a:lnTo>
                      <a:pt x="417" y="384"/>
                    </a:lnTo>
                    <a:lnTo>
                      <a:pt x="324" y="385"/>
                    </a:lnTo>
                    <a:lnTo>
                      <a:pt x="232" y="381"/>
                    </a:lnTo>
                    <a:lnTo>
                      <a:pt x="139" y="377"/>
                    </a:lnTo>
                    <a:lnTo>
                      <a:pt x="46" y="379"/>
                    </a:lnTo>
                    <a:lnTo>
                      <a:pt x="0" y="381"/>
                    </a:lnTo>
                    <a:lnTo>
                      <a:pt x="0" y="334"/>
                    </a:lnTo>
                    <a:close/>
                  </a:path>
                </a:pathLst>
              </a:custGeom>
              <a:noFill/>
              <a:ln w="3175">
                <a:solidFill>
                  <a:srgbClr val="202020"/>
                </a:solidFill>
                <a:round/>
                <a:headEnd/>
                <a:tailEnd/>
              </a:ln>
              <a:effectLst/>
              <a:extLst>
                <a:ext uri="{909E8E84-426E-40DD-AFC4-6F175D3DCCD1}">
                  <a14:hiddenFill xmlns:a14="http://schemas.microsoft.com/office/drawing/2010/main">
                    <a:solidFill>
                      <a:srgbClr val="20202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05" name="Freeform 313"/>
              <p:cNvSpPr>
                <a:spLocks noChangeArrowheads="1"/>
              </p:cNvSpPr>
              <p:nvPr/>
            </p:nvSpPr>
            <p:spPr bwMode="auto">
              <a:xfrm>
                <a:off x="4590" y="2481"/>
                <a:ext cx="882" cy="39"/>
              </a:xfrm>
              <a:custGeom>
                <a:avLst/>
                <a:gdLst>
                  <a:gd name="T0" fmla="*/ 0 w 881"/>
                  <a:gd name="T1" fmla="*/ 17 h 38"/>
                  <a:gd name="T2" fmla="*/ 46 w 881"/>
                  <a:gd name="T3" fmla="*/ 15 h 38"/>
                  <a:gd name="T4" fmla="*/ 139 w 881"/>
                  <a:gd name="T5" fmla="*/ 13 h 38"/>
                  <a:gd name="T6" fmla="*/ 232 w 881"/>
                  <a:gd name="T7" fmla="*/ 17 h 38"/>
                  <a:gd name="T8" fmla="*/ 324 w 881"/>
                  <a:gd name="T9" fmla="*/ 22 h 38"/>
                  <a:gd name="T10" fmla="*/ 417 w 881"/>
                  <a:gd name="T11" fmla="*/ 21 h 38"/>
                  <a:gd name="T12" fmla="*/ 512 w 881"/>
                  <a:gd name="T13" fmla="*/ 17 h 38"/>
                  <a:gd name="T14" fmla="*/ 605 w 881"/>
                  <a:gd name="T15" fmla="*/ 14 h 38"/>
                  <a:gd name="T16" fmla="*/ 698 w 881"/>
                  <a:gd name="T17" fmla="*/ 11 h 38"/>
                  <a:gd name="T18" fmla="*/ 790 w 881"/>
                  <a:gd name="T19" fmla="*/ 6 h 38"/>
                  <a:gd name="T20" fmla="*/ 883 w 881"/>
                  <a:gd name="T21" fmla="*/ 0 h 38"/>
                  <a:gd name="T22" fmla="*/ 883 w 881"/>
                  <a:gd name="T23" fmla="*/ 40 h 38"/>
                  <a:gd name="T24" fmla="*/ 790 w 881"/>
                  <a:gd name="T25" fmla="*/ 40 h 38"/>
                  <a:gd name="T26" fmla="*/ 698 w 881"/>
                  <a:gd name="T27" fmla="*/ 40 h 38"/>
                  <a:gd name="T28" fmla="*/ 605 w 881"/>
                  <a:gd name="T29" fmla="*/ 40 h 38"/>
                  <a:gd name="T30" fmla="*/ 512 w 881"/>
                  <a:gd name="T31" fmla="*/ 40 h 38"/>
                  <a:gd name="T32" fmla="*/ 417 w 881"/>
                  <a:gd name="T33" fmla="*/ 40 h 38"/>
                  <a:gd name="T34" fmla="*/ 324 w 881"/>
                  <a:gd name="T35" fmla="*/ 40 h 38"/>
                  <a:gd name="T36" fmla="*/ 232 w 881"/>
                  <a:gd name="T37" fmla="*/ 40 h 38"/>
                  <a:gd name="T38" fmla="*/ 139 w 881"/>
                  <a:gd name="T39" fmla="*/ 40 h 38"/>
                  <a:gd name="T40" fmla="*/ 46 w 881"/>
                  <a:gd name="T41" fmla="*/ 40 h 38"/>
                  <a:gd name="T42" fmla="*/ 0 w 881"/>
                  <a:gd name="T43" fmla="*/ 40 h 38"/>
                  <a:gd name="T44" fmla="*/ 0 w 881"/>
                  <a:gd name="T45" fmla="*/ 17 h 3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38">
                    <a:moveTo>
                      <a:pt x="0" y="17"/>
                    </a:moveTo>
                    <a:lnTo>
                      <a:pt x="46" y="15"/>
                    </a:lnTo>
                    <a:lnTo>
                      <a:pt x="139" y="13"/>
                    </a:lnTo>
                    <a:lnTo>
                      <a:pt x="232" y="17"/>
                    </a:lnTo>
                    <a:lnTo>
                      <a:pt x="324" y="20"/>
                    </a:lnTo>
                    <a:lnTo>
                      <a:pt x="417" y="19"/>
                    </a:lnTo>
                    <a:lnTo>
                      <a:pt x="510" y="17"/>
                    </a:lnTo>
                    <a:lnTo>
                      <a:pt x="603" y="14"/>
                    </a:lnTo>
                    <a:lnTo>
                      <a:pt x="696" y="11"/>
                    </a:lnTo>
                    <a:lnTo>
                      <a:pt x="788" y="6"/>
                    </a:lnTo>
                    <a:lnTo>
                      <a:pt x="881" y="0"/>
                    </a:lnTo>
                    <a:lnTo>
                      <a:pt x="881" y="38"/>
                    </a:lnTo>
                    <a:lnTo>
                      <a:pt x="788" y="38"/>
                    </a:lnTo>
                    <a:lnTo>
                      <a:pt x="696" y="38"/>
                    </a:lnTo>
                    <a:lnTo>
                      <a:pt x="603" y="38"/>
                    </a:lnTo>
                    <a:lnTo>
                      <a:pt x="510" y="38"/>
                    </a:lnTo>
                    <a:lnTo>
                      <a:pt x="417" y="38"/>
                    </a:lnTo>
                    <a:lnTo>
                      <a:pt x="324" y="38"/>
                    </a:lnTo>
                    <a:lnTo>
                      <a:pt x="232" y="38"/>
                    </a:lnTo>
                    <a:lnTo>
                      <a:pt x="139" y="38"/>
                    </a:lnTo>
                    <a:lnTo>
                      <a:pt x="46" y="38"/>
                    </a:lnTo>
                    <a:lnTo>
                      <a:pt x="0" y="38"/>
                    </a:lnTo>
                    <a:lnTo>
                      <a:pt x="0" y="17"/>
                    </a:lnTo>
                    <a:close/>
                  </a:path>
                </a:pathLst>
              </a:custGeom>
              <a:solidFill>
                <a:srgbClr val="008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06" name="Freeform 314"/>
              <p:cNvSpPr>
                <a:spLocks/>
              </p:cNvSpPr>
              <p:nvPr/>
            </p:nvSpPr>
            <p:spPr bwMode="auto">
              <a:xfrm>
                <a:off x="4590" y="2481"/>
                <a:ext cx="882" cy="39"/>
              </a:xfrm>
              <a:custGeom>
                <a:avLst/>
                <a:gdLst>
                  <a:gd name="T0" fmla="*/ 0 w 881"/>
                  <a:gd name="T1" fmla="*/ 17 h 38"/>
                  <a:gd name="T2" fmla="*/ 46 w 881"/>
                  <a:gd name="T3" fmla="*/ 15 h 38"/>
                  <a:gd name="T4" fmla="*/ 139 w 881"/>
                  <a:gd name="T5" fmla="*/ 13 h 38"/>
                  <a:gd name="T6" fmla="*/ 232 w 881"/>
                  <a:gd name="T7" fmla="*/ 17 h 38"/>
                  <a:gd name="T8" fmla="*/ 324 w 881"/>
                  <a:gd name="T9" fmla="*/ 22 h 38"/>
                  <a:gd name="T10" fmla="*/ 417 w 881"/>
                  <a:gd name="T11" fmla="*/ 21 h 38"/>
                  <a:gd name="T12" fmla="*/ 512 w 881"/>
                  <a:gd name="T13" fmla="*/ 17 h 38"/>
                  <a:gd name="T14" fmla="*/ 605 w 881"/>
                  <a:gd name="T15" fmla="*/ 14 h 38"/>
                  <a:gd name="T16" fmla="*/ 698 w 881"/>
                  <a:gd name="T17" fmla="*/ 11 h 38"/>
                  <a:gd name="T18" fmla="*/ 790 w 881"/>
                  <a:gd name="T19" fmla="*/ 6 h 38"/>
                  <a:gd name="T20" fmla="*/ 883 w 881"/>
                  <a:gd name="T21" fmla="*/ 0 h 38"/>
                  <a:gd name="T22" fmla="*/ 883 w 881"/>
                  <a:gd name="T23" fmla="*/ 40 h 38"/>
                  <a:gd name="T24" fmla="*/ 790 w 881"/>
                  <a:gd name="T25" fmla="*/ 40 h 38"/>
                  <a:gd name="T26" fmla="*/ 698 w 881"/>
                  <a:gd name="T27" fmla="*/ 40 h 38"/>
                  <a:gd name="T28" fmla="*/ 605 w 881"/>
                  <a:gd name="T29" fmla="*/ 40 h 38"/>
                  <a:gd name="T30" fmla="*/ 512 w 881"/>
                  <a:gd name="T31" fmla="*/ 40 h 38"/>
                  <a:gd name="T32" fmla="*/ 417 w 881"/>
                  <a:gd name="T33" fmla="*/ 40 h 38"/>
                  <a:gd name="T34" fmla="*/ 324 w 881"/>
                  <a:gd name="T35" fmla="*/ 40 h 38"/>
                  <a:gd name="T36" fmla="*/ 232 w 881"/>
                  <a:gd name="T37" fmla="*/ 40 h 38"/>
                  <a:gd name="T38" fmla="*/ 139 w 881"/>
                  <a:gd name="T39" fmla="*/ 40 h 38"/>
                  <a:gd name="T40" fmla="*/ 46 w 881"/>
                  <a:gd name="T41" fmla="*/ 40 h 38"/>
                  <a:gd name="T42" fmla="*/ 0 w 881"/>
                  <a:gd name="T43" fmla="*/ 40 h 38"/>
                  <a:gd name="T44" fmla="*/ 0 w 881"/>
                  <a:gd name="T45" fmla="*/ 17 h 3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38">
                    <a:moveTo>
                      <a:pt x="0" y="17"/>
                    </a:moveTo>
                    <a:lnTo>
                      <a:pt x="46" y="15"/>
                    </a:lnTo>
                    <a:lnTo>
                      <a:pt x="139" y="13"/>
                    </a:lnTo>
                    <a:lnTo>
                      <a:pt x="232" y="17"/>
                    </a:lnTo>
                    <a:lnTo>
                      <a:pt x="324" y="20"/>
                    </a:lnTo>
                    <a:lnTo>
                      <a:pt x="417" y="19"/>
                    </a:lnTo>
                    <a:lnTo>
                      <a:pt x="510" y="17"/>
                    </a:lnTo>
                    <a:lnTo>
                      <a:pt x="603" y="14"/>
                    </a:lnTo>
                    <a:lnTo>
                      <a:pt x="696" y="11"/>
                    </a:lnTo>
                    <a:lnTo>
                      <a:pt x="788" y="6"/>
                    </a:lnTo>
                    <a:lnTo>
                      <a:pt x="881" y="0"/>
                    </a:lnTo>
                    <a:lnTo>
                      <a:pt x="881" y="38"/>
                    </a:lnTo>
                    <a:lnTo>
                      <a:pt x="788" y="38"/>
                    </a:lnTo>
                    <a:lnTo>
                      <a:pt x="696" y="38"/>
                    </a:lnTo>
                    <a:lnTo>
                      <a:pt x="603" y="38"/>
                    </a:lnTo>
                    <a:lnTo>
                      <a:pt x="510" y="38"/>
                    </a:lnTo>
                    <a:lnTo>
                      <a:pt x="417" y="38"/>
                    </a:lnTo>
                    <a:lnTo>
                      <a:pt x="324" y="38"/>
                    </a:lnTo>
                    <a:lnTo>
                      <a:pt x="232" y="38"/>
                    </a:lnTo>
                    <a:lnTo>
                      <a:pt x="139" y="38"/>
                    </a:lnTo>
                    <a:lnTo>
                      <a:pt x="46" y="38"/>
                    </a:lnTo>
                    <a:lnTo>
                      <a:pt x="0" y="38"/>
                    </a:lnTo>
                    <a:lnTo>
                      <a:pt x="0" y="17"/>
                    </a:lnTo>
                    <a:close/>
                  </a:path>
                </a:pathLst>
              </a:custGeom>
              <a:noFill/>
              <a:ln w="3175">
                <a:solidFill>
                  <a:srgbClr val="008000"/>
                </a:solidFill>
                <a:round/>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07" name="Freeform 315"/>
              <p:cNvSpPr>
                <a:spLocks noChangeArrowheads="1"/>
              </p:cNvSpPr>
              <p:nvPr/>
            </p:nvSpPr>
            <p:spPr bwMode="auto">
              <a:xfrm>
                <a:off x="3152" y="2340"/>
                <a:ext cx="1447" cy="169"/>
              </a:xfrm>
              <a:custGeom>
                <a:avLst/>
                <a:gdLst>
                  <a:gd name="T0" fmla="*/ 37 w 1447"/>
                  <a:gd name="T1" fmla="*/ 168 h 169"/>
                  <a:gd name="T2" fmla="*/ 83 w 1447"/>
                  <a:gd name="T3" fmla="*/ 168 h 169"/>
                  <a:gd name="T4" fmla="*/ 129 w 1447"/>
                  <a:gd name="T5" fmla="*/ 167 h 169"/>
                  <a:gd name="T6" fmla="*/ 176 w 1447"/>
                  <a:gd name="T7" fmla="*/ 167 h 169"/>
                  <a:gd name="T8" fmla="*/ 222 w 1447"/>
                  <a:gd name="T9" fmla="*/ 166 h 169"/>
                  <a:gd name="T10" fmla="*/ 269 w 1447"/>
                  <a:gd name="T11" fmla="*/ 165 h 169"/>
                  <a:gd name="T12" fmla="*/ 315 w 1447"/>
                  <a:gd name="T13" fmla="*/ 164 h 169"/>
                  <a:gd name="T14" fmla="*/ 361 w 1447"/>
                  <a:gd name="T15" fmla="*/ 163 h 169"/>
                  <a:gd name="T16" fmla="*/ 408 w 1447"/>
                  <a:gd name="T17" fmla="*/ 162 h 169"/>
                  <a:gd name="T18" fmla="*/ 454 w 1447"/>
                  <a:gd name="T19" fmla="*/ 161 h 169"/>
                  <a:gd name="T20" fmla="*/ 501 w 1447"/>
                  <a:gd name="T21" fmla="*/ 159 h 169"/>
                  <a:gd name="T22" fmla="*/ 547 w 1447"/>
                  <a:gd name="T23" fmla="*/ 156 h 169"/>
                  <a:gd name="T24" fmla="*/ 593 w 1447"/>
                  <a:gd name="T25" fmla="*/ 155 h 169"/>
                  <a:gd name="T26" fmla="*/ 640 w 1447"/>
                  <a:gd name="T27" fmla="*/ 155 h 169"/>
                  <a:gd name="T28" fmla="*/ 686 w 1447"/>
                  <a:gd name="T29" fmla="*/ 152 h 169"/>
                  <a:gd name="T30" fmla="*/ 733 w 1447"/>
                  <a:gd name="T31" fmla="*/ 148 h 169"/>
                  <a:gd name="T32" fmla="*/ 779 w 1447"/>
                  <a:gd name="T33" fmla="*/ 150 h 169"/>
                  <a:gd name="T34" fmla="*/ 825 w 1447"/>
                  <a:gd name="T35" fmla="*/ 145 h 169"/>
                  <a:gd name="T36" fmla="*/ 872 w 1447"/>
                  <a:gd name="T37" fmla="*/ 142 h 169"/>
                  <a:gd name="T38" fmla="*/ 918 w 1447"/>
                  <a:gd name="T39" fmla="*/ 140 h 169"/>
                  <a:gd name="T40" fmla="*/ 965 w 1447"/>
                  <a:gd name="T41" fmla="*/ 133 h 169"/>
                  <a:gd name="T42" fmla="*/ 1011 w 1447"/>
                  <a:gd name="T43" fmla="*/ 122 h 169"/>
                  <a:gd name="T44" fmla="*/ 1057 w 1447"/>
                  <a:gd name="T45" fmla="*/ 109 h 169"/>
                  <a:gd name="T46" fmla="*/ 1104 w 1447"/>
                  <a:gd name="T47" fmla="*/ 97 h 169"/>
                  <a:gd name="T48" fmla="*/ 1150 w 1447"/>
                  <a:gd name="T49" fmla="*/ 81 h 169"/>
                  <a:gd name="T50" fmla="*/ 1197 w 1447"/>
                  <a:gd name="T51" fmla="*/ 65 h 169"/>
                  <a:gd name="T52" fmla="*/ 1243 w 1447"/>
                  <a:gd name="T53" fmla="*/ 62 h 169"/>
                  <a:gd name="T54" fmla="*/ 1289 w 1447"/>
                  <a:gd name="T55" fmla="*/ 46 h 169"/>
                  <a:gd name="T56" fmla="*/ 1336 w 1447"/>
                  <a:gd name="T57" fmla="*/ 41 h 169"/>
                  <a:gd name="T58" fmla="*/ 1382 w 1447"/>
                  <a:gd name="T59" fmla="*/ 29 h 169"/>
                  <a:gd name="T60" fmla="*/ 1429 w 1447"/>
                  <a:gd name="T61" fmla="*/ 8 h 169"/>
                  <a:gd name="T62" fmla="*/ 1429 w 1447"/>
                  <a:gd name="T63" fmla="*/ 12 h 169"/>
                  <a:gd name="T64" fmla="*/ 1382 w 1447"/>
                  <a:gd name="T65" fmla="*/ 33 h 169"/>
                  <a:gd name="T66" fmla="*/ 1336 w 1447"/>
                  <a:gd name="T67" fmla="*/ 44 h 169"/>
                  <a:gd name="T68" fmla="*/ 1289 w 1447"/>
                  <a:gd name="T69" fmla="*/ 49 h 169"/>
                  <a:gd name="T70" fmla="*/ 1243 w 1447"/>
                  <a:gd name="T71" fmla="*/ 64 h 169"/>
                  <a:gd name="T72" fmla="*/ 1197 w 1447"/>
                  <a:gd name="T73" fmla="*/ 67 h 169"/>
                  <a:gd name="T74" fmla="*/ 1150 w 1447"/>
                  <a:gd name="T75" fmla="*/ 83 h 169"/>
                  <a:gd name="T76" fmla="*/ 1104 w 1447"/>
                  <a:gd name="T77" fmla="*/ 99 h 169"/>
                  <a:gd name="T78" fmla="*/ 1057 w 1447"/>
                  <a:gd name="T79" fmla="*/ 110 h 169"/>
                  <a:gd name="T80" fmla="*/ 1011 w 1447"/>
                  <a:gd name="T81" fmla="*/ 123 h 169"/>
                  <a:gd name="T82" fmla="*/ 965 w 1447"/>
                  <a:gd name="T83" fmla="*/ 134 h 169"/>
                  <a:gd name="T84" fmla="*/ 918 w 1447"/>
                  <a:gd name="T85" fmla="*/ 141 h 169"/>
                  <a:gd name="T86" fmla="*/ 872 w 1447"/>
                  <a:gd name="T87" fmla="*/ 143 h 169"/>
                  <a:gd name="T88" fmla="*/ 825 w 1447"/>
                  <a:gd name="T89" fmla="*/ 146 h 169"/>
                  <a:gd name="T90" fmla="*/ 779 w 1447"/>
                  <a:gd name="T91" fmla="*/ 151 h 169"/>
                  <a:gd name="T92" fmla="*/ 733 w 1447"/>
                  <a:gd name="T93" fmla="*/ 149 h 169"/>
                  <a:gd name="T94" fmla="*/ 686 w 1447"/>
                  <a:gd name="T95" fmla="*/ 152 h 169"/>
                  <a:gd name="T96" fmla="*/ 640 w 1447"/>
                  <a:gd name="T97" fmla="*/ 155 h 169"/>
                  <a:gd name="T98" fmla="*/ 593 w 1447"/>
                  <a:gd name="T99" fmla="*/ 155 h 169"/>
                  <a:gd name="T100" fmla="*/ 547 w 1447"/>
                  <a:gd name="T101" fmla="*/ 156 h 169"/>
                  <a:gd name="T102" fmla="*/ 501 w 1447"/>
                  <a:gd name="T103" fmla="*/ 159 h 169"/>
                  <a:gd name="T104" fmla="*/ 454 w 1447"/>
                  <a:gd name="T105" fmla="*/ 161 h 169"/>
                  <a:gd name="T106" fmla="*/ 408 w 1447"/>
                  <a:gd name="T107" fmla="*/ 162 h 169"/>
                  <a:gd name="T108" fmla="*/ 361 w 1447"/>
                  <a:gd name="T109" fmla="*/ 163 h 169"/>
                  <a:gd name="T110" fmla="*/ 315 w 1447"/>
                  <a:gd name="T111" fmla="*/ 164 h 169"/>
                  <a:gd name="T112" fmla="*/ 269 w 1447"/>
                  <a:gd name="T113" fmla="*/ 165 h 169"/>
                  <a:gd name="T114" fmla="*/ 222 w 1447"/>
                  <a:gd name="T115" fmla="*/ 166 h 169"/>
                  <a:gd name="T116" fmla="*/ 176 w 1447"/>
                  <a:gd name="T117" fmla="*/ 167 h 169"/>
                  <a:gd name="T118" fmla="*/ 129 w 1447"/>
                  <a:gd name="T119" fmla="*/ 167 h 169"/>
                  <a:gd name="T120" fmla="*/ 83 w 1447"/>
                  <a:gd name="T121" fmla="*/ 168 h 169"/>
                  <a:gd name="T122" fmla="*/ 37 w 1447"/>
                  <a:gd name="T123" fmla="*/ 168 h 169"/>
                  <a:gd name="T124" fmla="*/ 0 w 1447"/>
                  <a:gd name="T125" fmla="*/ 168 h 16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9">
                    <a:moveTo>
                      <a:pt x="0" y="168"/>
                    </a:moveTo>
                    <a:lnTo>
                      <a:pt x="9" y="168"/>
                    </a:lnTo>
                    <a:lnTo>
                      <a:pt x="18" y="169"/>
                    </a:lnTo>
                    <a:lnTo>
                      <a:pt x="27" y="168"/>
                    </a:lnTo>
                    <a:lnTo>
                      <a:pt x="37" y="168"/>
                    </a:lnTo>
                    <a:lnTo>
                      <a:pt x="46" y="168"/>
                    </a:lnTo>
                    <a:lnTo>
                      <a:pt x="55" y="168"/>
                    </a:lnTo>
                    <a:lnTo>
                      <a:pt x="64" y="168"/>
                    </a:lnTo>
                    <a:lnTo>
                      <a:pt x="74" y="168"/>
                    </a:lnTo>
                    <a:lnTo>
                      <a:pt x="83" y="168"/>
                    </a:lnTo>
                    <a:lnTo>
                      <a:pt x="92" y="168"/>
                    </a:lnTo>
                    <a:lnTo>
                      <a:pt x="102" y="168"/>
                    </a:lnTo>
                    <a:lnTo>
                      <a:pt x="111" y="167"/>
                    </a:lnTo>
                    <a:lnTo>
                      <a:pt x="120" y="167"/>
                    </a:lnTo>
                    <a:lnTo>
                      <a:pt x="129" y="167"/>
                    </a:lnTo>
                    <a:lnTo>
                      <a:pt x="139" y="167"/>
                    </a:lnTo>
                    <a:lnTo>
                      <a:pt x="148" y="167"/>
                    </a:lnTo>
                    <a:lnTo>
                      <a:pt x="157" y="167"/>
                    </a:lnTo>
                    <a:lnTo>
                      <a:pt x="167" y="167"/>
                    </a:lnTo>
                    <a:lnTo>
                      <a:pt x="176" y="167"/>
                    </a:lnTo>
                    <a:lnTo>
                      <a:pt x="185" y="166"/>
                    </a:lnTo>
                    <a:lnTo>
                      <a:pt x="194" y="166"/>
                    </a:lnTo>
                    <a:lnTo>
                      <a:pt x="204" y="166"/>
                    </a:lnTo>
                    <a:lnTo>
                      <a:pt x="213" y="166"/>
                    </a:lnTo>
                    <a:lnTo>
                      <a:pt x="222" y="166"/>
                    </a:lnTo>
                    <a:lnTo>
                      <a:pt x="232" y="166"/>
                    </a:lnTo>
                    <a:lnTo>
                      <a:pt x="241" y="166"/>
                    </a:lnTo>
                    <a:lnTo>
                      <a:pt x="250" y="165"/>
                    </a:lnTo>
                    <a:lnTo>
                      <a:pt x="259" y="165"/>
                    </a:lnTo>
                    <a:lnTo>
                      <a:pt x="269" y="165"/>
                    </a:lnTo>
                    <a:lnTo>
                      <a:pt x="278" y="165"/>
                    </a:lnTo>
                    <a:lnTo>
                      <a:pt x="287" y="165"/>
                    </a:lnTo>
                    <a:lnTo>
                      <a:pt x="296" y="164"/>
                    </a:lnTo>
                    <a:lnTo>
                      <a:pt x="306" y="164"/>
                    </a:lnTo>
                    <a:lnTo>
                      <a:pt x="315" y="164"/>
                    </a:lnTo>
                    <a:lnTo>
                      <a:pt x="324" y="164"/>
                    </a:lnTo>
                    <a:lnTo>
                      <a:pt x="334" y="164"/>
                    </a:lnTo>
                    <a:lnTo>
                      <a:pt x="343" y="164"/>
                    </a:lnTo>
                    <a:lnTo>
                      <a:pt x="352" y="163"/>
                    </a:lnTo>
                    <a:lnTo>
                      <a:pt x="361" y="163"/>
                    </a:lnTo>
                    <a:lnTo>
                      <a:pt x="371" y="163"/>
                    </a:lnTo>
                    <a:lnTo>
                      <a:pt x="380" y="163"/>
                    </a:lnTo>
                    <a:lnTo>
                      <a:pt x="389" y="163"/>
                    </a:lnTo>
                    <a:lnTo>
                      <a:pt x="399" y="163"/>
                    </a:lnTo>
                    <a:lnTo>
                      <a:pt x="408" y="162"/>
                    </a:lnTo>
                    <a:lnTo>
                      <a:pt x="417" y="162"/>
                    </a:lnTo>
                    <a:lnTo>
                      <a:pt x="426" y="162"/>
                    </a:lnTo>
                    <a:lnTo>
                      <a:pt x="436" y="162"/>
                    </a:lnTo>
                    <a:lnTo>
                      <a:pt x="445" y="161"/>
                    </a:lnTo>
                    <a:lnTo>
                      <a:pt x="454" y="161"/>
                    </a:lnTo>
                    <a:lnTo>
                      <a:pt x="464" y="160"/>
                    </a:lnTo>
                    <a:lnTo>
                      <a:pt x="473" y="160"/>
                    </a:lnTo>
                    <a:lnTo>
                      <a:pt x="482" y="160"/>
                    </a:lnTo>
                    <a:lnTo>
                      <a:pt x="491" y="159"/>
                    </a:lnTo>
                    <a:lnTo>
                      <a:pt x="501" y="159"/>
                    </a:lnTo>
                    <a:lnTo>
                      <a:pt x="510" y="158"/>
                    </a:lnTo>
                    <a:lnTo>
                      <a:pt x="519" y="157"/>
                    </a:lnTo>
                    <a:lnTo>
                      <a:pt x="528" y="156"/>
                    </a:lnTo>
                    <a:lnTo>
                      <a:pt x="538" y="157"/>
                    </a:lnTo>
                    <a:lnTo>
                      <a:pt x="547" y="156"/>
                    </a:lnTo>
                    <a:lnTo>
                      <a:pt x="556" y="156"/>
                    </a:lnTo>
                    <a:lnTo>
                      <a:pt x="566" y="155"/>
                    </a:lnTo>
                    <a:lnTo>
                      <a:pt x="575" y="155"/>
                    </a:lnTo>
                    <a:lnTo>
                      <a:pt x="584" y="154"/>
                    </a:lnTo>
                    <a:lnTo>
                      <a:pt x="593" y="155"/>
                    </a:lnTo>
                    <a:lnTo>
                      <a:pt x="603" y="155"/>
                    </a:lnTo>
                    <a:lnTo>
                      <a:pt x="612" y="154"/>
                    </a:lnTo>
                    <a:lnTo>
                      <a:pt x="621" y="153"/>
                    </a:lnTo>
                    <a:lnTo>
                      <a:pt x="631" y="153"/>
                    </a:lnTo>
                    <a:lnTo>
                      <a:pt x="640" y="155"/>
                    </a:lnTo>
                    <a:lnTo>
                      <a:pt x="649" y="153"/>
                    </a:lnTo>
                    <a:lnTo>
                      <a:pt x="658" y="155"/>
                    </a:lnTo>
                    <a:lnTo>
                      <a:pt x="668" y="154"/>
                    </a:lnTo>
                    <a:lnTo>
                      <a:pt x="677" y="152"/>
                    </a:lnTo>
                    <a:lnTo>
                      <a:pt x="686" y="152"/>
                    </a:lnTo>
                    <a:lnTo>
                      <a:pt x="696" y="151"/>
                    </a:lnTo>
                    <a:lnTo>
                      <a:pt x="705" y="151"/>
                    </a:lnTo>
                    <a:lnTo>
                      <a:pt x="714" y="150"/>
                    </a:lnTo>
                    <a:lnTo>
                      <a:pt x="723" y="149"/>
                    </a:lnTo>
                    <a:lnTo>
                      <a:pt x="733" y="148"/>
                    </a:lnTo>
                    <a:lnTo>
                      <a:pt x="742" y="149"/>
                    </a:lnTo>
                    <a:lnTo>
                      <a:pt x="751" y="150"/>
                    </a:lnTo>
                    <a:lnTo>
                      <a:pt x="760" y="152"/>
                    </a:lnTo>
                    <a:lnTo>
                      <a:pt x="770" y="151"/>
                    </a:lnTo>
                    <a:lnTo>
                      <a:pt x="779" y="150"/>
                    </a:lnTo>
                    <a:lnTo>
                      <a:pt x="788" y="149"/>
                    </a:lnTo>
                    <a:lnTo>
                      <a:pt x="798" y="148"/>
                    </a:lnTo>
                    <a:lnTo>
                      <a:pt x="807" y="147"/>
                    </a:lnTo>
                    <a:lnTo>
                      <a:pt x="816" y="147"/>
                    </a:lnTo>
                    <a:lnTo>
                      <a:pt x="825" y="145"/>
                    </a:lnTo>
                    <a:lnTo>
                      <a:pt x="835" y="145"/>
                    </a:lnTo>
                    <a:lnTo>
                      <a:pt x="844" y="143"/>
                    </a:lnTo>
                    <a:lnTo>
                      <a:pt x="853" y="142"/>
                    </a:lnTo>
                    <a:lnTo>
                      <a:pt x="863" y="142"/>
                    </a:lnTo>
                    <a:lnTo>
                      <a:pt x="872" y="142"/>
                    </a:lnTo>
                    <a:lnTo>
                      <a:pt x="881" y="145"/>
                    </a:lnTo>
                    <a:lnTo>
                      <a:pt x="890" y="143"/>
                    </a:lnTo>
                    <a:lnTo>
                      <a:pt x="900" y="141"/>
                    </a:lnTo>
                    <a:lnTo>
                      <a:pt x="909" y="140"/>
                    </a:lnTo>
                    <a:lnTo>
                      <a:pt x="918" y="140"/>
                    </a:lnTo>
                    <a:lnTo>
                      <a:pt x="928" y="137"/>
                    </a:lnTo>
                    <a:lnTo>
                      <a:pt x="937" y="136"/>
                    </a:lnTo>
                    <a:lnTo>
                      <a:pt x="946" y="135"/>
                    </a:lnTo>
                    <a:lnTo>
                      <a:pt x="955" y="134"/>
                    </a:lnTo>
                    <a:lnTo>
                      <a:pt x="965" y="133"/>
                    </a:lnTo>
                    <a:lnTo>
                      <a:pt x="974" y="131"/>
                    </a:lnTo>
                    <a:lnTo>
                      <a:pt x="983" y="129"/>
                    </a:lnTo>
                    <a:lnTo>
                      <a:pt x="992" y="126"/>
                    </a:lnTo>
                    <a:lnTo>
                      <a:pt x="1002" y="124"/>
                    </a:lnTo>
                    <a:lnTo>
                      <a:pt x="1011" y="122"/>
                    </a:lnTo>
                    <a:lnTo>
                      <a:pt x="1020" y="120"/>
                    </a:lnTo>
                    <a:lnTo>
                      <a:pt x="1030" y="118"/>
                    </a:lnTo>
                    <a:lnTo>
                      <a:pt x="1039" y="115"/>
                    </a:lnTo>
                    <a:lnTo>
                      <a:pt x="1048" y="112"/>
                    </a:lnTo>
                    <a:lnTo>
                      <a:pt x="1057" y="109"/>
                    </a:lnTo>
                    <a:lnTo>
                      <a:pt x="1067" y="109"/>
                    </a:lnTo>
                    <a:lnTo>
                      <a:pt x="1076" y="106"/>
                    </a:lnTo>
                    <a:lnTo>
                      <a:pt x="1085" y="104"/>
                    </a:lnTo>
                    <a:lnTo>
                      <a:pt x="1095" y="101"/>
                    </a:lnTo>
                    <a:lnTo>
                      <a:pt x="1104" y="97"/>
                    </a:lnTo>
                    <a:lnTo>
                      <a:pt x="1113" y="94"/>
                    </a:lnTo>
                    <a:lnTo>
                      <a:pt x="1122" y="91"/>
                    </a:lnTo>
                    <a:lnTo>
                      <a:pt x="1132" y="86"/>
                    </a:lnTo>
                    <a:lnTo>
                      <a:pt x="1141" y="81"/>
                    </a:lnTo>
                    <a:lnTo>
                      <a:pt x="1150" y="81"/>
                    </a:lnTo>
                    <a:lnTo>
                      <a:pt x="1160" y="81"/>
                    </a:lnTo>
                    <a:lnTo>
                      <a:pt x="1169" y="75"/>
                    </a:lnTo>
                    <a:lnTo>
                      <a:pt x="1178" y="72"/>
                    </a:lnTo>
                    <a:lnTo>
                      <a:pt x="1187" y="68"/>
                    </a:lnTo>
                    <a:lnTo>
                      <a:pt x="1197" y="65"/>
                    </a:lnTo>
                    <a:lnTo>
                      <a:pt x="1206" y="65"/>
                    </a:lnTo>
                    <a:lnTo>
                      <a:pt x="1215" y="66"/>
                    </a:lnTo>
                    <a:lnTo>
                      <a:pt x="1224" y="66"/>
                    </a:lnTo>
                    <a:lnTo>
                      <a:pt x="1234" y="66"/>
                    </a:lnTo>
                    <a:lnTo>
                      <a:pt x="1243" y="62"/>
                    </a:lnTo>
                    <a:lnTo>
                      <a:pt x="1252" y="59"/>
                    </a:lnTo>
                    <a:lnTo>
                      <a:pt x="1262" y="57"/>
                    </a:lnTo>
                    <a:lnTo>
                      <a:pt x="1271" y="52"/>
                    </a:lnTo>
                    <a:lnTo>
                      <a:pt x="1280" y="48"/>
                    </a:lnTo>
                    <a:lnTo>
                      <a:pt x="1289" y="46"/>
                    </a:lnTo>
                    <a:lnTo>
                      <a:pt x="1299" y="44"/>
                    </a:lnTo>
                    <a:lnTo>
                      <a:pt x="1308" y="43"/>
                    </a:lnTo>
                    <a:lnTo>
                      <a:pt x="1317" y="43"/>
                    </a:lnTo>
                    <a:lnTo>
                      <a:pt x="1327" y="42"/>
                    </a:lnTo>
                    <a:lnTo>
                      <a:pt x="1336" y="41"/>
                    </a:lnTo>
                    <a:lnTo>
                      <a:pt x="1345" y="38"/>
                    </a:lnTo>
                    <a:lnTo>
                      <a:pt x="1354" y="34"/>
                    </a:lnTo>
                    <a:lnTo>
                      <a:pt x="1364" y="33"/>
                    </a:lnTo>
                    <a:lnTo>
                      <a:pt x="1373" y="32"/>
                    </a:lnTo>
                    <a:lnTo>
                      <a:pt x="1382" y="29"/>
                    </a:lnTo>
                    <a:lnTo>
                      <a:pt x="1392" y="26"/>
                    </a:lnTo>
                    <a:lnTo>
                      <a:pt x="1401" y="26"/>
                    </a:lnTo>
                    <a:lnTo>
                      <a:pt x="1410" y="22"/>
                    </a:lnTo>
                    <a:lnTo>
                      <a:pt x="1419" y="16"/>
                    </a:lnTo>
                    <a:lnTo>
                      <a:pt x="1429" y="8"/>
                    </a:lnTo>
                    <a:lnTo>
                      <a:pt x="1438" y="4"/>
                    </a:lnTo>
                    <a:lnTo>
                      <a:pt x="1447" y="0"/>
                    </a:lnTo>
                    <a:lnTo>
                      <a:pt x="1447" y="4"/>
                    </a:lnTo>
                    <a:lnTo>
                      <a:pt x="1438" y="8"/>
                    </a:lnTo>
                    <a:lnTo>
                      <a:pt x="1429" y="12"/>
                    </a:lnTo>
                    <a:lnTo>
                      <a:pt x="1419" y="20"/>
                    </a:lnTo>
                    <a:lnTo>
                      <a:pt x="1410" y="26"/>
                    </a:lnTo>
                    <a:lnTo>
                      <a:pt x="1401" y="29"/>
                    </a:lnTo>
                    <a:lnTo>
                      <a:pt x="1392" y="30"/>
                    </a:lnTo>
                    <a:lnTo>
                      <a:pt x="1382" y="33"/>
                    </a:lnTo>
                    <a:lnTo>
                      <a:pt x="1373" y="36"/>
                    </a:lnTo>
                    <a:lnTo>
                      <a:pt x="1364" y="36"/>
                    </a:lnTo>
                    <a:lnTo>
                      <a:pt x="1354" y="38"/>
                    </a:lnTo>
                    <a:lnTo>
                      <a:pt x="1345" y="41"/>
                    </a:lnTo>
                    <a:lnTo>
                      <a:pt x="1336" y="44"/>
                    </a:lnTo>
                    <a:lnTo>
                      <a:pt x="1327" y="45"/>
                    </a:lnTo>
                    <a:lnTo>
                      <a:pt x="1317" y="46"/>
                    </a:lnTo>
                    <a:lnTo>
                      <a:pt x="1308" y="46"/>
                    </a:lnTo>
                    <a:lnTo>
                      <a:pt x="1299" y="47"/>
                    </a:lnTo>
                    <a:lnTo>
                      <a:pt x="1289" y="49"/>
                    </a:lnTo>
                    <a:lnTo>
                      <a:pt x="1280" y="51"/>
                    </a:lnTo>
                    <a:lnTo>
                      <a:pt x="1271" y="55"/>
                    </a:lnTo>
                    <a:lnTo>
                      <a:pt x="1262" y="60"/>
                    </a:lnTo>
                    <a:lnTo>
                      <a:pt x="1252" y="62"/>
                    </a:lnTo>
                    <a:lnTo>
                      <a:pt x="1243" y="64"/>
                    </a:lnTo>
                    <a:lnTo>
                      <a:pt x="1234" y="68"/>
                    </a:lnTo>
                    <a:lnTo>
                      <a:pt x="1224" y="69"/>
                    </a:lnTo>
                    <a:lnTo>
                      <a:pt x="1215" y="69"/>
                    </a:lnTo>
                    <a:lnTo>
                      <a:pt x="1206" y="67"/>
                    </a:lnTo>
                    <a:lnTo>
                      <a:pt x="1197" y="67"/>
                    </a:lnTo>
                    <a:lnTo>
                      <a:pt x="1187" y="70"/>
                    </a:lnTo>
                    <a:lnTo>
                      <a:pt x="1178" y="74"/>
                    </a:lnTo>
                    <a:lnTo>
                      <a:pt x="1169" y="77"/>
                    </a:lnTo>
                    <a:lnTo>
                      <a:pt x="1160" y="83"/>
                    </a:lnTo>
                    <a:lnTo>
                      <a:pt x="1150" y="83"/>
                    </a:lnTo>
                    <a:lnTo>
                      <a:pt x="1141" y="83"/>
                    </a:lnTo>
                    <a:lnTo>
                      <a:pt x="1132" y="88"/>
                    </a:lnTo>
                    <a:lnTo>
                      <a:pt x="1122" y="92"/>
                    </a:lnTo>
                    <a:lnTo>
                      <a:pt x="1113" y="95"/>
                    </a:lnTo>
                    <a:lnTo>
                      <a:pt x="1104" y="99"/>
                    </a:lnTo>
                    <a:lnTo>
                      <a:pt x="1095" y="102"/>
                    </a:lnTo>
                    <a:lnTo>
                      <a:pt x="1085" y="106"/>
                    </a:lnTo>
                    <a:lnTo>
                      <a:pt x="1076" y="107"/>
                    </a:lnTo>
                    <a:lnTo>
                      <a:pt x="1067" y="110"/>
                    </a:lnTo>
                    <a:lnTo>
                      <a:pt x="1057" y="110"/>
                    </a:lnTo>
                    <a:lnTo>
                      <a:pt x="1048" y="113"/>
                    </a:lnTo>
                    <a:lnTo>
                      <a:pt x="1039" y="116"/>
                    </a:lnTo>
                    <a:lnTo>
                      <a:pt x="1030" y="119"/>
                    </a:lnTo>
                    <a:lnTo>
                      <a:pt x="1020" y="121"/>
                    </a:lnTo>
                    <a:lnTo>
                      <a:pt x="1011" y="123"/>
                    </a:lnTo>
                    <a:lnTo>
                      <a:pt x="1002" y="125"/>
                    </a:lnTo>
                    <a:lnTo>
                      <a:pt x="992" y="127"/>
                    </a:lnTo>
                    <a:lnTo>
                      <a:pt x="983" y="130"/>
                    </a:lnTo>
                    <a:lnTo>
                      <a:pt x="974" y="132"/>
                    </a:lnTo>
                    <a:lnTo>
                      <a:pt x="965" y="134"/>
                    </a:lnTo>
                    <a:lnTo>
                      <a:pt x="955" y="134"/>
                    </a:lnTo>
                    <a:lnTo>
                      <a:pt x="946" y="136"/>
                    </a:lnTo>
                    <a:lnTo>
                      <a:pt x="937" y="137"/>
                    </a:lnTo>
                    <a:lnTo>
                      <a:pt x="928" y="138"/>
                    </a:lnTo>
                    <a:lnTo>
                      <a:pt x="918" y="141"/>
                    </a:lnTo>
                    <a:lnTo>
                      <a:pt x="909" y="141"/>
                    </a:lnTo>
                    <a:lnTo>
                      <a:pt x="900" y="142"/>
                    </a:lnTo>
                    <a:lnTo>
                      <a:pt x="890" y="144"/>
                    </a:lnTo>
                    <a:lnTo>
                      <a:pt x="881" y="146"/>
                    </a:lnTo>
                    <a:lnTo>
                      <a:pt x="872" y="143"/>
                    </a:lnTo>
                    <a:lnTo>
                      <a:pt x="863" y="142"/>
                    </a:lnTo>
                    <a:lnTo>
                      <a:pt x="853" y="143"/>
                    </a:lnTo>
                    <a:lnTo>
                      <a:pt x="844" y="144"/>
                    </a:lnTo>
                    <a:lnTo>
                      <a:pt x="835" y="146"/>
                    </a:lnTo>
                    <a:lnTo>
                      <a:pt x="825" y="146"/>
                    </a:lnTo>
                    <a:lnTo>
                      <a:pt x="816" y="148"/>
                    </a:lnTo>
                    <a:lnTo>
                      <a:pt x="807" y="147"/>
                    </a:lnTo>
                    <a:lnTo>
                      <a:pt x="798" y="148"/>
                    </a:lnTo>
                    <a:lnTo>
                      <a:pt x="788" y="150"/>
                    </a:lnTo>
                    <a:lnTo>
                      <a:pt x="779" y="151"/>
                    </a:lnTo>
                    <a:lnTo>
                      <a:pt x="770" y="152"/>
                    </a:lnTo>
                    <a:lnTo>
                      <a:pt x="760" y="152"/>
                    </a:lnTo>
                    <a:lnTo>
                      <a:pt x="751" y="151"/>
                    </a:lnTo>
                    <a:lnTo>
                      <a:pt x="742" y="150"/>
                    </a:lnTo>
                    <a:lnTo>
                      <a:pt x="733" y="149"/>
                    </a:lnTo>
                    <a:lnTo>
                      <a:pt x="723" y="149"/>
                    </a:lnTo>
                    <a:lnTo>
                      <a:pt x="714" y="150"/>
                    </a:lnTo>
                    <a:lnTo>
                      <a:pt x="705" y="151"/>
                    </a:lnTo>
                    <a:lnTo>
                      <a:pt x="696" y="151"/>
                    </a:lnTo>
                    <a:lnTo>
                      <a:pt x="686" y="152"/>
                    </a:lnTo>
                    <a:lnTo>
                      <a:pt x="677" y="152"/>
                    </a:lnTo>
                    <a:lnTo>
                      <a:pt x="668" y="154"/>
                    </a:lnTo>
                    <a:lnTo>
                      <a:pt x="658" y="155"/>
                    </a:lnTo>
                    <a:lnTo>
                      <a:pt x="649" y="153"/>
                    </a:lnTo>
                    <a:lnTo>
                      <a:pt x="640" y="155"/>
                    </a:lnTo>
                    <a:lnTo>
                      <a:pt x="631" y="153"/>
                    </a:lnTo>
                    <a:lnTo>
                      <a:pt x="621" y="153"/>
                    </a:lnTo>
                    <a:lnTo>
                      <a:pt x="612" y="154"/>
                    </a:lnTo>
                    <a:lnTo>
                      <a:pt x="603" y="155"/>
                    </a:lnTo>
                    <a:lnTo>
                      <a:pt x="593" y="155"/>
                    </a:lnTo>
                    <a:lnTo>
                      <a:pt x="584" y="154"/>
                    </a:lnTo>
                    <a:lnTo>
                      <a:pt x="575" y="155"/>
                    </a:lnTo>
                    <a:lnTo>
                      <a:pt x="566" y="155"/>
                    </a:lnTo>
                    <a:lnTo>
                      <a:pt x="556" y="156"/>
                    </a:lnTo>
                    <a:lnTo>
                      <a:pt x="547" y="156"/>
                    </a:lnTo>
                    <a:lnTo>
                      <a:pt x="538" y="157"/>
                    </a:lnTo>
                    <a:lnTo>
                      <a:pt x="528" y="156"/>
                    </a:lnTo>
                    <a:lnTo>
                      <a:pt x="519" y="157"/>
                    </a:lnTo>
                    <a:lnTo>
                      <a:pt x="510" y="158"/>
                    </a:lnTo>
                    <a:lnTo>
                      <a:pt x="501" y="159"/>
                    </a:lnTo>
                    <a:lnTo>
                      <a:pt x="491" y="159"/>
                    </a:lnTo>
                    <a:lnTo>
                      <a:pt x="482" y="160"/>
                    </a:lnTo>
                    <a:lnTo>
                      <a:pt x="473" y="160"/>
                    </a:lnTo>
                    <a:lnTo>
                      <a:pt x="464" y="160"/>
                    </a:lnTo>
                    <a:lnTo>
                      <a:pt x="454" y="161"/>
                    </a:lnTo>
                    <a:lnTo>
                      <a:pt x="445" y="161"/>
                    </a:lnTo>
                    <a:lnTo>
                      <a:pt x="436" y="162"/>
                    </a:lnTo>
                    <a:lnTo>
                      <a:pt x="426" y="162"/>
                    </a:lnTo>
                    <a:lnTo>
                      <a:pt x="417" y="162"/>
                    </a:lnTo>
                    <a:lnTo>
                      <a:pt x="408" y="162"/>
                    </a:lnTo>
                    <a:lnTo>
                      <a:pt x="399" y="163"/>
                    </a:lnTo>
                    <a:lnTo>
                      <a:pt x="389" y="163"/>
                    </a:lnTo>
                    <a:lnTo>
                      <a:pt x="380" y="163"/>
                    </a:lnTo>
                    <a:lnTo>
                      <a:pt x="371" y="163"/>
                    </a:lnTo>
                    <a:lnTo>
                      <a:pt x="361" y="163"/>
                    </a:lnTo>
                    <a:lnTo>
                      <a:pt x="352" y="163"/>
                    </a:lnTo>
                    <a:lnTo>
                      <a:pt x="343" y="164"/>
                    </a:lnTo>
                    <a:lnTo>
                      <a:pt x="334" y="164"/>
                    </a:lnTo>
                    <a:lnTo>
                      <a:pt x="324" y="164"/>
                    </a:lnTo>
                    <a:lnTo>
                      <a:pt x="315" y="164"/>
                    </a:lnTo>
                    <a:lnTo>
                      <a:pt x="306" y="164"/>
                    </a:lnTo>
                    <a:lnTo>
                      <a:pt x="296" y="164"/>
                    </a:lnTo>
                    <a:lnTo>
                      <a:pt x="287" y="165"/>
                    </a:lnTo>
                    <a:lnTo>
                      <a:pt x="278" y="165"/>
                    </a:lnTo>
                    <a:lnTo>
                      <a:pt x="269" y="165"/>
                    </a:lnTo>
                    <a:lnTo>
                      <a:pt x="259" y="165"/>
                    </a:lnTo>
                    <a:lnTo>
                      <a:pt x="250" y="165"/>
                    </a:lnTo>
                    <a:lnTo>
                      <a:pt x="241" y="166"/>
                    </a:lnTo>
                    <a:lnTo>
                      <a:pt x="232" y="166"/>
                    </a:lnTo>
                    <a:lnTo>
                      <a:pt x="222" y="166"/>
                    </a:lnTo>
                    <a:lnTo>
                      <a:pt x="213" y="166"/>
                    </a:lnTo>
                    <a:lnTo>
                      <a:pt x="204" y="166"/>
                    </a:lnTo>
                    <a:lnTo>
                      <a:pt x="194" y="166"/>
                    </a:lnTo>
                    <a:lnTo>
                      <a:pt x="185" y="166"/>
                    </a:lnTo>
                    <a:lnTo>
                      <a:pt x="176" y="167"/>
                    </a:lnTo>
                    <a:lnTo>
                      <a:pt x="167" y="167"/>
                    </a:lnTo>
                    <a:lnTo>
                      <a:pt x="157" y="167"/>
                    </a:lnTo>
                    <a:lnTo>
                      <a:pt x="148" y="167"/>
                    </a:lnTo>
                    <a:lnTo>
                      <a:pt x="139" y="167"/>
                    </a:lnTo>
                    <a:lnTo>
                      <a:pt x="129" y="167"/>
                    </a:lnTo>
                    <a:lnTo>
                      <a:pt x="120" y="167"/>
                    </a:lnTo>
                    <a:lnTo>
                      <a:pt x="111" y="167"/>
                    </a:lnTo>
                    <a:lnTo>
                      <a:pt x="102" y="168"/>
                    </a:lnTo>
                    <a:lnTo>
                      <a:pt x="92" y="168"/>
                    </a:lnTo>
                    <a:lnTo>
                      <a:pt x="83" y="168"/>
                    </a:lnTo>
                    <a:lnTo>
                      <a:pt x="74" y="168"/>
                    </a:lnTo>
                    <a:lnTo>
                      <a:pt x="64" y="168"/>
                    </a:lnTo>
                    <a:lnTo>
                      <a:pt x="55" y="168"/>
                    </a:lnTo>
                    <a:lnTo>
                      <a:pt x="46" y="168"/>
                    </a:lnTo>
                    <a:lnTo>
                      <a:pt x="37" y="168"/>
                    </a:lnTo>
                    <a:lnTo>
                      <a:pt x="27" y="168"/>
                    </a:lnTo>
                    <a:lnTo>
                      <a:pt x="18" y="169"/>
                    </a:lnTo>
                    <a:lnTo>
                      <a:pt x="9" y="168"/>
                    </a:lnTo>
                    <a:lnTo>
                      <a:pt x="0" y="168"/>
                    </a:lnTo>
                    <a:close/>
                  </a:path>
                </a:pathLst>
              </a:custGeom>
              <a:solidFill>
                <a:srgbClr val="FFC8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08" name="Freeform 316"/>
              <p:cNvSpPr>
                <a:spLocks/>
              </p:cNvSpPr>
              <p:nvPr/>
            </p:nvSpPr>
            <p:spPr bwMode="auto">
              <a:xfrm>
                <a:off x="3152" y="2340"/>
                <a:ext cx="1447" cy="169"/>
              </a:xfrm>
              <a:custGeom>
                <a:avLst/>
                <a:gdLst>
                  <a:gd name="T0" fmla="*/ 37 w 1447"/>
                  <a:gd name="T1" fmla="*/ 168 h 169"/>
                  <a:gd name="T2" fmla="*/ 83 w 1447"/>
                  <a:gd name="T3" fmla="*/ 168 h 169"/>
                  <a:gd name="T4" fmla="*/ 129 w 1447"/>
                  <a:gd name="T5" fmla="*/ 167 h 169"/>
                  <a:gd name="T6" fmla="*/ 176 w 1447"/>
                  <a:gd name="T7" fmla="*/ 167 h 169"/>
                  <a:gd name="T8" fmla="*/ 222 w 1447"/>
                  <a:gd name="T9" fmla="*/ 166 h 169"/>
                  <a:gd name="T10" fmla="*/ 269 w 1447"/>
                  <a:gd name="T11" fmla="*/ 165 h 169"/>
                  <a:gd name="T12" fmla="*/ 315 w 1447"/>
                  <a:gd name="T13" fmla="*/ 164 h 169"/>
                  <a:gd name="T14" fmla="*/ 361 w 1447"/>
                  <a:gd name="T15" fmla="*/ 163 h 169"/>
                  <a:gd name="T16" fmla="*/ 408 w 1447"/>
                  <a:gd name="T17" fmla="*/ 162 h 169"/>
                  <a:gd name="T18" fmla="*/ 454 w 1447"/>
                  <a:gd name="T19" fmla="*/ 161 h 169"/>
                  <a:gd name="T20" fmla="*/ 501 w 1447"/>
                  <a:gd name="T21" fmla="*/ 159 h 169"/>
                  <a:gd name="T22" fmla="*/ 547 w 1447"/>
                  <a:gd name="T23" fmla="*/ 156 h 169"/>
                  <a:gd name="T24" fmla="*/ 593 w 1447"/>
                  <a:gd name="T25" fmla="*/ 155 h 169"/>
                  <a:gd name="T26" fmla="*/ 640 w 1447"/>
                  <a:gd name="T27" fmla="*/ 155 h 169"/>
                  <a:gd name="T28" fmla="*/ 686 w 1447"/>
                  <a:gd name="T29" fmla="*/ 152 h 169"/>
                  <a:gd name="T30" fmla="*/ 733 w 1447"/>
                  <a:gd name="T31" fmla="*/ 148 h 169"/>
                  <a:gd name="T32" fmla="*/ 779 w 1447"/>
                  <a:gd name="T33" fmla="*/ 150 h 169"/>
                  <a:gd name="T34" fmla="*/ 825 w 1447"/>
                  <a:gd name="T35" fmla="*/ 145 h 169"/>
                  <a:gd name="T36" fmla="*/ 872 w 1447"/>
                  <a:gd name="T37" fmla="*/ 142 h 169"/>
                  <a:gd name="T38" fmla="*/ 918 w 1447"/>
                  <a:gd name="T39" fmla="*/ 140 h 169"/>
                  <a:gd name="T40" fmla="*/ 965 w 1447"/>
                  <a:gd name="T41" fmla="*/ 133 h 169"/>
                  <a:gd name="T42" fmla="*/ 1011 w 1447"/>
                  <a:gd name="T43" fmla="*/ 122 h 169"/>
                  <a:gd name="T44" fmla="*/ 1057 w 1447"/>
                  <a:gd name="T45" fmla="*/ 109 h 169"/>
                  <a:gd name="T46" fmla="*/ 1104 w 1447"/>
                  <a:gd name="T47" fmla="*/ 97 h 169"/>
                  <a:gd name="T48" fmla="*/ 1150 w 1447"/>
                  <a:gd name="T49" fmla="*/ 81 h 169"/>
                  <a:gd name="T50" fmla="*/ 1197 w 1447"/>
                  <a:gd name="T51" fmla="*/ 65 h 169"/>
                  <a:gd name="T52" fmla="*/ 1243 w 1447"/>
                  <a:gd name="T53" fmla="*/ 62 h 169"/>
                  <a:gd name="T54" fmla="*/ 1289 w 1447"/>
                  <a:gd name="T55" fmla="*/ 46 h 169"/>
                  <a:gd name="T56" fmla="*/ 1336 w 1447"/>
                  <a:gd name="T57" fmla="*/ 41 h 169"/>
                  <a:gd name="T58" fmla="*/ 1382 w 1447"/>
                  <a:gd name="T59" fmla="*/ 29 h 169"/>
                  <a:gd name="T60" fmla="*/ 1429 w 1447"/>
                  <a:gd name="T61" fmla="*/ 8 h 169"/>
                  <a:gd name="T62" fmla="*/ 1429 w 1447"/>
                  <a:gd name="T63" fmla="*/ 12 h 169"/>
                  <a:gd name="T64" fmla="*/ 1382 w 1447"/>
                  <a:gd name="T65" fmla="*/ 33 h 169"/>
                  <a:gd name="T66" fmla="*/ 1336 w 1447"/>
                  <a:gd name="T67" fmla="*/ 44 h 169"/>
                  <a:gd name="T68" fmla="*/ 1289 w 1447"/>
                  <a:gd name="T69" fmla="*/ 49 h 169"/>
                  <a:gd name="T70" fmla="*/ 1243 w 1447"/>
                  <a:gd name="T71" fmla="*/ 64 h 169"/>
                  <a:gd name="T72" fmla="*/ 1197 w 1447"/>
                  <a:gd name="T73" fmla="*/ 67 h 169"/>
                  <a:gd name="T74" fmla="*/ 1150 w 1447"/>
                  <a:gd name="T75" fmla="*/ 83 h 169"/>
                  <a:gd name="T76" fmla="*/ 1104 w 1447"/>
                  <a:gd name="T77" fmla="*/ 99 h 169"/>
                  <a:gd name="T78" fmla="*/ 1057 w 1447"/>
                  <a:gd name="T79" fmla="*/ 110 h 169"/>
                  <a:gd name="T80" fmla="*/ 1011 w 1447"/>
                  <a:gd name="T81" fmla="*/ 123 h 169"/>
                  <a:gd name="T82" fmla="*/ 965 w 1447"/>
                  <a:gd name="T83" fmla="*/ 134 h 169"/>
                  <a:gd name="T84" fmla="*/ 918 w 1447"/>
                  <a:gd name="T85" fmla="*/ 141 h 169"/>
                  <a:gd name="T86" fmla="*/ 872 w 1447"/>
                  <a:gd name="T87" fmla="*/ 143 h 169"/>
                  <a:gd name="T88" fmla="*/ 825 w 1447"/>
                  <a:gd name="T89" fmla="*/ 146 h 169"/>
                  <a:gd name="T90" fmla="*/ 779 w 1447"/>
                  <a:gd name="T91" fmla="*/ 151 h 169"/>
                  <a:gd name="T92" fmla="*/ 733 w 1447"/>
                  <a:gd name="T93" fmla="*/ 149 h 169"/>
                  <a:gd name="T94" fmla="*/ 686 w 1447"/>
                  <a:gd name="T95" fmla="*/ 152 h 169"/>
                  <a:gd name="T96" fmla="*/ 640 w 1447"/>
                  <a:gd name="T97" fmla="*/ 155 h 169"/>
                  <a:gd name="T98" fmla="*/ 593 w 1447"/>
                  <a:gd name="T99" fmla="*/ 155 h 169"/>
                  <a:gd name="T100" fmla="*/ 547 w 1447"/>
                  <a:gd name="T101" fmla="*/ 156 h 169"/>
                  <a:gd name="T102" fmla="*/ 501 w 1447"/>
                  <a:gd name="T103" fmla="*/ 159 h 169"/>
                  <a:gd name="T104" fmla="*/ 454 w 1447"/>
                  <a:gd name="T105" fmla="*/ 161 h 169"/>
                  <a:gd name="T106" fmla="*/ 408 w 1447"/>
                  <a:gd name="T107" fmla="*/ 162 h 169"/>
                  <a:gd name="T108" fmla="*/ 361 w 1447"/>
                  <a:gd name="T109" fmla="*/ 163 h 169"/>
                  <a:gd name="T110" fmla="*/ 315 w 1447"/>
                  <a:gd name="T111" fmla="*/ 164 h 169"/>
                  <a:gd name="T112" fmla="*/ 269 w 1447"/>
                  <a:gd name="T113" fmla="*/ 165 h 169"/>
                  <a:gd name="T114" fmla="*/ 222 w 1447"/>
                  <a:gd name="T115" fmla="*/ 166 h 169"/>
                  <a:gd name="T116" fmla="*/ 176 w 1447"/>
                  <a:gd name="T117" fmla="*/ 167 h 169"/>
                  <a:gd name="T118" fmla="*/ 129 w 1447"/>
                  <a:gd name="T119" fmla="*/ 167 h 169"/>
                  <a:gd name="T120" fmla="*/ 83 w 1447"/>
                  <a:gd name="T121" fmla="*/ 168 h 169"/>
                  <a:gd name="T122" fmla="*/ 37 w 1447"/>
                  <a:gd name="T123" fmla="*/ 168 h 169"/>
                  <a:gd name="T124" fmla="*/ 0 w 1447"/>
                  <a:gd name="T125" fmla="*/ 168 h 16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9">
                    <a:moveTo>
                      <a:pt x="0" y="168"/>
                    </a:moveTo>
                    <a:lnTo>
                      <a:pt x="9" y="168"/>
                    </a:lnTo>
                    <a:lnTo>
                      <a:pt x="18" y="169"/>
                    </a:lnTo>
                    <a:lnTo>
                      <a:pt x="27" y="168"/>
                    </a:lnTo>
                    <a:lnTo>
                      <a:pt x="37" y="168"/>
                    </a:lnTo>
                    <a:lnTo>
                      <a:pt x="46" y="168"/>
                    </a:lnTo>
                    <a:lnTo>
                      <a:pt x="55" y="168"/>
                    </a:lnTo>
                    <a:lnTo>
                      <a:pt x="64" y="168"/>
                    </a:lnTo>
                    <a:lnTo>
                      <a:pt x="74" y="168"/>
                    </a:lnTo>
                    <a:lnTo>
                      <a:pt x="83" y="168"/>
                    </a:lnTo>
                    <a:lnTo>
                      <a:pt x="92" y="168"/>
                    </a:lnTo>
                    <a:lnTo>
                      <a:pt x="102" y="168"/>
                    </a:lnTo>
                    <a:lnTo>
                      <a:pt x="111" y="167"/>
                    </a:lnTo>
                    <a:lnTo>
                      <a:pt x="120" y="167"/>
                    </a:lnTo>
                    <a:lnTo>
                      <a:pt x="129" y="167"/>
                    </a:lnTo>
                    <a:lnTo>
                      <a:pt x="139" y="167"/>
                    </a:lnTo>
                    <a:lnTo>
                      <a:pt x="148" y="167"/>
                    </a:lnTo>
                    <a:lnTo>
                      <a:pt x="157" y="167"/>
                    </a:lnTo>
                    <a:lnTo>
                      <a:pt x="167" y="167"/>
                    </a:lnTo>
                    <a:lnTo>
                      <a:pt x="176" y="167"/>
                    </a:lnTo>
                    <a:lnTo>
                      <a:pt x="185" y="166"/>
                    </a:lnTo>
                    <a:lnTo>
                      <a:pt x="194" y="166"/>
                    </a:lnTo>
                    <a:lnTo>
                      <a:pt x="204" y="166"/>
                    </a:lnTo>
                    <a:lnTo>
                      <a:pt x="213" y="166"/>
                    </a:lnTo>
                    <a:lnTo>
                      <a:pt x="222" y="166"/>
                    </a:lnTo>
                    <a:lnTo>
                      <a:pt x="232" y="166"/>
                    </a:lnTo>
                    <a:lnTo>
                      <a:pt x="241" y="166"/>
                    </a:lnTo>
                    <a:lnTo>
                      <a:pt x="250" y="165"/>
                    </a:lnTo>
                    <a:lnTo>
                      <a:pt x="259" y="165"/>
                    </a:lnTo>
                    <a:lnTo>
                      <a:pt x="269" y="165"/>
                    </a:lnTo>
                    <a:lnTo>
                      <a:pt x="278" y="165"/>
                    </a:lnTo>
                    <a:lnTo>
                      <a:pt x="287" y="165"/>
                    </a:lnTo>
                    <a:lnTo>
                      <a:pt x="296" y="164"/>
                    </a:lnTo>
                    <a:lnTo>
                      <a:pt x="306" y="164"/>
                    </a:lnTo>
                    <a:lnTo>
                      <a:pt x="315" y="164"/>
                    </a:lnTo>
                    <a:lnTo>
                      <a:pt x="324" y="164"/>
                    </a:lnTo>
                    <a:lnTo>
                      <a:pt x="334" y="164"/>
                    </a:lnTo>
                    <a:lnTo>
                      <a:pt x="343" y="164"/>
                    </a:lnTo>
                    <a:lnTo>
                      <a:pt x="352" y="163"/>
                    </a:lnTo>
                    <a:lnTo>
                      <a:pt x="361" y="163"/>
                    </a:lnTo>
                    <a:lnTo>
                      <a:pt x="371" y="163"/>
                    </a:lnTo>
                    <a:lnTo>
                      <a:pt x="380" y="163"/>
                    </a:lnTo>
                    <a:lnTo>
                      <a:pt x="389" y="163"/>
                    </a:lnTo>
                    <a:lnTo>
                      <a:pt x="399" y="163"/>
                    </a:lnTo>
                    <a:lnTo>
                      <a:pt x="408" y="162"/>
                    </a:lnTo>
                    <a:lnTo>
                      <a:pt x="417" y="162"/>
                    </a:lnTo>
                    <a:lnTo>
                      <a:pt x="426" y="162"/>
                    </a:lnTo>
                    <a:lnTo>
                      <a:pt x="436" y="162"/>
                    </a:lnTo>
                    <a:lnTo>
                      <a:pt x="445" y="161"/>
                    </a:lnTo>
                    <a:lnTo>
                      <a:pt x="454" y="161"/>
                    </a:lnTo>
                    <a:lnTo>
                      <a:pt x="464" y="160"/>
                    </a:lnTo>
                    <a:lnTo>
                      <a:pt x="473" y="160"/>
                    </a:lnTo>
                    <a:lnTo>
                      <a:pt x="482" y="160"/>
                    </a:lnTo>
                    <a:lnTo>
                      <a:pt x="491" y="159"/>
                    </a:lnTo>
                    <a:lnTo>
                      <a:pt x="501" y="159"/>
                    </a:lnTo>
                    <a:lnTo>
                      <a:pt x="510" y="158"/>
                    </a:lnTo>
                    <a:lnTo>
                      <a:pt x="519" y="157"/>
                    </a:lnTo>
                    <a:lnTo>
                      <a:pt x="528" y="156"/>
                    </a:lnTo>
                    <a:lnTo>
                      <a:pt x="538" y="157"/>
                    </a:lnTo>
                    <a:lnTo>
                      <a:pt x="547" y="156"/>
                    </a:lnTo>
                    <a:lnTo>
                      <a:pt x="556" y="156"/>
                    </a:lnTo>
                    <a:lnTo>
                      <a:pt x="566" y="155"/>
                    </a:lnTo>
                    <a:lnTo>
                      <a:pt x="575" y="155"/>
                    </a:lnTo>
                    <a:lnTo>
                      <a:pt x="584" y="154"/>
                    </a:lnTo>
                    <a:lnTo>
                      <a:pt x="593" y="155"/>
                    </a:lnTo>
                    <a:lnTo>
                      <a:pt x="603" y="155"/>
                    </a:lnTo>
                    <a:lnTo>
                      <a:pt x="612" y="154"/>
                    </a:lnTo>
                    <a:lnTo>
                      <a:pt x="621" y="153"/>
                    </a:lnTo>
                    <a:lnTo>
                      <a:pt x="631" y="153"/>
                    </a:lnTo>
                    <a:lnTo>
                      <a:pt x="640" y="155"/>
                    </a:lnTo>
                    <a:lnTo>
                      <a:pt x="649" y="153"/>
                    </a:lnTo>
                    <a:lnTo>
                      <a:pt x="658" y="155"/>
                    </a:lnTo>
                    <a:lnTo>
                      <a:pt x="668" y="154"/>
                    </a:lnTo>
                    <a:lnTo>
                      <a:pt x="677" y="152"/>
                    </a:lnTo>
                    <a:lnTo>
                      <a:pt x="686" y="152"/>
                    </a:lnTo>
                    <a:lnTo>
                      <a:pt x="696" y="151"/>
                    </a:lnTo>
                    <a:lnTo>
                      <a:pt x="705" y="151"/>
                    </a:lnTo>
                    <a:lnTo>
                      <a:pt x="714" y="150"/>
                    </a:lnTo>
                    <a:lnTo>
                      <a:pt x="723" y="149"/>
                    </a:lnTo>
                    <a:lnTo>
                      <a:pt x="733" y="148"/>
                    </a:lnTo>
                    <a:lnTo>
                      <a:pt x="742" y="149"/>
                    </a:lnTo>
                    <a:lnTo>
                      <a:pt x="751" y="150"/>
                    </a:lnTo>
                    <a:lnTo>
                      <a:pt x="760" y="152"/>
                    </a:lnTo>
                    <a:lnTo>
                      <a:pt x="770" y="151"/>
                    </a:lnTo>
                    <a:lnTo>
                      <a:pt x="779" y="150"/>
                    </a:lnTo>
                    <a:lnTo>
                      <a:pt x="788" y="149"/>
                    </a:lnTo>
                    <a:lnTo>
                      <a:pt x="798" y="148"/>
                    </a:lnTo>
                    <a:lnTo>
                      <a:pt x="807" y="147"/>
                    </a:lnTo>
                    <a:lnTo>
                      <a:pt x="816" y="147"/>
                    </a:lnTo>
                    <a:lnTo>
                      <a:pt x="825" y="145"/>
                    </a:lnTo>
                    <a:lnTo>
                      <a:pt x="835" y="145"/>
                    </a:lnTo>
                    <a:lnTo>
                      <a:pt x="844" y="143"/>
                    </a:lnTo>
                    <a:lnTo>
                      <a:pt x="853" y="142"/>
                    </a:lnTo>
                    <a:lnTo>
                      <a:pt x="863" y="142"/>
                    </a:lnTo>
                    <a:lnTo>
                      <a:pt x="872" y="142"/>
                    </a:lnTo>
                    <a:lnTo>
                      <a:pt x="881" y="145"/>
                    </a:lnTo>
                    <a:lnTo>
                      <a:pt x="890" y="143"/>
                    </a:lnTo>
                    <a:lnTo>
                      <a:pt x="900" y="141"/>
                    </a:lnTo>
                    <a:lnTo>
                      <a:pt x="909" y="140"/>
                    </a:lnTo>
                    <a:lnTo>
                      <a:pt x="918" y="140"/>
                    </a:lnTo>
                    <a:lnTo>
                      <a:pt x="928" y="137"/>
                    </a:lnTo>
                    <a:lnTo>
                      <a:pt x="937" y="136"/>
                    </a:lnTo>
                    <a:lnTo>
                      <a:pt x="946" y="135"/>
                    </a:lnTo>
                    <a:lnTo>
                      <a:pt x="955" y="134"/>
                    </a:lnTo>
                    <a:lnTo>
                      <a:pt x="965" y="133"/>
                    </a:lnTo>
                    <a:lnTo>
                      <a:pt x="974" y="131"/>
                    </a:lnTo>
                    <a:lnTo>
                      <a:pt x="983" y="129"/>
                    </a:lnTo>
                    <a:lnTo>
                      <a:pt x="992" y="126"/>
                    </a:lnTo>
                    <a:lnTo>
                      <a:pt x="1002" y="124"/>
                    </a:lnTo>
                    <a:lnTo>
                      <a:pt x="1011" y="122"/>
                    </a:lnTo>
                    <a:lnTo>
                      <a:pt x="1020" y="120"/>
                    </a:lnTo>
                    <a:lnTo>
                      <a:pt x="1030" y="118"/>
                    </a:lnTo>
                    <a:lnTo>
                      <a:pt x="1039" y="115"/>
                    </a:lnTo>
                    <a:lnTo>
                      <a:pt x="1048" y="112"/>
                    </a:lnTo>
                    <a:lnTo>
                      <a:pt x="1057" y="109"/>
                    </a:lnTo>
                    <a:lnTo>
                      <a:pt x="1067" y="109"/>
                    </a:lnTo>
                    <a:lnTo>
                      <a:pt x="1076" y="106"/>
                    </a:lnTo>
                    <a:lnTo>
                      <a:pt x="1085" y="104"/>
                    </a:lnTo>
                    <a:lnTo>
                      <a:pt x="1095" y="101"/>
                    </a:lnTo>
                    <a:lnTo>
                      <a:pt x="1104" y="97"/>
                    </a:lnTo>
                    <a:lnTo>
                      <a:pt x="1113" y="94"/>
                    </a:lnTo>
                    <a:lnTo>
                      <a:pt x="1122" y="91"/>
                    </a:lnTo>
                    <a:lnTo>
                      <a:pt x="1132" y="86"/>
                    </a:lnTo>
                    <a:lnTo>
                      <a:pt x="1141" y="81"/>
                    </a:lnTo>
                    <a:lnTo>
                      <a:pt x="1150" y="81"/>
                    </a:lnTo>
                    <a:lnTo>
                      <a:pt x="1160" y="81"/>
                    </a:lnTo>
                    <a:lnTo>
                      <a:pt x="1169" y="75"/>
                    </a:lnTo>
                    <a:lnTo>
                      <a:pt x="1178" y="72"/>
                    </a:lnTo>
                    <a:lnTo>
                      <a:pt x="1187" y="68"/>
                    </a:lnTo>
                    <a:lnTo>
                      <a:pt x="1197" y="65"/>
                    </a:lnTo>
                    <a:lnTo>
                      <a:pt x="1206" y="65"/>
                    </a:lnTo>
                    <a:lnTo>
                      <a:pt x="1215" y="66"/>
                    </a:lnTo>
                    <a:lnTo>
                      <a:pt x="1224" y="66"/>
                    </a:lnTo>
                    <a:lnTo>
                      <a:pt x="1234" y="66"/>
                    </a:lnTo>
                    <a:lnTo>
                      <a:pt x="1243" y="62"/>
                    </a:lnTo>
                    <a:lnTo>
                      <a:pt x="1252" y="59"/>
                    </a:lnTo>
                    <a:lnTo>
                      <a:pt x="1262" y="57"/>
                    </a:lnTo>
                    <a:lnTo>
                      <a:pt x="1271" y="52"/>
                    </a:lnTo>
                    <a:lnTo>
                      <a:pt x="1280" y="48"/>
                    </a:lnTo>
                    <a:lnTo>
                      <a:pt x="1289" y="46"/>
                    </a:lnTo>
                    <a:lnTo>
                      <a:pt x="1299" y="44"/>
                    </a:lnTo>
                    <a:lnTo>
                      <a:pt x="1308" y="43"/>
                    </a:lnTo>
                    <a:lnTo>
                      <a:pt x="1317" y="43"/>
                    </a:lnTo>
                    <a:lnTo>
                      <a:pt x="1327" y="42"/>
                    </a:lnTo>
                    <a:lnTo>
                      <a:pt x="1336" y="41"/>
                    </a:lnTo>
                    <a:lnTo>
                      <a:pt x="1345" y="38"/>
                    </a:lnTo>
                    <a:lnTo>
                      <a:pt x="1354" y="34"/>
                    </a:lnTo>
                    <a:lnTo>
                      <a:pt x="1364" y="33"/>
                    </a:lnTo>
                    <a:lnTo>
                      <a:pt x="1373" y="32"/>
                    </a:lnTo>
                    <a:lnTo>
                      <a:pt x="1382" y="29"/>
                    </a:lnTo>
                    <a:lnTo>
                      <a:pt x="1392" y="26"/>
                    </a:lnTo>
                    <a:lnTo>
                      <a:pt x="1401" y="26"/>
                    </a:lnTo>
                    <a:lnTo>
                      <a:pt x="1410" y="22"/>
                    </a:lnTo>
                    <a:lnTo>
                      <a:pt x="1419" y="16"/>
                    </a:lnTo>
                    <a:lnTo>
                      <a:pt x="1429" y="8"/>
                    </a:lnTo>
                    <a:lnTo>
                      <a:pt x="1438" y="4"/>
                    </a:lnTo>
                    <a:lnTo>
                      <a:pt x="1447" y="0"/>
                    </a:lnTo>
                    <a:lnTo>
                      <a:pt x="1447" y="4"/>
                    </a:lnTo>
                    <a:lnTo>
                      <a:pt x="1438" y="8"/>
                    </a:lnTo>
                    <a:lnTo>
                      <a:pt x="1429" y="12"/>
                    </a:lnTo>
                    <a:lnTo>
                      <a:pt x="1419" y="20"/>
                    </a:lnTo>
                    <a:lnTo>
                      <a:pt x="1410" y="26"/>
                    </a:lnTo>
                    <a:lnTo>
                      <a:pt x="1401" y="29"/>
                    </a:lnTo>
                    <a:lnTo>
                      <a:pt x="1392" y="30"/>
                    </a:lnTo>
                    <a:lnTo>
                      <a:pt x="1382" y="33"/>
                    </a:lnTo>
                    <a:lnTo>
                      <a:pt x="1373" y="36"/>
                    </a:lnTo>
                    <a:lnTo>
                      <a:pt x="1364" y="36"/>
                    </a:lnTo>
                    <a:lnTo>
                      <a:pt x="1354" y="38"/>
                    </a:lnTo>
                    <a:lnTo>
                      <a:pt x="1345" y="41"/>
                    </a:lnTo>
                    <a:lnTo>
                      <a:pt x="1336" y="44"/>
                    </a:lnTo>
                    <a:lnTo>
                      <a:pt x="1327" y="45"/>
                    </a:lnTo>
                    <a:lnTo>
                      <a:pt x="1317" y="46"/>
                    </a:lnTo>
                    <a:lnTo>
                      <a:pt x="1308" y="46"/>
                    </a:lnTo>
                    <a:lnTo>
                      <a:pt x="1299" y="47"/>
                    </a:lnTo>
                    <a:lnTo>
                      <a:pt x="1289" y="49"/>
                    </a:lnTo>
                    <a:lnTo>
                      <a:pt x="1280" y="51"/>
                    </a:lnTo>
                    <a:lnTo>
                      <a:pt x="1271" y="55"/>
                    </a:lnTo>
                    <a:lnTo>
                      <a:pt x="1262" y="60"/>
                    </a:lnTo>
                    <a:lnTo>
                      <a:pt x="1252" y="62"/>
                    </a:lnTo>
                    <a:lnTo>
                      <a:pt x="1243" y="64"/>
                    </a:lnTo>
                    <a:lnTo>
                      <a:pt x="1234" y="68"/>
                    </a:lnTo>
                    <a:lnTo>
                      <a:pt x="1224" y="69"/>
                    </a:lnTo>
                    <a:lnTo>
                      <a:pt x="1215" y="69"/>
                    </a:lnTo>
                    <a:lnTo>
                      <a:pt x="1206" y="67"/>
                    </a:lnTo>
                    <a:lnTo>
                      <a:pt x="1197" y="67"/>
                    </a:lnTo>
                    <a:lnTo>
                      <a:pt x="1187" y="70"/>
                    </a:lnTo>
                    <a:lnTo>
                      <a:pt x="1178" y="74"/>
                    </a:lnTo>
                    <a:lnTo>
                      <a:pt x="1169" y="77"/>
                    </a:lnTo>
                    <a:lnTo>
                      <a:pt x="1160" y="83"/>
                    </a:lnTo>
                    <a:lnTo>
                      <a:pt x="1150" y="83"/>
                    </a:lnTo>
                    <a:lnTo>
                      <a:pt x="1141" y="83"/>
                    </a:lnTo>
                    <a:lnTo>
                      <a:pt x="1132" y="88"/>
                    </a:lnTo>
                    <a:lnTo>
                      <a:pt x="1122" y="92"/>
                    </a:lnTo>
                    <a:lnTo>
                      <a:pt x="1113" y="95"/>
                    </a:lnTo>
                    <a:lnTo>
                      <a:pt x="1104" y="99"/>
                    </a:lnTo>
                    <a:lnTo>
                      <a:pt x="1095" y="102"/>
                    </a:lnTo>
                    <a:lnTo>
                      <a:pt x="1085" y="106"/>
                    </a:lnTo>
                    <a:lnTo>
                      <a:pt x="1076" y="107"/>
                    </a:lnTo>
                    <a:lnTo>
                      <a:pt x="1067" y="110"/>
                    </a:lnTo>
                    <a:lnTo>
                      <a:pt x="1057" y="110"/>
                    </a:lnTo>
                    <a:lnTo>
                      <a:pt x="1048" y="113"/>
                    </a:lnTo>
                    <a:lnTo>
                      <a:pt x="1039" y="116"/>
                    </a:lnTo>
                    <a:lnTo>
                      <a:pt x="1030" y="119"/>
                    </a:lnTo>
                    <a:lnTo>
                      <a:pt x="1020" y="121"/>
                    </a:lnTo>
                    <a:lnTo>
                      <a:pt x="1011" y="123"/>
                    </a:lnTo>
                    <a:lnTo>
                      <a:pt x="1002" y="125"/>
                    </a:lnTo>
                    <a:lnTo>
                      <a:pt x="992" y="127"/>
                    </a:lnTo>
                    <a:lnTo>
                      <a:pt x="983" y="130"/>
                    </a:lnTo>
                    <a:lnTo>
                      <a:pt x="974" y="132"/>
                    </a:lnTo>
                    <a:lnTo>
                      <a:pt x="965" y="134"/>
                    </a:lnTo>
                    <a:lnTo>
                      <a:pt x="955" y="134"/>
                    </a:lnTo>
                    <a:lnTo>
                      <a:pt x="946" y="136"/>
                    </a:lnTo>
                    <a:lnTo>
                      <a:pt x="937" y="137"/>
                    </a:lnTo>
                    <a:lnTo>
                      <a:pt x="928" y="138"/>
                    </a:lnTo>
                    <a:lnTo>
                      <a:pt x="918" y="141"/>
                    </a:lnTo>
                    <a:lnTo>
                      <a:pt x="909" y="141"/>
                    </a:lnTo>
                    <a:lnTo>
                      <a:pt x="900" y="142"/>
                    </a:lnTo>
                    <a:lnTo>
                      <a:pt x="890" y="144"/>
                    </a:lnTo>
                    <a:lnTo>
                      <a:pt x="881" y="146"/>
                    </a:lnTo>
                    <a:lnTo>
                      <a:pt x="872" y="143"/>
                    </a:lnTo>
                    <a:lnTo>
                      <a:pt x="863" y="142"/>
                    </a:lnTo>
                    <a:lnTo>
                      <a:pt x="853" y="143"/>
                    </a:lnTo>
                    <a:lnTo>
                      <a:pt x="844" y="144"/>
                    </a:lnTo>
                    <a:lnTo>
                      <a:pt x="835" y="146"/>
                    </a:lnTo>
                    <a:lnTo>
                      <a:pt x="825" y="146"/>
                    </a:lnTo>
                    <a:lnTo>
                      <a:pt x="816" y="148"/>
                    </a:lnTo>
                    <a:lnTo>
                      <a:pt x="807" y="147"/>
                    </a:lnTo>
                    <a:lnTo>
                      <a:pt x="798" y="148"/>
                    </a:lnTo>
                    <a:lnTo>
                      <a:pt x="788" y="150"/>
                    </a:lnTo>
                    <a:lnTo>
                      <a:pt x="779" y="151"/>
                    </a:lnTo>
                    <a:lnTo>
                      <a:pt x="770" y="152"/>
                    </a:lnTo>
                    <a:lnTo>
                      <a:pt x="760" y="152"/>
                    </a:lnTo>
                    <a:lnTo>
                      <a:pt x="751" y="151"/>
                    </a:lnTo>
                    <a:lnTo>
                      <a:pt x="742" y="150"/>
                    </a:lnTo>
                    <a:lnTo>
                      <a:pt x="733" y="149"/>
                    </a:lnTo>
                    <a:lnTo>
                      <a:pt x="723" y="149"/>
                    </a:lnTo>
                    <a:lnTo>
                      <a:pt x="714" y="150"/>
                    </a:lnTo>
                    <a:lnTo>
                      <a:pt x="705" y="151"/>
                    </a:lnTo>
                    <a:lnTo>
                      <a:pt x="696" y="151"/>
                    </a:lnTo>
                    <a:lnTo>
                      <a:pt x="686" y="152"/>
                    </a:lnTo>
                    <a:lnTo>
                      <a:pt x="677" y="152"/>
                    </a:lnTo>
                    <a:lnTo>
                      <a:pt x="668" y="154"/>
                    </a:lnTo>
                    <a:lnTo>
                      <a:pt x="658" y="155"/>
                    </a:lnTo>
                    <a:lnTo>
                      <a:pt x="649" y="153"/>
                    </a:lnTo>
                    <a:lnTo>
                      <a:pt x="640" y="155"/>
                    </a:lnTo>
                    <a:lnTo>
                      <a:pt x="631" y="153"/>
                    </a:lnTo>
                    <a:lnTo>
                      <a:pt x="621" y="153"/>
                    </a:lnTo>
                    <a:lnTo>
                      <a:pt x="612" y="154"/>
                    </a:lnTo>
                    <a:lnTo>
                      <a:pt x="603" y="155"/>
                    </a:lnTo>
                    <a:lnTo>
                      <a:pt x="593" y="155"/>
                    </a:lnTo>
                    <a:lnTo>
                      <a:pt x="584" y="154"/>
                    </a:lnTo>
                    <a:lnTo>
                      <a:pt x="575" y="155"/>
                    </a:lnTo>
                    <a:lnTo>
                      <a:pt x="566" y="155"/>
                    </a:lnTo>
                    <a:lnTo>
                      <a:pt x="556" y="156"/>
                    </a:lnTo>
                    <a:lnTo>
                      <a:pt x="547" y="156"/>
                    </a:lnTo>
                    <a:lnTo>
                      <a:pt x="538" y="157"/>
                    </a:lnTo>
                    <a:lnTo>
                      <a:pt x="528" y="156"/>
                    </a:lnTo>
                    <a:lnTo>
                      <a:pt x="519" y="157"/>
                    </a:lnTo>
                    <a:lnTo>
                      <a:pt x="510" y="158"/>
                    </a:lnTo>
                    <a:lnTo>
                      <a:pt x="501" y="159"/>
                    </a:lnTo>
                    <a:lnTo>
                      <a:pt x="491" y="159"/>
                    </a:lnTo>
                    <a:lnTo>
                      <a:pt x="482" y="160"/>
                    </a:lnTo>
                    <a:lnTo>
                      <a:pt x="473" y="160"/>
                    </a:lnTo>
                    <a:lnTo>
                      <a:pt x="464" y="160"/>
                    </a:lnTo>
                    <a:lnTo>
                      <a:pt x="454" y="161"/>
                    </a:lnTo>
                    <a:lnTo>
                      <a:pt x="445" y="161"/>
                    </a:lnTo>
                    <a:lnTo>
                      <a:pt x="436" y="162"/>
                    </a:lnTo>
                    <a:lnTo>
                      <a:pt x="426" y="162"/>
                    </a:lnTo>
                    <a:lnTo>
                      <a:pt x="417" y="162"/>
                    </a:lnTo>
                    <a:lnTo>
                      <a:pt x="408" y="162"/>
                    </a:lnTo>
                    <a:lnTo>
                      <a:pt x="399" y="163"/>
                    </a:lnTo>
                    <a:lnTo>
                      <a:pt x="389" y="163"/>
                    </a:lnTo>
                    <a:lnTo>
                      <a:pt x="380" y="163"/>
                    </a:lnTo>
                    <a:lnTo>
                      <a:pt x="371" y="163"/>
                    </a:lnTo>
                    <a:lnTo>
                      <a:pt x="361" y="163"/>
                    </a:lnTo>
                    <a:lnTo>
                      <a:pt x="352" y="163"/>
                    </a:lnTo>
                    <a:lnTo>
                      <a:pt x="343" y="164"/>
                    </a:lnTo>
                    <a:lnTo>
                      <a:pt x="334" y="164"/>
                    </a:lnTo>
                    <a:lnTo>
                      <a:pt x="324" y="164"/>
                    </a:lnTo>
                    <a:lnTo>
                      <a:pt x="315" y="164"/>
                    </a:lnTo>
                    <a:lnTo>
                      <a:pt x="306" y="164"/>
                    </a:lnTo>
                    <a:lnTo>
                      <a:pt x="296" y="164"/>
                    </a:lnTo>
                    <a:lnTo>
                      <a:pt x="287" y="165"/>
                    </a:lnTo>
                    <a:lnTo>
                      <a:pt x="278" y="165"/>
                    </a:lnTo>
                    <a:lnTo>
                      <a:pt x="269" y="165"/>
                    </a:lnTo>
                    <a:lnTo>
                      <a:pt x="259" y="165"/>
                    </a:lnTo>
                    <a:lnTo>
                      <a:pt x="250" y="165"/>
                    </a:lnTo>
                    <a:lnTo>
                      <a:pt x="241" y="166"/>
                    </a:lnTo>
                    <a:lnTo>
                      <a:pt x="232" y="166"/>
                    </a:lnTo>
                    <a:lnTo>
                      <a:pt x="222" y="166"/>
                    </a:lnTo>
                    <a:lnTo>
                      <a:pt x="213" y="166"/>
                    </a:lnTo>
                    <a:lnTo>
                      <a:pt x="204" y="166"/>
                    </a:lnTo>
                    <a:lnTo>
                      <a:pt x="194" y="166"/>
                    </a:lnTo>
                    <a:lnTo>
                      <a:pt x="185" y="166"/>
                    </a:lnTo>
                    <a:lnTo>
                      <a:pt x="176" y="167"/>
                    </a:lnTo>
                    <a:lnTo>
                      <a:pt x="167" y="167"/>
                    </a:lnTo>
                    <a:lnTo>
                      <a:pt x="157" y="167"/>
                    </a:lnTo>
                    <a:lnTo>
                      <a:pt x="148" y="167"/>
                    </a:lnTo>
                    <a:lnTo>
                      <a:pt x="139" y="167"/>
                    </a:lnTo>
                    <a:lnTo>
                      <a:pt x="129" y="167"/>
                    </a:lnTo>
                    <a:lnTo>
                      <a:pt x="120" y="167"/>
                    </a:lnTo>
                    <a:lnTo>
                      <a:pt x="111" y="167"/>
                    </a:lnTo>
                    <a:lnTo>
                      <a:pt x="102" y="168"/>
                    </a:lnTo>
                    <a:lnTo>
                      <a:pt x="92" y="168"/>
                    </a:lnTo>
                    <a:lnTo>
                      <a:pt x="83" y="168"/>
                    </a:lnTo>
                    <a:lnTo>
                      <a:pt x="74" y="168"/>
                    </a:lnTo>
                    <a:lnTo>
                      <a:pt x="64" y="168"/>
                    </a:lnTo>
                    <a:lnTo>
                      <a:pt x="55" y="168"/>
                    </a:lnTo>
                    <a:lnTo>
                      <a:pt x="46" y="168"/>
                    </a:lnTo>
                    <a:lnTo>
                      <a:pt x="37" y="168"/>
                    </a:lnTo>
                    <a:lnTo>
                      <a:pt x="27" y="168"/>
                    </a:lnTo>
                    <a:lnTo>
                      <a:pt x="18" y="169"/>
                    </a:lnTo>
                    <a:lnTo>
                      <a:pt x="9" y="168"/>
                    </a:lnTo>
                    <a:lnTo>
                      <a:pt x="0" y="168"/>
                    </a:lnTo>
                    <a:close/>
                  </a:path>
                </a:pathLst>
              </a:custGeom>
              <a:noFill/>
              <a:ln w="3175">
                <a:solidFill>
                  <a:srgbClr val="FFC800"/>
                </a:solidFill>
                <a:round/>
                <a:headEnd/>
                <a:tailEnd/>
              </a:ln>
              <a:effectLst/>
              <a:extLst>
                <a:ext uri="{909E8E84-426E-40DD-AFC4-6F175D3DCCD1}">
                  <a14:hiddenFill xmlns:a14="http://schemas.microsoft.com/office/drawing/2010/main">
                    <a:solidFill>
                      <a:srgbClr val="FFC8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09" name="Freeform 317"/>
              <p:cNvSpPr>
                <a:spLocks noChangeArrowheads="1"/>
              </p:cNvSpPr>
              <p:nvPr/>
            </p:nvSpPr>
            <p:spPr bwMode="auto">
              <a:xfrm>
                <a:off x="3152" y="2344"/>
                <a:ext cx="1447" cy="165"/>
              </a:xfrm>
              <a:custGeom>
                <a:avLst/>
                <a:gdLst>
                  <a:gd name="T0" fmla="*/ 37 w 1447"/>
                  <a:gd name="T1" fmla="*/ 166 h 164"/>
                  <a:gd name="T2" fmla="*/ 83 w 1447"/>
                  <a:gd name="T3" fmla="*/ 166 h 164"/>
                  <a:gd name="T4" fmla="*/ 129 w 1447"/>
                  <a:gd name="T5" fmla="*/ 165 h 164"/>
                  <a:gd name="T6" fmla="*/ 176 w 1447"/>
                  <a:gd name="T7" fmla="*/ 164 h 164"/>
                  <a:gd name="T8" fmla="*/ 222 w 1447"/>
                  <a:gd name="T9" fmla="*/ 164 h 164"/>
                  <a:gd name="T10" fmla="*/ 269 w 1447"/>
                  <a:gd name="T11" fmla="*/ 163 h 164"/>
                  <a:gd name="T12" fmla="*/ 315 w 1447"/>
                  <a:gd name="T13" fmla="*/ 162 h 164"/>
                  <a:gd name="T14" fmla="*/ 361 w 1447"/>
                  <a:gd name="T15" fmla="*/ 161 h 164"/>
                  <a:gd name="T16" fmla="*/ 408 w 1447"/>
                  <a:gd name="T17" fmla="*/ 160 h 164"/>
                  <a:gd name="T18" fmla="*/ 454 w 1447"/>
                  <a:gd name="T19" fmla="*/ 158 h 164"/>
                  <a:gd name="T20" fmla="*/ 501 w 1447"/>
                  <a:gd name="T21" fmla="*/ 157 h 164"/>
                  <a:gd name="T22" fmla="*/ 547 w 1447"/>
                  <a:gd name="T23" fmla="*/ 154 h 164"/>
                  <a:gd name="T24" fmla="*/ 593 w 1447"/>
                  <a:gd name="T25" fmla="*/ 153 h 164"/>
                  <a:gd name="T26" fmla="*/ 640 w 1447"/>
                  <a:gd name="T27" fmla="*/ 153 h 164"/>
                  <a:gd name="T28" fmla="*/ 686 w 1447"/>
                  <a:gd name="T29" fmla="*/ 150 h 164"/>
                  <a:gd name="T30" fmla="*/ 733 w 1447"/>
                  <a:gd name="T31" fmla="*/ 147 h 164"/>
                  <a:gd name="T32" fmla="*/ 779 w 1447"/>
                  <a:gd name="T33" fmla="*/ 148 h 164"/>
                  <a:gd name="T34" fmla="*/ 825 w 1447"/>
                  <a:gd name="T35" fmla="*/ 144 h 164"/>
                  <a:gd name="T36" fmla="*/ 872 w 1447"/>
                  <a:gd name="T37" fmla="*/ 141 h 164"/>
                  <a:gd name="T38" fmla="*/ 918 w 1447"/>
                  <a:gd name="T39" fmla="*/ 138 h 164"/>
                  <a:gd name="T40" fmla="*/ 965 w 1447"/>
                  <a:gd name="T41" fmla="*/ 132 h 164"/>
                  <a:gd name="T42" fmla="*/ 1011 w 1447"/>
                  <a:gd name="T43" fmla="*/ 121 h 164"/>
                  <a:gd name="T44" fmla="*/ 1057 w 1447"/>
                  <a:gd name="T45" fmla="*/ 108 h 164"/>
                  <a:gd name="T46" fmla="*/ 1104 w 1447"/>
                  <a:gd name="T47" fmla="*/ 97 h 164"/>
                  <a:gd name="T48" fmla="*/ 1150 w 1447"/>
                  <a:gd name="T49" fmla="*/ 79 h 164"/>
                  <a:gd name="T50" fmla="*/ 1197 w 1447"/>
                  <a:gd name="T51" fmla="*/ 63 h 164"/>
                  <a:gd name="T52" fmla="*/ 1243 w 1447"/>
                  <a:gd name="T53" fmla="*/ 60 h 164"/>
                  <a:gd name="T54" fmla="*/ 1289 w 1447"/>
                  <a:gd name="T55" fmla="*/ 45 h 164"/>
                  <a:gd name="T56" fmla="*/ 1336 w 1447"/>
                  <a:gd name="T57" fmla="*/ 40 h 164"/>
                  <a:gd name="T58" fmla="*/ 1382 w 1447"/>
                  <a:gd name="T59" fmla="*/ 29 h 164"/>
                  <a:gd name="T60" fmla="*/ 1429 w 1447"/>
                  <a:gd name="T61" fmla="*/ 8 h 164"/>
                  <a:gd name="T62" fmla="*/ 1429 w 1447"/>
                  <a:gd name="T63" fmla="*/ 12 h 164"/>
                  <a:gd name="T64" fmla="*/ 1382 w 1447"/>
                  <a:gd name="T65" fmla="*/ 32 h 164"/>
                  <a:gd name="T66" fmla="*/ 1336 w 1447"/>
                  <a:gd name="T67" fmla="*/ 43 h 164"/>
                  <a:gd name="T68" fmla="*/ 1289 w 1447"/>
                  <a:gd name="T69" fmla="*/ 48 h 164"/>
                  <a:gd name="T70" fmla="*/ 1243 w 1447"/>
                  <a:gd name="T71" fmla="*/ 62 h 164"/>
                  <a:gd name="T72" fmla="*/ 1197 w 1447"/>
                  <a:gd name="T73" fmla="*/ 64 h 164"/>
                  <a:gd name="T74" fmla="*/ 1150 w 1447"/>
                  <a:gd name="T75" fmla="*/ 79 h 164"/>
                  <a:gd name="T76" fmla="*/ 1104 w 1447"/>
                  <a:gd name="T77" fmla="*/ 97 h 164"/>
                  <a:gd name="T78" fmla="*/ 1057 w 1447"/>
                  <a:gd name="T79" fmla="*/ 108 h 164"/>
                  <a:gd name="T80" fmla="*/ 1011 w 1447"/>
                  <a:gd name="T81" fmla="*/ 121 h 164"/>
                  <a:gd name="T82" fmla="*/ 965 w 1447"/>
                  <a:gd name="T83" fmla="*/ 132 h 164"/>
                  <a:gd name="T84" fmla="*/ 918 w 1447"/>
                  <a:gd name="T85" fmla="*/ 138 h 164"/>
                  <a:gd name="T86" fmla="*/ 872 w 1447"/>
                  <a:gd name="T87" fmla="*/ 141 h 164"/>
                  <a:gd name="T88" fmla="*/ 825 w 1447"/>
                  <a:gd name="T89" fmla="*/ 144 h 164"/>
                  <a:gd name="T90" fmla="*/ 779 w 1447"/>
                  <a:gd name="T91" fmla="*/ 148 h 164"/>
                  <a:gd name="T92" fmla="*/ 733 w 1447"/>
                  <a:gd name="T93" fmla="*/ 147 h 164"/>
                  <a:gd name="T94" fmla="*/ 686 w 1447"/>
                  <a:gd name="T95" fmla="*/ 150 h 164"/>
                  <a:gd name="T96" fmla="*/ 640 w 1447"/>
                  <a:gd name="T97" fmla="*/ 153 h 164"/>
                  <a:gd name="T98" fmla="*/ 593 w 1447"/>
                  <a:gd name="T99" fmla="*/ 153 h 164"/>
                  <a:gd name="T100" fmla="*/ 547 w 1447"/>
                  <a:gd name="T101" fmla="*/ 154 h 164"/>
                  <a:gd name="T102" fmla="*/ 501 w 1447"/>
                  <a:gd name="T103" fmla="*/ 157 h 164"/>
                  <a:gd name="T104" fmla="*/ 454 w 1447"/>
                  <a:gd name="T105" fmla="*/ 158 h 164"/>
                  <a:gd name="T106" fmla="*/ 408 w 1447"/>
                  <a:gd name="T107" fmla="*/ 160 h 164"/>
                  <a:gd name="T108" fmla="*/ 361 w 1447"/>
                  <a:gd name="T109" fmla="*/ 161 h 164"/>
                  <a:gd name="T110" fmla="*/ 315 w 1447"/>
                  <a:gd name="T111" fmla="*/ 162 h 164"/>
                  <a:gd name="T112" fmla="*/ 269 w 1447"/>
                  <a:gd name="T113" fmla="*/ 163 h 164"/>
                  <a:gd name="T114" fmla="*/ 222 w 1447"/>
                  <a:gd name="T115" fmla="*/ 164 h 164"/>
                  <a:gd name="T116" fmla="*/ 176 w 1447"/>
                  <a:gd name="T117" fmla="*/ 164 h 164"/>
                  <a:gd name="T118" fmla="*/ 129 w 1447"/>
                  <a:gd name="T119" fmla="*/ 165 h 164"/>
                  <a:gd name="T120" fmla="*/ 83 w 1447"/>
                  <a:gd name="T121" fmla="*/ 166 h 164"/>
                  <a:gd name="T122" fmla="*/ 37 w 1447"/>
                  <a:gd name="T123" fmla="*/ 166 h 164"/>
                  <a:gd name="T124" fmla="*/ 0 w 1447"/>
                  <a:gd name="T125" fmla="*/ 166 h 1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4">
                    <a:moveTo>
                      <a:pt x="0" y="164"/>
                    </a:moveTo>
                    <a:lnTo>
                      <a:pt x="9" y="164"/>
                    </a:lnTo>
                    <a:lnTo>
                      <a:pt x="18" y="164"/>
                    </a:lnTo>
                    <a:lnTo>
                      <a:pt x="27" y="164"/>
                    </a:lnTo>
                    <a:lnTo>
                      <a:pt x="37" y="164"/>
                    </a:lnTo>
                    <a:lnTo>
                      <a:pt x="46" y="164"/>
                    </a:lnTo>
                    <a:lnTo>
                      <a:pt x="55" y="164"/>
                    </a:lnTo>
                    <a:lnTo>
                      <a:pt x="64" y="164"/>
                    </a:lnTo>
                    <a:lnTo>
                      <a:pt x="74" y="164"/>
                    </a:lnTo>
                    <a:lnTo>
                      <a:pt x="83" y="164"/>
                    </a:lnTo>
                    <a:lnTo>
                      <a:pt x="92" y="163"/>
                    </a:lnTo>
                    <a:lnTo>
                      <a:pt x="102" y="163"/>
                    </a:lnTo>
                    <a:lnTo>
                      <a:pt x="111" y="163"/>
                    </a:lnTo>
                    <a:lnTo>
                      <a:pt x="120" y="163"/>
                    </a:lnTo>
                    <a:lnTo>
                      <a:pt x="129" y="163"/>
                    </a:lnTo>
                    <a:lnTo>
                      <a:pt x="139" y="163"/>
                    </a:lnTo>
                    <a:lnTo>
                      <a:pt x="148" y="163"/>
                    </a:lnTo>
                    <a:lnTo>
                      <a:pt x="157" y="163"/>
                    </a:lnTo>
                    <a:lnTo>
                      <a:pt x="167" y="162"/>
                    </a:lnTo>
                    <a:lnTo>
                      <a:pt x="176" y="162"/>
                    </a:lnTo>
                    <a:lnTo>
                      <a:pt x="185" y="162"/>
                    </a:lnTo>
                    <a:lnTo>
                      <a:pt x="194" y="162"/>
                    </a:lnTo>
                    <a:lnTo>
                      <a:pt x="204" y="162"/>
                    </a:lnTo>
                    <a:lnTo>
                      <a:pt x="213" y="162"/>
                    </a:lnTo>
                    <a:lnTo>
                      <a:pt x="222" y="162"/>
                    </a:lnTo>
                    <a:lnTo>
                      <a:pt x="232" y="161"/>
                    </a:lnTo>
                    <a:lnTo>
                      <a:pt x="241" y="161"/>
                    </a:lnTo>
                    <a:lnTo>
                      <a:pt x="250" y="161"/>
                    </a:lnTo>
                    <a:lnTo>
                      <a:pt x="259" y="161"/>
                    </a:lnTo>
                    <a:lnTo>
                      <a:pt x="269" y="161"/>
                    </a:lnTo>
                    <a:lnTo>
                      <a:pt x="278" y="161"/>
                    </a:lnTo>
                    <a:lnTo>
                      <a:pt x="287" y="160"/>
                    </a:lnTo>
                    <a:lnTo>
                      <a:pt x="296" y="160"/>
                    </a:lnTo>
                    <a:lnTo>
                      <a:pt x="306" y="160"/>
                    </a:lnTo>
                    <a:lnTo>
                      <a:pt x="315" y="160"/>
                    </a:lnTo>
                    <a:lnTo>
                      <a:pt x="324" y="160"/>
                    </a:lnTo>
                    <a:lnTo>
                      <a:pt x="334" y="160"/>
                    </a:lnTo>
                    <a:lnTo>
                      <a:pt x="343" y="160"/>
                    </a:lnTo>
                    <a:lnTo>
                      <a:pt x="352" y="159"/>
                    </a:lnTo>
                    <a:lnTo>
                      <a:pt x="361" y="159"/>
                    </a:lnTo>
                    <a:lnTo>
                      <a:pt x="371" y="159"/>
                    </a:lnTo>
                    <a:lnTo>
                      <a:pt x="380" y="158"/>
                    </a:lnTo>
                    <a:lnTo>
                      <a:pt x="389" y="158"/>
                    </a:lnTo>
                    <a:lnTo>
                      <a:pt x="399" y="158"/>
                    </a:lnTo>
                    <a:lnTo>
                      <a:pt x="408" y="158"/>
                    </a:lnTo>
                    <a:lnTo>
                      <a:pt x="417" y="158"/>
                    </a:lnTo>
                    <a:lnTo>
                      <a:pt x="426" y="158"/>
                    </a:lnTo>
                    <a:lnTo>
                      <a:pt x="436" y="157"/>
                    </a:lnTo>
                    <a:lnTo>
                      <a:pt x="445" y="157"/>
                    </a:lnTo>
                    <a:lnTo>
                      <a:pt x="454" y="156"/>
                    </a:lnTo>
                    <a:lnTo>
                      <a:pt x="464" y="156"/>
                    </a:lnTo>
                    <a:lnTo>
                      <a:pt x="473" y="156"/>
                    </a:lnTo>
                    <a:lnTo>
                      <a:pt x="482" y="156"/>
                    </a:lnTo>
                    <a:lnTo>
                      <a:pt x="491" y="155"/>
                    </a:lnTo>
                    <a:lnTo>
                      <a:pt x="501" y="155"/>
                    </a:lnTo>
                    <a:lnTo>
                      <a:pt x="510" y="154"/>
                    </a:lnTo>
                    <a:lnTo>
                      <a:pt x="519" y="153"/>
                    </a:lnTo>
                    <a:lnTo>
                      <a:pt x="528" y="152"/>
                    </a:lnTo>
                    <a:lnTo>
                      <a:pt x="538" y="153"/>
                    </a:lnTo>
                    <a:lnTo>
                      <a:pt x="547" y="152"/>
                    </a:lnTo>
                    <a:lnTo>
                      <a:pt x="556" y="152"/>
                    </a:lnTo>
                    <a:lnTo>
                      <a:pt x="566" y="151"/>
                    </a:lnTo>
                    <a:lnTo>
                      <a:pt x="575" y="151"/>
                    </a:lnTo>
                    <a:lnTo>
                      <a:pt x="584" y="150"/>
                    </a:lnTo>
                    <a:lnTo>
                      <a:pt x="593" y="151"/>
                    </a:lnTo>
                    <a:lnTo>
                      <a:pt x="603" y="151"/>
                    </a:lnTo>
                    <a:lnTo>
                      <a:pt x="612" y="150"/>
                    </a:lnTo>
                    <a:lnTo>
                      <a:pt x="621" y="149"/>
                    </a:lnTo>
                    <a:lnTo>
                      <a:pt x="631" y="149"/>
                    </a:lnTo>
                    <a:lnTo>
                      <a:pt x="640" y="151"/>
                    </a:lnTo>
                    <a:lnTo>
                      <a:pt x="649" y="149"/>
                    </a:lnTo>
                    <a:lnTo>
                      <a:pt x="658" y="151"/>
                    </a:lnTo>
                    <a:lnTo>
                      <a:pt x="668" y="150"/>
                    </a:lnTo>
                    <a:lnTo>
                      <a:pt x="677" y="148"/>
                    </a:lnTo>
                    <a:lnTo>
                      <a:pt x="686" y="148"/>
                    </a:lnTo>
                    <a:lnTo>
                      <a:pt x="696" y="147"/>
                    </a:lnTo>
                    <a:lnTo>
                      <a:pt x="705" y="147"/>
                    </a:lnTo>
                    <a:lnTo>
                      <a:pt x="714" y="146"/>
                    </a:lnTo>
                    <a:lnTo>
                      <a:pt x="723" y="145"/>
                    </a:lnTo>
                    <a:lnTo>
                      <a:pt x="733" y="145"/>
                    </a:lnTo>
                    <a:lnTo>
                      <a:pt x="742" y="145"/>
                    </a:lnTo>
                    <a:lnTo>
                      <a:pt x="751" y="147"/>
                    </a:lnTo>
                    <a:lnTo>
                      <a:pt x="760" y="148"/>
                    </a:lnTo>
                    <a:lnTo>
                      <a:pt x="770" y="147"/>
                    </a:lnTo>
                    <a:lnTo>
                      <a:pt x="779" y="146"/>
                    </a:lnTo>
                    <a:lnTo>
                      <a:pt x="788" y="146"/>
                    </a:lnTo>
                    <a:lnTo>
                      <a:pt x="798" y="144"/>
                    </a:lnTo>
                    <a:lnTo>
                      <a:pt x="807" y="143"/>
                    </a:lnTo>
                    <a:lnTo>
                      <a:pt x="816" y="143"/>
                    </a:lnTo>
                    <a:lnTo>
                      <a:pt x="825" y="142"/>
                    </a:lnTo>
                    <a:lnTo>
                      <a:pt x="835" y="142"/>
                    </a:lnTo>
                    <a:lnTo>
                      <a:pt x="844" y="139"/>
                    </a:lnTo>
                    <a:lnTo>
                      <a:pt x="853" y="139"/>
                    </a:lnTo>
                    <a:lnTo>
                      <a:pt x="863" y="138"/>
                    </a:lnTo>
                    <a:lnTo>
                      <a:pt x="872" y="139"/>
                    </a:lnTo>
                    <a:lnTo>
                      <a:pt x="881" y="141"/>
                    </a:lnTo>
                    <a:lnTo>
                      <a:pt x="890" y="140"/>
                    </a:lnTo>
                    <a:lnTo>
                      <a:pt x="900" y="138"/>
                    </a:lnTo>
                    <a:lnTo>
                      <a:pt x="909" y="137"/>
                    </a:lnTo>
                    <a:lnTo>
                      <a:pt x="918" y="136"/>
                    </a:lnTo>
                    <a:lnTo>
                      <a:pt x="928" y="134"/>
                    </a:lnTo>
                    <a:lnTo>
                      <a:pt x="937" y="132"/>
                    </a:lnTo>
                    <a:lnTo>
                      <a:pt x="946" y="131"/>
                    </a:lnTo>
                    <a:lnTo>
                      <a:pt x="955" y="130"/>
                    </a:lnTo>
                    <a:lnTo>
                      <a:pt x="965" y="130"/>
                    </a:lnTo>
                    <a:lnTo>
                      <a:pt x="974" y="127"/>
                    </a:lnTo>
                    <a:lnTo>
                      <a:pt x="983" y="126"/>
                    </a:lnTo>
                    <a:lnTo>
                      <a:pt x="992" y="123"/>
                    </a:lnTo>
                    <a:lnTo>
                      <a:pt x="1002" y="121"/>
                    </a:lnTo>
                    <a:lnTo>
                      <a:pt x="1011" y="119"/>
                    </a:lnTo>
                    <a:lnTo>
                      <a:pt x="1020" y="116"/>
                    </a:lnTo>
                    <a:lnTo>
                      <a:pt x="1030" y="115"/>
                    </a:lnTo>
                    <a:lnTo>
                      <a:pt x="1039" y="112"/>
                    </a:lnTo>
                    <a:lnTo>
                      <a:pt x="1048" y="109"/>
                    </a:lnTo>
                    <a:lnTo>
                      <a:pt x="1057" y="106"/>
                    </a:lnTo>
                    <a:lnTo>
                      <a:pt x="1067" y="106"/>
                    </a:lnTo>
                    <a:lnTo>
                      <a:pt x="1076" y="103"/>
                    </a:lnTo>
                    <a:lnTo>
                      <a:pt x="1085" y="102"/>
                    </a:lnTo>
                    <a:lnTo>
                      <a:pt x="1095" y="98"/>
                    </a:lnTo>
                    <a:lnTo>
                      <a:pt x="1104" y="95"/>
                    </a:lnTo>
                    <a:lnTo>
                      <a:pt x="1113" y="91"/>
                    </a:lnTo>
                    <a:lnTo>
                      <a:pt x="1122" y="88"/>
                    </a:lnTo>
                    <a:lnTo>
                      <a:pt x="1132" y="84"/>
                    </a:lnTo>
                    <a:lnTo>
                      <a:pt x="1141" y="79"/>
                    </a:lnTo>
                    <a:lnTo>
                      <a:pt x="1150" y="79"/>
                    </a:lnTo>
                    <a:lnTo>
                      <a:pt x="1160" y="78"/>
                    </a:lnTo>
                    <a:lnTo>
                      <a:pt x="1169" y="73"/>
                    </a:lnTo>
                    <a:lnTo>
                      <a:pt x="1178" y="70"/>
                    </a:lnTo>
                    <a:lnTo>
                      <a:pt x="1187" y="66"/>
                    </a:lnTo>
                    <a:lnTo>
                      <a:pt x="1197" y="63"/>
                    </a:lnTo>
                    <a:lnTo>
                      <a:pt x="1206" y="63"/>
                    </a:lnTo>
                    <a:lnTo>
                      <a:pt x="1215" y="65"/>
                    </a:lnTo>
                    <a:lnTo>
                      <a:pt x="1224" y="65"/>
                    </a:lnTo>
                    <a:lnTo>
                      <a:pt x="1234" y="64"/>
                    </a:lnTo>
                    <a:lnTo>
                      <a:pt x="1243" y="60"/>
                    </a:lnTo>
                    <a:lnTo>
                      <a:pt x="1252" y="58"/>
                    </a:lnTo>
                    <a:lnTo>
                      <a:pt x="1262" y="55"/>
                    </a:lnTo>
                    <a:lnTo>
                      <a:pt x="1271" y="51"/>
                    </a:lnTo>
                    <a:lnTo>
                      <a:pt x="1280" y="47"/>
                    </a:lnTo>
                    <a:lnTo>
                      <a:pt x="1289" y="45"/>
                    </a:lnTo>
                    <a:lnTo>
                      <a:pt x="1299" y="43"/>
                    </a:lnTo>
                    <a:lnTo>
                      <a:pt x="1308" y="42"/>
                    </a:lnTo>
                    <a:lnTo>
                      <a:pt x="1317" y="42"/>
                    </a:lnTo>
                    <a:lnTo>
                      <a:pt x="1327" y="41"/>
                    </a:lnTo>
                    <a:lnTo>
                      <a:pt x="1336" y="40"/>
                    </a:lnTo>
                    <a:lnTo>
                      <a:pt x="1345" y="37"/>
                    </a:lnTo>
                    <a:lnTo>
                      <a:pt x="1354" y="33"/>
                    </a:lnTo>
                    <a:lnTo>
                      <a:pt x="1364" y="32"/>
                    </a:lnTo>
                    <a:lnTo>
                      <a:pt x="1373" y="31"/>
                    </a:lnTo>
                    <a:lnTo>
                      <a:pt x="1382" y="29"/>
                    </a:lnTo>
                    <a:lnTo>
                      <a:pt x="1392" y="26"/>
                    </a:lnTo>
                    <a:lnTo>
                      <a:pt x="1401" y="25"/>
                    </a:lnTo>
                    <a:lnTo>
                      <a:pt x="1410" y="22"/>
                    </a:lnTo>
                    <a:lnTo>
                      <a:pt x="1419" y="16"/>
                    </a:lnTo>
                    <a:lnTo>
                      <a:pt x="1429" y="8"/>
                    </a:lnTo>
                    <a:lnTo>
                      <a:pt x="1438" y="4"/>
                    </a:lnTo>
                    <a:lnTo>
                      <a:pt x="1447" y="0"/>
                    </a:lnTo>
                    <a:lnTo>
                      <a:pt x="1447" y="3"/>
                    </a:lnTo>
                    <a:lnTo>
                      <a:pt x="1438" y="8"/>
                    </a:lnTo>
                    <a:lnTo>
                      <a:pt x="1429" y="12"/>
                    </a:lnTo>
                    <a:lnTo>
                      <a:pt x="1419" y="19"/>
                    </a:lnTo>
                    <a:lnTo>
                      <a:pt x="1410" y="25"/>
                    </a:lnTo>
                    <a:lnTo>
                      <a:pt x="1401" y="29"/>
                    </a:lnTo>
                    <a:lnTo>
                      <a:pt x="1392" y="29"/>
                    </a:lnTo>
                    <a:lnTo>
                      <a:pt x="1382" y="32"/>
                    </a:lnTo>
                    <a:lnTo>
                      <a:pt x="1373" y="35"/>
                    </a:lnTo>
                    <a:lnTo>
                      <a:pt x="1364" y="35"/>
                    </a:lnTo>
                    <a:lnTo>
                      <a:pt x="1354" y="37"/>
                    </a:lnTo>
                    <a:lnTo>
                      <a:pt x="1345" y="40"/>
                    </a:lnTo>
                    <a:lnTo>
                      <a:pt x="1336" y="43"/>
                    </a:lnTo>
                    <a:lnTo>
                      <a:pt x="1327" y="44"/>
                    </a:lnTo>
                    <a:lnTo>
                      <a:pt x="1317" y="45"/>
                    </a:lnTo>
                    <a:lnTo>
                      <a:pt x="1308" y="45"/>
                    </a:lnTo>
                    <a:lnTo>
                      <a:pt x="1299" y="46"/>
                    </a:lnTo>
                    <a:lnTo>
                      <a:pt x="1289" y="48"/>
                    </a:lnTo>
                    <a:lnTo>
                      <a:pt x="1280" y="50"/>
                    </a:lnTo>
                    <a:lnTo>
                      <a:pt x="1271" y="53"/>
                    </a:lnTo>
                    <a:lnTo>
                      <a:pt x="1262" y="58"/>
                    </a:lnTo>
                    <a:lnTo>
                      <a:pt x="1252" y="60"/>
                    </a:lnTo>
                    <a:lnTo>
                      <a:pt x="1243" y="62"/>
                    </a:lnTo>
                    <a:lnTo>
                      <a:pt x="1234" y="65"/>
                    </a:lnTo>
                    <a:lnTo>
                      <a:pt x="1224" y="66"/>
                    </a:lnTo>
                    <a:lnTo>
                      <a:pt x="1215" y="66"/>
                    </a:lnTo>
                    <a:lnTo>
                      <a:pt x="1206" y="64"/>
                    </a:lnTo>
                    <a:lnTo>
                      <a:pt x="1197" y="64"/>
                    </a:lnTo>
                    <a:lnTo>
                      <a:pt x="1187" y="67"/>
                    </a:lnTo>
                    <a:lnTo>
                      <a:pt x="1178" y="71"/>
                    </a:lnTo>
                    <a:lnTo>
                      <a:pt x="1169" y="74"/>
                    </a:lnTo>
                    <a:lnTo>
                      <a:pt x="1160" y="79"/>
                    </a:lnTo>
                    <a:lnTo>
                      <a:pt x="1150" y="79"/>
                    </a:lnTo>
                    <a:lnTo>
                      <a:pt x="1141" y="79"/>
                    </a:lnTo>
                    <a:lnTo>
                      <a:pt x="1132" y="84"/>
                    </a:lnTo>
                    <a:lnTo>
                      <a:pt x="1122" y="88"/>
                    </a:lnTo>
                    <a:lnTo>
                      <a:pt x="1113" y="91"/>
                    </a:lnTo>
                    <a:lnTo>
                      <a:pt x="1104" y="95"/>
                    </a:lnTo>
                    <a:lnTo>
                      <a:pt x="1095" y="98"/>
                    </a:lnTo>
                    <a:lnTo>
                      <a:pt x="1085" y="102"/>
                    </a:lnTo>
                    <a:lnTo>
                      <a:pt x="1076" y="103"/>
                    </a:lnTo>
                    <a:lnTo>
                      <a:pt x="1067" y="106"/>
                    </a:lnTo>
                    <a:lnTo>
                      <a:pt x="1057" y="106"/>
                    </a:lnTo>
                    <a:lnTo>
                      <a:pt x="1048" y="109"/>
                    </a:lnTo>
                    <a:lnTo>
                      <a:pt x="1039" y="112"/>
                    </a:lnTo>
                    <a:lnTo>
                      <a:pt x="1030" y="115"/>
                    </a:lnTo>
                    <a:lnTo>
                      <a:pt x="1020" y="116"/>
                    </a:lnTo>
                    <a:lnTo>
                      <a:pt x="1011" y="119"/>
                    </a:lnTo>
                    <a:lnTo>
                      <a:pt x="1002" y="121"/>
                    </a:lnTo>
                    <a:lnTo>
                      <a:pt x="992" y="123"/>
                    </a:lnTo>
                    <a:lnTo>
                      <a:pt x="983" y="126"/>
                    </a:lnTo>
                    <a:lnTo>
                      <a:pt x="974" y="127"/>
                    </a:lnTo>
                    <a:lnTo>
                      <a:pt x="965" y="130"/>
                    </a:lnTo>
                    <a:lnTo>
                      <a:pt x="955" y="130"/>
                    </a:lnTo>
                    <a:lnTo>
                      <a:pt x="946" y="131"/>
                    </a:lnTo>
                    <a:lnTo>
                      <a:pt x="937" y="132"/>
                    </a:lnTo>
                    <a:lnTo>
                      <a:pt x="928" y="134"/>
                    </a:lnTo>
                    <a:lnTo>
                      <a:pt x="918" y="136"/>
                    </a:lnTo>
                    <a:lnTo>
                      <a:pt x="909" y="137"/>
                    </a:lnTo>
                    <a:lnTo>
                      <a:pt x="900" y="138"/>
                    </a:lnTo>
                    <a:lnTo>
                      <a:pt x="890" y="140"/>
                    </a:lnTo>
                    <a:lnTo>
                      <a:pt x="881" y="141"/>
                    </a:lnTo>
                    <a:lnTo>
                      <a:pt x="872" y="139"/>
                    </a:lnTo>
                    <a:lnTo>
                      <a:pt x="863" y="138"/>
                    </a:lnTo>
                    <a:lnTo>
                      <a:pt x="853" y="139"/>
                    </a:lnTo>
                    <a:lnTo>
                      <a:pt x="844" y="139"/>
                    </a:lnTo>
                    <a:lnTo>
                      <a:pt x="835" y="142"/>
                    </a:lnTo>
                    <a:lnTo>
                      <a:pt x="825" y="142"/>
                    </a:lnTo>
                    <a:lnTo>
                      <a:pt x="816" y="143"/>
                    </a:lnTo>
                    <a:lnTo>
                      <a:pt x="807" y="143"/>
                    </a:lnTo>
                    <a:lnTo>
                      <a:pt x="798" y="144"/>
                    </a:lnTo>
                    <a:lnTo>
                      <a:pt x="788" y="146"/>
                    </a:lnTo>
                    <a:lnTo>
                      <a:pt x="779" y="146"/>
                    </a:lnTo>
                    <a:lnTo>
                      <a:pt x="770" y="147"/>
                    </a:lnTo>
                    <a:lnTo>
                      <a:pt x="760" y="148"/>
                    </a:lnTo>
                    <a:lnTo>
                      <a:pt x="751" y="147"/>
                    </a:lnTo>
                    <a:lnTo>
                      <a:pt x="742" y="145"/>
                    </a:lnTo>
                    <a:lnTo>
                      <a:pt x="733" y="145"/>
                    </a:lnTo>
                    <a:lnTo>
                      <a:pt x="723" y="145"/>
                    </a:lnTo>
                    <a:lnTo>
                      <a:pt x="714" y="146"/>
                    </a:lnTo>
                    <a:lnTo>
                      <a:pt x="705" y="147"/>
                    </a:lnTo>
                    <a:lnTo>
                      <a:pt x="696" y="147"/>
                    </a:lnTo>
                    <a:lnTo>
                      <a:pt x="686" y="148"/>
                    </a:lnTo>
                    <a:lnTo>
                      <a:pt x="677" y="148"/>
                    </a:lnTo>
                    <a:lnTo>
                      <a:pt x="668" y="150"/>
                    </a:lnTo>
                    <a:lnTo>
                      <a:pt x="658" y="151"/>
                    </a:lnTo>
                    <a:lnTo>
                      <a:pt x="649" y="149"/>
                    </a:lnTo>
                    <a:lnTo>
                      <a:pt x="640" y="151"/>
                    </a:lnTo>
                    <a:lnTo>
                      <a:pt x="631" y="149"/>
                    </a:lnTo>
                    <a:lnTo>
                      <a:pt x="621" y="149"/>
                    </a:lnTo>
                    <a:lnTo>
                      <a:pt x="612" y="150"/>
                    </a:lnTo>
                    <a:lnTo>
                      <a:pt x="603" y="151"/>
                    </a:lnTo>
                    <a:lnTo>
                      <a:pt x="593" y="151"/>
                    </a:lnTo>
                    <a:lnTo>
                      <a:pt x="584" y="150"/>
                    </a:lnTo>
                    <a:lnTo>
                      <a:pt x="575" y="151"/>
                    </a:lnTo>
                    <a:lnTo>
                      <a:pt x="566" y="151"/>
                    </a:lnTo>
                    <a:lnTo>
                      <a:pt x="556" y="152"/>
                    </a:lnTo>
                    <a:lnTo>
                      <a:pt x="547" y="152"/>
                    </a:lnTo>
                    <a:lnTo>
                      <a:pt x="538" y="153"/>
                    </a:lnTo>
                    <a:lnTo>
                      <a:pt x="528" y="152"/>
                    </a:lnTo>
                    <a:lnTo>
                      <a:pt x="519" y="153"/>
                    </a:lnTo>
                    <a:lnTo>
                      <a:pt x="510" y="154"/>
                    </a:lnTo>
                    <a:lnTo>
                      <a:pt x="501" y="155"/>
                    </a:lnTo>
                    <a:lnTo>
                      <a:pt x="491" y="155"/>
                    </a:lnTo>
                    <a:lnTo>
                      <a:pt x="482" y="156"/>
                    </a:lnTo>
                    <a:lnTo>
                      <a:pt x="473" y="156"/>
                    </a:lnTo>
                    <a:lnTo>
                      <a:pt x="464" y="156"/>
                    </a:lnTo>
                    <a:lnTo>
                      <a:pt x="454" y="156"/>
                    </a:lnTo>
                    <a:lnTo>
                      <a:pt x="445" y="157"/>
                    </a:lnTo>
                    <a:lnTo>
                      <a:pt x="436" y="157"/>
                    </a:lnTo>
                    <a:lnTo>
                      <a:pt x="426" y="158"/>
                    </a:lnTo>
                    <a:lnTo>
                      <a:pt x="417" y="158"/>
                    </a:lnTo>
                    <a:lnTo>
                      <a:pt x="408" y="158"/>
                    </a:lnTo>
                    <a:lnTo>
                      <a:pt x="399" y="158"/>
                    </a:lnTo>
                    <a:lnTo>
                      <a:pt x="389" y="158"/>
                    </a:lnTo>
                    <a:lnTo>
                      <a:pt x="380" y="158"/>
                    </a:lnTo>
                    <a:lnTo>
                      <a:pt x="371" y="159"/>
                    </a:lnTo>
                    <a:lnTo>
                      <a:pt x="361" y="159"/>
                    </a:lnTo>
                    <a:lnTo>
                      <a:pt x="352" y="159"/>
                    </a:lnTo>
                    <a:lnTo>
                      <a:pt x="343" y="160"/>
                    </a:lnTo>
                    <a:lnTo>
                      <a:pt x="334" y="160"/>
                    </a:lnTo>
                    <a:lnTo>
                      <a:pt x="324" y="160"/>
                    </a:lnTo>
                    <a:lnTo>
                      <a:pt x="315" y="160"/>
                    </a:lnTo>
                    <a:lnTo>
                      <a:pt x="306" y="160"/>
                    </a:lnTo>
                    <a:lnTo>
                      <a:pt x="296" y="160"/>
                    </a:lnTo>
                    <a:lnTo>
                      <a:pt x="287" y="160"/>
                    </a:lnTo>
                    <a:lnTo>
                      <a:pt x="278" y="161"/>
                    </a:lnTo>
                    <a:lnTo>
                      <a:pt x="269" y="161"/>
                    </a:lnTo>
                    <a:lnTo>
                      <a:pt x="259" y="161"/>
                    </a:lnTo>
                    <a:lnTo>
                      <a:pt x="250" y="161"/>
                    </a:lnTo>
                    <a:lnTo>
                      <a:pt x="241" y="161"/>
                    </a:lnTo>
                    <a:lnTo>
                      <a:pt x="232" y="161"/>
                    </a:lnTo>
                    <a:lnTo>
                      <a:pt x="222" y="162"/>
                    </a:lnTo>
                    <a:lnTo>
                      <a:pt x="213" y="162"/>
                    </a:lnTo>
                    <a:lnTo>
                      <a:pt x="204" y="162"/>
                    </a:lnTo>
                    <a:lnTo>
                      <a:pt x="194" y="162"/>
                    </a:lnTo>
                    <a:lnTo>
                      <a:pt x="185" y="162"/>
                    </a:lnTo>
                    <a:lnTo>
                      <a:pt x="176" y="162"/>
                    </a:lnTo>
                    <a:lnTo>
                      <a:pt x="167" y="162"/>
                    </a:lnTo>
                    <a:lnTo>
                      <a:pt x="157" y="163"/>
                    </a:lnTo>
                    <a:lnTo>
                      <a:pt x="148" y="163"/>
                    </a:lnTo>
                    <a:lnTo>
                      <a:pt x="139" y="163"/>
                    </a:lnTo>
                    <a:lnTo>
                      <a:pt x="129" y="163"/>
                    </a:lnTo>
                    <a:lnTo>
                      <a:pt x="120" y="163"/>
                    </a:lnTo>
                    <a:lnTo>
                      <a:pt x="111" y="163"/>
                    </a:lnTo>
                    <a:lnTo>
                      <a:pt x="102" y="163"/>
                    </a:lnTo>
                    <a:lnTo>
                      <a:pt x="92" y="163"/>
                    </a:lnTo>
                    <a:lnTo>
                      <a:pt x="83" y="164"/>
                    </a:lnTo>
                    <a:lnTo>
                      <a:pt x="74" y="164"/>
                    </a:lnTo>
                    <a:lnTo>
                      <a:pt x="64" y="164"/>
                    </a:lnTo>
                    <a:lnTo>
                      <a:pt x="55" y="164"/>
                    </a:lnTo>
                    <a:lnTo>
                      <a:pt x="46" y="164"/>
                    </a:lnTo>
                    <a:lnTo>
                      <a:pt x="37" y="164"/>
                    </a:lnTo>
                    <a:lnTo>
                      <a:pt x="27" y="164"/>
                    </a:lnTo>
                    <a:lnTo>
                      <a:pt x="18" y="164"/>
                    </a:lnTo>
                    <a:lnTo>
                      <a:pt x="9" y="164"/>
                    </a:lnTo>
                    <a:lnTo>
                      <a:pt x="0" y="164"/>
                    </a:lnTo>
                    <a:close/>
                  </a:path>
                </a:pathLst>
              </a:cu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10" name="Freeform 318"/>
              <p:cNvSpPr>
                <a:spLocks/>
              </p:cNvSpPr>
              <p:nvPr/>
            </p:nvSpPr>
            <p:spPr bwMode="auto">
              <a:xfrm>
                <a:off x="3152" y="2344"/>
                <a:ext cx="1447" cy="165"/>
              </a:xfrm>
              <a:custGeom>
                <a:avLst/>
                <a:gdLst>
                  <a:gd name="T0" fmla="*/ 37 w 1447"/>
                  <a:gd name="T1" fmla="*/ 166 h 164"/>
                  <a:gd name="T2" fmla="*/ 83 w 1447"/>
                  <a:gd name="T3" fmla="*/ 166 h 164"/>
                  <a:gd name="T4" fmla="*/ 129 w 1447"/>
                  <a:gd name="T5" fmla="*/ 165 h 164"/>
                  <a:gd name="T6" fmla="*/ 176 w 1447"/>
                  <a:gd name="T7" fmla="*/ 164 h 164"/>
                  <a:gd name="T8" fmla="*/ 222 w 1447"/>
                  <a:gd name="T9" fmla="*/ 164 h 164"/>
                  <a:gd name="T10" fmla="*/ 269 w 1447"/>
                  <a:gd name="T11" fmla="*/ 163 h 164"/>
                  <a:gd name="T12" fmla="*/ 315 w 1447"/>
                  <a:gd name="T13" fmla="*/ 162 h 164"/>
                  <a:gd name="T14" fmla="*/ 361 w 1447"/>
                  <a:gd name="T15" fmla="*/ 161 h 164"/>
                  <a:gd name="T16" fmla="*/ 408 w 1447"/>
                  <a:gd name="T17" fmla="*/ 160 h 164"/>
                  <a:gd name="T18" fmla="*/ 454 w 1447"/>
                  <a:gd name="T19" fmla="*/ 158 h 164"/>
                  <a:gd name="T20" fmla="*/ 501 w 1447"/>
                  <a:gd name="T21" fmla="*/ 157 h 164"/>
                  <a:gd name="T22" fmla="*/ 547 w 1447"/>
                  <a:gd name="T23" fmla="*/ 154 h 164"/>
                  <a:gd name="T24" fmla="*/ 593 w 1447"/>
                  <a:gd name="T25" fmla="*/ 153 h 164"/>
                  <a:gd name="T26" fmla="*/ 640 w 1447"/>
                  <a:gd name="T27" fmla="*/ 153 h 164"/>
                  <a:gd name="T28" fmla="*/ 686 w 1447"/>
                  <a:gd name="T29" fmla="*/ 150 h 164"/>
                  <a:gd name="T30" fmla="*/ 733 w 1447"/>
                  <a:gd name="T31" fmla="*/ 147 h 164"/>
                  <a:gd name="T32" fmla="*/ 779 w 1447"/>
                  <a:gd name="T33" fmla="*/ 148 h 164"/>
                  <a:gd name="T34" fmla="*/ 825 w 1447"/>
                  <a:gd name="T35" fmla="*/ 144 h 164"/>
                  <a:gd name="T36" fmla="*/ 872 w 1447"/>
                  <a:gd name="T37" fmla="*/ 141 h 164"/>
                  <a:gd name="T38" fmla="*/ 918 w 1447"/>
                  <a:gd name="T39" fmla="*/ 138 h 164"/>
                  <a:gd name="T40" fmla="*/ 965 w 1447"/>
                  <a:gd name="T41" fmla="*/ 132 h 164"/>
                  <a:gd name="T42" fmla="*/ 1011 w 1447"/>
                  <a:gd name="T43" fmla="*/ 121 h 164"/>
                  <a:gd name="T44" fmla="*/ 1057 w 1447"/>
                  <a:gd name="T45" fmla="*/ 108 h 164"/>
                  <a:gd name="T46" fmla="*/ 1104 w 1447"/>
                  <a:gd name="T47" fmla="*/ 97 h 164"/>
                  <a:gd name="T48" fmla="*/ 1150 w 1447"/>
                  <a:gd name="T49" fmla="*/ 79 h 164"/>
                  <a:gd name="T50" fmla="*/ 1197 w 1447"/>
                  <a:gd name="T51" fmla="*/ 63 h 164"/>
                  <a:gd name="T52" fmla="*/ 1243 w 1447"/>
                  <a:gd name="T53" fmla="*/ 60 h 164"/>
                  <a:gd name="T54" fmla="*/ 1289 w 1447"/>
                  <a:gd name="T55" fmla="*/ 45 h 164"/>
                  <a:gd name="T56" fmla="*/ 1336 w 1447"/>
                  <a:gd name="T57" fmla="*/ 40 h 164"/>
                  <a:gd name="T58" fmla="*/ 1382 w 1447"/>
                  <a:gd name="T59" fmla="*/ 29 h 164"/>
                  <a:gd name="T60" fmla="*/ 1429 w 1447"/>
                  <a:gd name="T61" fmla="*/ 8 h 164"/>
                  <a:gd name="T62" fmla="*/ 1429 w 1447"/>
                  <a:gd name="T63" fmla="*/ 12 h 164"/>
                  <a:gd name="T64" fmla="*/ 1382 w 1447"/>
                  <a:gd name="T65" fmla="*/ 32 h 164"/>
                  <a:gd name="T66" fmla="*/ 1336 w 1447"/>
                  <a:gd name="T67" fmla="*/ 43 h 164"/>
                  <a:gd name="T68" fmla="*/ 1289 w 1447"/>
                  <a:gd name="T69" fmla="*/ 48 h 164"/>
                  <a:gd name="T70" fmla="*/ 1243 w 1447"/>
                  <a:gd name="T71" fmla="*/ 62 h 164"/>
                  <a:gd name="T72" fmla="*/ 1197 w 1447"/>
                  <a:gd name="T73" fmla="*/ 64 h 164"/>
                  <a:gd name="T74" fmla="*/ 1150 w 1447"/>
                  <a:gd name="T75" fmla="*/ 79 h 164"/>
                  <a:gd name="T76" fmla="*/ 1104 w 1447"/>
                  <a:gd name="T77" fmla="*/ 97 h 164"/>
                  <a:gd name="T78" fmla="*/ 1057 w 1447"/>
                  <a:gd name="T79" fmla="*/ 108 h 164"/>
                  <a:gd name="T80" fmla="*/ 1011 w 1447"/>
                  <a:gd name="T81" fmla="*/ 121 h 164"/>
                  <a:gd name="T82" fmla="*/ 965 w 1447"/>
                  <a:gd name="T83" fmla="*/ 132 h 164"/>
                  <a:gd name="T84" fmla="*/ 918 w 1447"/>
                  <a:gd name="T85" fmla="*/ 138 h 164"/>
                  <a:gd name="T86" fmla="*/ 872 w 1447"/>
                  <a:gd name="T87" fmla="*/ 141 h 164"/>
                  <a:gd name="T88" fmla="*/ 825 w 1447"/>
                  <a:gd name="T89" fmla="*/ 144 h 164"/>
                  <a:gd name="T90" fmla="*/ 779 w 1447"/>
                  <a:gd name="T91" fmla="*/ 148 h 164"/>
                  <a:gd name="T92" fmla="*/ 733 w 1447"/>
                  <a:gd name="T93" fmla="*/ 147 h 164"/>
                  <a:gd name="T94" fmla="*/ 686 w 1447"/>
                  <a:gd name="T95" fmla="*/ 150 h 164"/>
                  <a:gd name="T96" fmla="*/ 640 w 1447"/>
                  <a:gd name="T97" fmla="*/ 153 h 164"/>
                  <a:gd name="T98" fmla="*/ 593 w 1447"/>
                  <a:gd name="T99" fmla="*/ 153 h 164"/>
                  <a:gd name="T100" fmla="*/ 547 w 1447"/>
                  <a:gd name="T101" fmla="*/ 154 h 164"/>
                  <a:gd name="T102" fmla="*/ 501 w 1447"/>
                  <a:gd name="T103" fmla="*/ 157 h 164"/>
                  <a:gd name="T104" fmla="*/ 454 w 1447"/>
                  <a:gd name="T105" fmla="*/ 158 h 164"/>
                  <a:gd name="T106" fmla="*/ 408 w 1447"/>
                  <a:gd name="T107" fmla="*/ 160 h 164"/>
                  <a:gd name="T108" fmla="*/ 361 w 1447"/>
                  <a:gd name="T109" fmla="*/ 161 h 164"/>
                  <a:gd name="T110" fmla="*/ 315 w 1447"/>
                  <a:gd name="T111" fmla="*/ 162 h 164"/>
                  <a:gd name="T112" fmla="*/ 269 w 1447"/>
                  <a:gd name="T113" fmla="*/ 163 h 164"/>
                  <a:gd name="T114" fmla="*/ 222 w 1447"/>
                  <a:gd name="T115" fmla="*/ 164 h 164"/>
                  <a:gd name="T116" fmla="*/ 176 w 1447"/>
                  <a:gd name="T117" fmla="*/ 164 h 164"/>
                  <a:gd name="T118" fmla="*/ 129 w 1447"/>
                  <a:gd name="T119" fmla="*/ 165 h 164"/>
                  <a:gd name="T120" fmla="*/ 83 w 1447"/>
                  <a:gd name="T121" fmla="*/ 166 h 164"/>
                  <a:gd name="T122" fmla="*/ 37 w 1447"/>
                  <a:gd name="T123" fmla="*/ 166 h 164"/>
                  <a:gd name="T124" fmla="*/ 0 w 1447"/>
                  <a:gd name="T125" fmla="*/ 166 h 1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4">
                    <a:moveTo>
                      <a:pt x="0" y="164"/>
                    </a:moveTo>
                    <a:lnTo>
                      <a:pt x="9" y="164"/>
                    </a:lnTo>
                    <a:lnTo>
                      <a:pt x="18" y="164"/>
                    </a:lnTo>
                    <a:lnTo>
                      <a:pt x="27" y="164"/>
                    </a:lnTo>
                    <a:lnTo>
                      <a:pt x="37" y="164"/>
                    </a:lnTo>
                    <a:lnTo>
                      <a:pt x="46" y="164"/>
                    </a:lnTo>
                    <a:lnTo>
                      <a:pt x="55" y="164"/>
                    </a:lnTo>
                    <a:lnTo>
                      <a:pt x="64" y="164"/>
                    </a:lnTo>
                    <a:lnTo>
                      <a:pt x="74" y="164"/>
                    </a:lnTo>
                    <a:lnTo>
                      <a:pt x="83" y="164"/>
                    </a:lnTo>
                    <a:lnTo>
                      <a:pt x="92" y="163"/>
                    </a:lnTo>
                    <a:lnTo>
                      <a:pt x="102" y="163"/>
                    </a:lnTo>
                    <a:lnTo>
                      <a:pt x="111" y="163"/>
                    </a:lnTo>
                    <a:lnTo>
                      <a:pt x="120" y="163"/>
                    </a:lnTo>
                    <a:lnTo>
                      <a:pt x="129" y="163"/>
                    </a:lnTo>
                    <a:lnTo>
                      <a:pt x="139" y="163"/>
                    </a:lnTo>
                    <a:lnTo>
                      <a:pt x="148" y="163"/>
                    </a:lnTo>
                    <a:lnTo>
                      <a:pt x="157" y="163"/>
                    </a:lnTo>
                    <a:lnTo>
                      <a:pt x="167" y="162"/>
                    </a:lnTo>
                    <a:lnTo>
                      <a:pt x="176" y="162"/>
                    </a:lnTo>
                    <a:lnTo>
                      <a:pt x="185" y="162"/>
                    </a:lnTo>
                    <a:lnTo>
                      <a:pt x="194" y="162"/>
                    </a:lnTo>
                    <a:lnTo>
                      <a:pt x="204" y="162"/>
                    </a:lnTo>
                    <a:lnTo>
                      <a:pt x="213" y="162"/>
                    </a:lnTo>
                    <a:lnTo>
                      <a:pt x="222" y="162"/>
                    </a:lnTo>
                    <a:lnTo>
                      <a:pt x="232" y="161"/>
                    </a:lnTo>
                    <a:lnTo>
                      <a:pt x="241" y="161"/>
                    </a:lnTo>
                    <a:lnTo>
                      <a:pt x="250" y="161"/>
                    </a:lnTo>
                    <a:lnTo>
                      <a:pt x="259" y="161"/>
                    </a:lnTo>
                    <a:lnTo>
                      <a:pt x="269" y="161"/>
                    </a:lnTo>
                    <a:lnTo>
                      <a:pt x="278" y="161"/>
                    </a:lnTo>
                    <a:lnTo>
                      <a:pt x="287" y="160"/>
                    </a:lnTo>
                    <a:lnTo>
                      <a:pt x="296" y="160"/>
                    </a:lnTo>
                    <a:lnTo>
                      <a:pt x="306" y="160"/>
                    </a:lnTo>
                    <a:lnTo>
                      <a:pt x="315" y="160"/>
                    </a:lnTo>
                    <a:lnTo>
                      <a:pt x="324" y="160"/>
                    </a:lnTo>
                    <a:lnTo>
                      <a:pt x="334" y="160"/>
                    </a:lnTo>
                    <a:lnTo>
                      <a:pt x="343" y="160"/>
                    </a:lnTo>
                    <a:lnTo>
                      <a:pt x="352" y="159"/>
                    </a:lnTo>
                    <a:lnTo>
                      <a:pt x="361" y="159"/>
                    </a:lnTo>
                    <a:lnTo>
                      <a:pt x="371" y="159"/>
                    </a:lnTo>
                    <a:lnTo>
                      <a:pt x="380" y="158"/>
                    </a:lnTo>
                    <a:lnTo>
                      <a:pt x="389" y="158"/>
                    </a:lnTo>
                    <a:lnTo>
                      <a:pt x="399" y="158"/>
                    </a:lnTo>
                    <a:lnTo>
                      <a:pt x="408" y="158"/>
                    </a:lnTo>
                    <a:lnTo>
                      <a:pt x="417" y="158"/>
                    </a:lnTo>
                    <a:lnTo>
                      <a:pt x="426" y="158"/>
                    </a:lnTo>
                    <a:lnTo>
                      <a:pt x="436" y="157"/>
                    </a:lnTo>
                    <a:lnTo>
                      <a:pt x="445" y="157"/>
                    </a:lnTo>
                    <a:lnTo>
                      <a:pt x="454" y="156"/>
                    </a:lnTo>
                    <a:lnTo>
                      <a:pt x="464" y="156"/>
                    </a:lnTo>
                    <a:lnTo>
                      <a:pt x="473" y="156"/>
                    </a:lnTo>
                    <a:lnTo>
                      <a:pt x="482" y="156"/>
                    </a:lnTo>
                    <a:lnTo>
                      <a:pt x="491" y="155"/>
                    </a:lnTo>
                    <a:lnTo>
                      <a:pt x="501" y="155"/>
                    </a:lnTo>
                    <a:lnTo>
                      <a:pt x="510" y="154"/>
                    </a:lnTo>
                    <a:lnTo>
                      <a:pt x="519" y="153"/>
                    </a:lnTo>
                    <a:lnTo>
                      <a:pt x="528" y="152"/>
                    </a:lnTo>
                    <a:lnTo>
                      <a:pt x="538" y="153"/>
                    </a:lnTo>
                    <a:lnTo>
                      <a:pt x="547" y="152"/>
                    </a:lnTo>
                    <a:lnTo>
                      <a:pt x="556" y="152"/>
                    </a:lnTo>
                    <a:lnTo>
                      <a:pt x="566" y="151"/>
                    </a:lnTo>
                    <a:lnTo>
                      <a:pt x="575" y="151"/>
                    </a:lnTo>
                    <a:lnTo>
                      <a:pt x="584" y="150"/>
                    </a:lnTo>
                    <a:lnTo>
                      <a:pt x="593" y="151"/>
                    </a:lnTo>
                    <a:lnTo>
                      <a:pt x="603" y="151"/>
                    </a:lnTo>
                    <a:lnTo>
                      <a:pt x="612" y="150"/>
                    </a:lnTo>
                    <a:lnTo>
                      <a:pt x="621" y="149"/>
                    </a:lnTo>
                    <a:lnTo>
                      <a:pt x="631" y="149"/>
                    </a:lnTo>
                    <a:lnTo>
                      <a:pt x="640" y="151"/>
                    </a:lnTo>
                    <a:lnTo>
                      <a:pt x="649" y="149"/>
                    </a:lnTo>
                    <a:lnTo>
                      <a:pt x="658" y="151"/>
                    </a:lnTo>
                    <a:lnTo>
                      <a:pt x="668" y="150"/>
                    </a:lnTo>
                    <a:lnTo>
                      <a:pt x="677" y="148"/>
                    </a:lnTo>
                    <a:lnTo>
                      <a:pt x="686" y="148"/>
                    </a:lnTo>
                    <a:lnTo>
                      <a:pt x="696" y="147"/>
                    </a:lnTo>
                    <a:lnTo>
                      <a:pt x="705" y="147"/>
                    </a:lnTo>
                    <a:lnTo>
                      <a:pt x="714" y="146"/>
                    </a:lnTo>
                    <a:lnTo>
                      <a:pt x="723" y="145"/>
                    </a:lnTo>
                    <a:lnTo>
                      <a:pt x="733" y="145"/>
                    </a:lnTo>
                    <a:lnTo>
                      <a:pt x="742" y="145"/>
                    </a:lnTo>
                    <a:lnTo>
                      <a:pt x="751" y="147"/>
                    </a:lnTo>
                    <a:lnTo>
                      <a:pt x="760" y="148"/>
                    </a:lnTo>
                    <a:lnTo>
                      <a:pt x="770" y="147"/>
                    </a:lnTo>
                    <a:lnTo>
                      <a:pt x="779" y="146"/>
                    </a:lnTo>
                    <a:lnTo>
                      <a:pt x="788" y="146"/>
                    </a:lnTo>
                    <a:lnTo>
                      <a:pt x="798" y="144"/>
                    </a:lnTo>
                    <a:lnTo>
                      <a:pt x="807" y="143"/>
                    </a:lnTo>
                    <a:lnTo>
                      <a:pt x="816" y="143"/>
                    </a:lnTo>
                    <a:lnTo>
                      <a:pt x="825" y="142"/>
                    </a:lnTo>
                    <a:lnTo>
                      <a:pt x="835" y="142"/>
                    </a:lnTo>
                    <a:lnTo>
                      <a:pt x="844" y="139"/>
                    </a:lnTo>
                    <a:lnTo>
                      <a:pt x="853" y="139"/>
                    </a:lnTo>
                    <a:lnTo>
                      <a:pt x="863" y="138"/>
                    </a:lnTo>
                    <a:lnTo>
                      <a:pt x="872" y="139"/>
                    </a:lnTo>
                    <a:lnTo>
                      <a:pt x="881" y="141"/>
                    </a:lnTo>
                    <a:lnTo>
                      <a:pt x="890" y="140"/>
                    </a:lnTo>
                    <a:lnTo>
                      <a:pt x="900" y="138"/>
                    </a:lnTo>
                    <a:lnTo>
                      <a:pt x="909" y="137"/>
                    </a:lnTo>
                    <a:lnTo>
                      <a:pt x="918" y="136"/>
                    </a:lnTo>
                    <a:lnTo>
                      <a:pt x="928" y="134"/>
                    </a:lnTo>
                    <a:lnTo>
                      <a:pt x="937" y="132"/>
                    </a:lnTo>
                    <a:lnTo>
                      <a:pt x="946" y="131"/>
                    </a:lnTo>
                    <a:lnTo>
                      <a:pt x="955" y="130"/>
                    </a:lnTo>
                    <a:lnTo>
                      <a:pt x="965" y="130"/>
                    </a:lnTo>
                    <a:lnTo>
                      <a:pt x="974" y="127"/>
                    </a:lnTo>
                    <a:lnTo>
                      <a:pt x="983" y="126"/>
                    </a:lnTo>
                    <a:lnTo>
                      <a:pt x="992" y="123"/>
                    </a:lnTo>
                    <a:lnTo>
                      <a:pt x="1002" y="121"/>
                    </a:lnTo>
                    <a:lnTo>
                      <a:pt x="1011" y="119"/>
                    </a:lnTo>
                    <a:lnTo>
                      <a:pt x="1020" y="116"/>
                    </a:lnTo>
                    <a:lnTo>
                      <a:pt x="1030" y="115"/>
                    </a:lnTo>
                    <a:lnTo>
                      <a:pt x="1039" y="112"/>
                    </a:lnTo>
                    <a:lnTo>
                      <a:pt x="1048" y="109"/>
                    </a:lnTo>
                    <a:lnTo>
                      <a:pt x="1057" y="106"/>
                    </a:lnTo>
                    <a:lnTo>
                      <a:pt x="1067" y="106"/>
                    </a:lnTo>
                    <a:lnTo>
                      <a:pt x="1076" y="103"/>
                    </a:lnTo>
                    <a:lnTo>
                      <a:pt x="1085" y="102"/>
                    </a:lnTo>
                    <a:lnTo>
                      <a:pt x="1095" y="98"/>
                    </a:lnTo>
                    <a:lnTo>
                      <a:pt x="1104" y="95"/>
                    </a:lnTo>
                    <a:lnTo>
                      <a:pt x="1113" y="91"/>
                    </a:lnTo>
                    <a:lnTo>
                      <a:pt x="1122" y="88"/>
                    </a:lnTo>
                    <a:lnTo>
                      <a:pt x="1132" y="84"/>
                    </a:lnTo>
                    <a:lnTo>
                      <a:pt x="1141" y="79"/>
                    </a:lnTo>
                    <a:lnTo>
                      <a:pt x="1150" y="79"/>
                    </a:lnTo>
                    <a:lnTo>
                      <a:pt x="1160" y="78"/>
                    </a:lnTo>
                    <a:lnTo>
                      <a:pt x="1169" y="73"/>
                    </a:lnTo>
                    <a:lnTo>
                      <a:pt x="1178" y="70"/>
                    </a:lnTo>
                    <a:lnTo>
                      <a:pt x="1187" y="66"/>
                    </a:lnTo>
                    <a:lnTo>
                      <a:pt x="1197" y="63"/>
                    </a:lnTo>
                    <a:lnTo>
                      <a:pt x="1206" y="63"/>
                    </a:lnTo>
                    <a:lnTo>
                      <a:pt x="1215" y="65"/>
                    </a:lnTo>
                    <a:lnTo>
                      <a:pt x="1224" y="65"/>
                    </a:lnTo>
                    <a:lnTo>
                      <a:pt x="1234" y="64"/>
                    </a:lnTo>
                    <a:lnTo>
                      <a:pt x="1243" y="60"/>
                    </a:lnTo>
                    <a:lnTo>
                      <a:pt x="1252" y="58"/>
                    </a:lnTo>
                    <a:lnTo>
                      <a:pt x="1262" y="55"/>
                    </a:lnTo>
                    <a:lnTo>
                      <a:pt x="1271" y="51"/>
                    </a:lnTo>
                    <a:lnTo>
                      <a:pt x="1280" y="47"/>
                    </a:lnTo>
                    <a:lnTo>
                      <a:pt x="1289" y="45"/>
                    </a:lnTo>
                    <a:lnTo>
                      <a:pt x="1299" y="43"/>
                    </a:lnTo>
                    <a:lnTo>
                      <a:pt x="1308" y="42"/>
                    </a:lnTo>
                    <a:lnTo>
                      <a:pt x="1317" y="42"/>
                    </a:lnTo>
                    <a:lnTo>
                      <a:pt x="1327" y="41"/>
                    </a:lnTo>
                    <a:lnTo>
                      <a:pt x="1336" y="40"/>
                    </a:lnTo>
                    <a:lnTo>
                      <a:pt x="1345" y="37"/>
                    </a:lnTo>
                    <a:lnTo>
                      <a:pt x="1354" y="33"/>
                    </a:lnTo>
                    <a:lnTo>
                      <a:pt x="1364" y="32"/>
                    </a:lnTo>
                    <a:lnTo>
                      <a:pt x="1373" y="31"/>
                    </a:lnTo>
                    <a:lnTo>
                      <a:pt x="1382" y="29"/>
                    </a:lnTo>
                    <a:lnTo>
                      <a:pt x="1392" y="26"/>
                    </a:lnTo>
                    <a:lnTo>
                      <a:pt x="1401" y="25"/>
                    </a:lnTo>
                    <a:lnTo>
                      <a:pt x="1410" y="22"/>
                    </a:lnTo>
                    <a:lnTo>
                      <a:pt x="1419" y="16"/>
                    </a:lnTo>
                    <a:lnTo>
                      <a:pt x="1429" y="8"/>
                    </a:lnTo>
                    <a:lnTo>
                      <a:pt x="1438" y="4"/>
                    </a:lnTo>
                    <a:lnTo>
                      <a:pt x="1447" y="0"/>
                    </a:lnTo>
                    <a:lnTo>
                      <a:pt x="1447" y="3"/>
                    </a:lnTo>
                    <a:lnTo>
                      <a:pt x="1438" y="8"/>
                    </a:lnTo>
                    <a:lnTo>
                      <a:pt x="1429" y="12"/>
                    </a:lnTo>
                    <a:lnTo>
                      <a:pt x="1419" y="19"/>
                    </a:lnTo>
                    <a:lnTo>
                      <a:pt x="1410" y="25"/>
                    </a:lnTo>
                    <a:lnTo>
                      <a:pt x="1401" y="29"/>
                    </a:lnTo>
                    <a:lnTo>
                      <a:pt x="1392" y="29"/>
                    </a:lnTo>
                    <a:lnTo>
                      <a:pt x="1382" y="32"/>
                    </a:lnTo>
                    <a:lnTo>
                      <a:pt x="1373" y="35"/>
                    </a:lnTo>
                    <a:lnTo>
                      <a:pt x="1364" y="35"/>
                    </a:lnTo>
                    <a:lnTo>
                      <a:pt x="1354" y="37"/>
                    </a:lnTo>
                    <a:lnTo>
                      <a:pt x="1345" y="40"/>
                    </a:lnTo>
                    <a:lnTo>
                      <a:pt x="1336" y="43"/>
                    </a:lnTo>
                    <a:lnTo>
                      <a:pt x="1327" y="44"/>
                    </a:lnTo>
                    <a:lnTo>
                      <a:pt x="1317" y="45"/>
                    </a:lnTo>
                    <a:lnTo>
                      <a:pt x="1308" y="45"/>
                    </a:lnTo>
                    <a:lnTo>
                      <a:pt x="1299" y="46"/>
                    </a:lnTo>
                    <a:lnTo>
                      <a:pt x="1289" y="48"/>
                    </a:lnTo>
                    <a:lnTo>
                      <a:pt x="1280" y="50"/>
                    </a:lnTo>
                    <a:lnTo>
                      <a:pt x="1271" y="53"/>
                    </a:lnTo>
                    <a:lnTo>
                      <a:pt x="1262" y="58"/>
                    </a:lnTo>
                    <a:lnTo>
                      <a:pt x="1252" y="60"/>
                    </a:lnTo>
                    <a:lnTo>
                      <a:pt x="1243" y="62"/>
                    </a:lnTo>
                    <a:lnTo>
                      <a:pt x="1234" y="65"/>
                    </a:lnTo>
                    <a:lnTo>
                      <a:pt x="1224" y="66"/>
                    </a:lnTo>
                    <a:lnTo>
                      <a:pt x="1215" y="66"/>
                    </a:lnTo>
                    <a:lnTo>
                      <a:pt x="1206" y="64"/>
                    </a:lnTo>
                    <a:lnTo>
                      <a:pt x="1197" y="64"/>
                    </a:lnTo>
                    <a:lnTo>
                      <a:pt x="1187" y="67"/>
                    </a:lnTo>
                    <a:lnTo>
                      <a:pt x="1178" y="71"/>
                    </a:lnTo>
                    <a:lnTo>
                      <a:pt x="1169" y="74"/>
                    </a:lnTo>
                    <a:lnTo>
                      <a:pt x="1160" y="79"/>
                    </a:lnTo>
                    <a:lnTo>
                      <a:pt x="1150" y="79"/>
                    </a:lnTo>
                    <a:lnTo>
                      <a:pt x="1141" y="79"/>
                    </a:lnTo>
                    <a:lnTo>
                      <a:pt x="1132" y="84"/>
                    </a:lnTo>
                    <a:lnTo>
                      <a:pt x="1122" y="88"/>
                    </a:lnTo>
                    <a:lnTo>
                      <a:pt x="1113" y="91"/>
                    </a:lnTo>
                    <a:lnTo>
                      <a:pt x="1104" y="95"/>
                    </a:lnTo>
                    <a:lnTo>
                      <a:pt x="1095" y="98"/>
                    </a:lnTo>
                    <a:lnTo>
                      <a:pt x="1085" y="102"/>
                    </a:lnTo>
                    <a:lnTo>
                      <a:pt x="1076" y="103"/>
                    </a:lnTo>
                    <a:lnTo>
                      <a:pt x="1067" y="106"/>
                    </a:lnTo>
                    <a:lnTo>
                      <a:pt x="1057" y="106"/>
                    </a:lnTo>
                    <a:lnTo>
                      <a:pt x="1048" y="109"/>
                    </a:lnTo>
                    <a:lnTo>
                      <a:pt x="1039" y="112"/>
                    </a:lnTo>
                    <a:lnTo>
                      <a:pt x="1030" y="115"/>
                    </a:lnTo>
                    <a:lnTo>
                      <a:pt x="1020" y="116"/>
                    </a:lnTo>
                    <a:lnTo>
                      <a:pt x="1011" y="119"/>
                    </a:lnTo>
                    <a:lnTo>
                      <a:pt x="1002" y="121"/>
                    </a:lnTo>
                    <a:lnTo>
                      <a:pt x="992" y="123"/>
                    </a:lnTo>
                    <a:lnTo>
                      <a:pt x="983" y="126"/>
                    </a:lnTo>
                    <a:lnTo>
                      <a:pt x="974" y="127"/>
                    </a:lnTo>
                    <a:lnTo>
                      <a:pt x="965" y="130"/>
                    </a:lnTo>
                    <a:lnTo>
                      <a:pt x="955" y="130"/>
                    </a:lnTo>
                    <a:lnTo>
                      <a:pt x="946" y="131"/>
                    </a:lnTo>
                    <a:lnTo>
                      <a:pt x="937" y="132"/>
                    </a:lnTo>
                    <a:lnTo>
                      <a:pt x="928" y="134"/>
                    </a:lnTo>
                    <a:lnTo>
                      <a:pt x="918" y="136"/>
                    </a:lnTo>
                    <a:lnTo>
                      <a:pt x="909" y="137"/>
                    </a:lnTo>
                    <a:lnTo>
                      <a:pt x="900" y="138"/>
                    </a:lnTo>
                    <a:lnTo>
                      <a:pt x="890" y="140"/>
                    </a:lnTo>
                    <a:lnTo>
                      <a:pt x="881" y="141"/>
                    </a:lnTo>
                    <a:lnTo>
                      <a:pt x="872" y="139"/>
                    </a:lnTo>
                    <a:lnTo>
                      <a:pt x="863" y="138"/>
                    </a:lnTo>
                    <a:lnTo>
                      <a:pt x="853" y="139"/>
                    </a:lnTo>
                    <a:lnTo>
                      <a:pt x="844" y="139"/>
                    </a:lnTo>
                    <a:lnTo>
                      <a:pt x="835" y="142"/>
                    </a:lnTo>
                    <a:lnTo>
                      <a:pt x="825" y="142"/>
                    </a:lnTo>
                    <a:lnTo>
                      <a:pt x="816" y="143"/>
                    </a:lnTo>
                    <a:lnTo>
                      <a:pt x="807" y="143"/>
                    </a:lnTo>
                    <a:lnTo>
                      <a:pt x="798" y="144"/>
                    </a:lnTo>
                    <a:lnTo>
                      <a:pt x="788" y="146"/>
                    </a:lnTo>
                    <a:lnTo>
                      <a:pt x="779" y="146"/>
                    </a:lnTo>
                    <a:lnTo>
                      <a:pt x="770" y="147"/>
                    </a:lnTo>
                    <a:lnTo>
                      <a:pt x="760" y="148"/>
                    </a:lnTo>
                    <a:lnTo>
                      <a:pt x="751" y="147"/>
                    </a:lnTo>
                    <a:lnTo>
                      <a:pt x="742" y="145"/>
                    </a:lnTo>
                    <a:lnTo>
                      <a:pt x="733" y="145"/>
                    </a:lnTo>
                    <a:lnTo>
                      <a:pt x="723" y="145"/>
                    </a:lnTo>
                    <a:lnTo>
                      <a:pt x="714" y="146"/>
                    </a:lnTo>
                    <a:lnTo>
                      <a:pt x="705" y="147"/>
                    </a:lnTo>
                    <a:lnTo>
                      <a:pt x="696" y="147"/>
                    </a:lnTo>
                    <a:lnTo>
                      <a:pt x="686" y="148"/>
                    </a:lnTo>
                    <a:lnTo>
                      <a:pt x="677" y="148"/>
                    </a:lnTo>
                    <a:lnTo>
                      <a:pt x="668" y="150"/>
                    </a:lnTo>
                    <a:lnTo>
                      <a:pt x="658" y="151"/>
                    </a:lnTo>
                    <a:lnTo>
                      <a:pt x="649" y="149"/>
                    </a:lnTo>
                    <a:lnTo>
                      <a:pt x="640" y="151"/>
                    </a:lnTo>
                    <a:lnTo>
                      <a:pt x="631" y="149"/>
                    </a:lnTo>
                    <a:lnTo>
                      <a:pt x="621" y="149"/>
                    </a:lnTo>
                    <a:lnTo>
                      <a:pt x="612" y="150"/>
                    </a:lnTo>
                    <a:lnTo>
                      <a:pt x="603" y="151"/>
                    </a:lnTo>
                    <a:lnTo>
                      <a:pt x="593" y="151"/>
                    </a:lnTo>
                    <a:lnTo>
                      <a:pt x="584" y="150"/>
                    </a:lnTo>
                    <a:lnTo>
                      <a:pt x="575" y="151"/>
                    </a:lnTo>
                    <a:lnTo>
                      <a:pt x="566" y="151"/>
                    </a:lnTo>
                    <a:lnTo>
                      <a:pt x="556" y="152"/>
                    </a:lnTo>
                    <a:lnTo>
                      <a:pt x="547" y="152"/>
                    </a:lnTo>
                    <a:lnTo>
                      <a:pt x="538" y="153"/>
                    </a:lnTo>
                    <a:lnTo>
                      <a:pt x="528" y="152"/>
                    </a:lnTo>
                    <a:lnTo>
                      <a:pt x="519" y="153"/>
                    </a:lnTo>
                    <a:lnTo>
                      <a:pt x="510" y="154"/>
                    </a:lnTo>
                    <a:lnTo>
                      <a:pt x="501" y="155"/>
                    </a:lnTo>
                    <a:lnTo>
                      <a:pt x="491" y="155"/>
                    </a:lnTo>
                    <a:lnTo>
                      <a:pt x="482" y="156"/>
                    </a:lnTo>
                    <a:lnTo>
                      <a:pt x="473" y="156"/>
                    </a:lnTo>
                    <a:lnTo>
                      <a:pt x="464" y="156"/>
                    </a:lnTo>
                    <a:lnTo>
                      <a:pt x="454" y="156"/>
                    </a:lnTo>
                    <a:lnTo>
                      <a:pt x="445" y="157"/>
                    </a:lnTo>
                    <a:lnTo>
                      <a:pt x="436" y="157"/>
                    </a:lnTo>
                    <a:lnTo>
                      <a:pt x="426" y="158"/>
                    </a:lnTo>
                    <a:lnTo>
                      <a:pt x="417" y="158"/>
                    </a:lnTo>
                    <a:lnTo>
                      <a:pt x="408" y="158"/>
                    </a:lnTo>
                    <a:lnTo>
                      <a:pt x="399" y="158"/>
                    </a:lnTo>
                    <a:lnTo>
                      <a:pt x="389" y="158"/>
                    </a:lnTo>
                    <a:lnTo>
                      <a:pt x="380" y="158"/>
                    </a:lnTo>
                    <a:lnTo>
                      <a:pt x="371" y="159"/>
                    </a:lnTo>
                    <a:lnTo>
                      <a:pt x="361" y="159"/>
                    </a:lnTo>
                    <a:lnTo>
                      <a:pt x="352" y="159"/>
                    </a:lnTo>
                    <a:lnTo>
                      <a:pt x="343" y="160"/>
                    </a:lnTo>
                    <a:lnTo>
                      <a:pt x="334" y="160"/>
                    </a:lnTo>
                    <a:lnTo>
                      <a:pt x="324" y="160"/>
                    </a:lnTo>
                    <a:lnTo>
                      <a:pt x="315" y="160"/>
                    </a:lnTo>
                    <a:lnTo>
                      <a:pt x="306" y="160"/>
                    </a:lnTo>
                    <a:lnTo>
                      <a:pt x="296" y="160"/>
                    </a:lnTo>
                    <a:lnTo>
                      <a:pt x="287" y="160"/>
                    </a:lnTo>
                    <a:lnTo>
                      <a:pt x="278" y="161"/>
                    </a:lnTo>
                    <a:lnTo>
                      <a:pt x="269" y="161"/>
                    </a:lnTo>
                    <a:lnTo>
                      <a:pt x="259" y="161"/>
                    </a:lnTo>
                    <a:lnTo>
                      <a:pt x="250" y="161"/>
                    </a:lnTo>
                    <a:lnTo>
                      <a:pt x="241" y="161"/>
                    </a:lnTo>
                    <a:lnTo>
                      <a:pt x="232" y="161"/>
                    </a:lnTo>
                    <a:lnTo>
                      <a:pt x="222" y="162"/>
                    </a:lnTo>
                    <a:lnTo>
                      <a:pt x="213" y="162"/>
                    </a:lnTo>
                    <a:lnTo>
                      <a:pt x="204" y="162"/>
                    </a:lnTo>
                    <a:lnTo>
                      <a:pt x="194" y="162"/>
                    </a:lnTo>
                    <a:lnTo>
                      <a:pt x="185" y="162"/>
                    </a:lnTo>
                    <a:lnTo>
                      <a:pt x="176" y="162"/>
                    </a:lnTo>
                    <a:lnTo>
                      <a:pt x="167" y="162"/>
                    </a:lnTo>
                    <a:lnTo>
                      <a:pt x="157" y="163"/>
                    </a:lnTo>
                    <a:lnTo>
                      <a:pt x="148" y="163"/>
                    </a:lnTo>
                    <a:lnTo>
                      <a:pt x="139" y="163"/>
                    </a:lnTo>
                    <a:lnTo>
                      <a:pt x="129" y="163"/>
                    </a:lnTo>
                    <a:lnTo>
                      <a:pt x="120" y="163"/>
                    </a:lnTo>
                    <a:lnTo>
                      <a:pt x="111" y="163"/>
                    </a:lnTo>
                    <a:lnTo>
                      <a:pt x="102" y="163"/>
                    </a:lnTo>
                    <a:lnTo>
                      <a:pt x="92" y="163"/>
                    </a:lnTo>
                    <a:lnTo>
                      <a:pt x="83" y="164"/>
                    </a:lnTo>
                    <a:lnTo>
                      <a:pt x="74" y="164"/>
                    </a:lnTo>
                    <a:lnTo>
                      <a:pt x="64" y="164"/>
                    </a:lnTo>
                    <a:lnTo>
                      <a:pt x="55" y="164"/>
                    </a:lnTo>
                    <a:lnTo>
                      <a:pt x="46" y="164"/>
                    </a:lnTo>
                    <a:lnTo>
                      <a:pt x="37" y="164"/>
                    </a:lnTo>
                    <a:lnTo>
                      <a:pt x="27" y="164"/>
                    </a:lnTo>
                    <a:lnTo>
                      <a:pt x="18" y="164"/>
                    </a:lnTo>
                    <a:lnTo>
                      <a:pt x="9" y="164"/>
                    </a:lnTo>
                    <a:lnTo>
                      <a:pt x="0" y="164"/>
                    </a:lnTo>
                    <a:close/>
                  </a:path>
                </a:pathLst>
              </a:custGeom>
              <a:noFill/>
              <a:ln w="3175">
                <a:solidFill>
                  <a:srgbClr val="FFFF00"/>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11" name="Freeform 319"/>
              <p:cNvSpPr>
                <a:spLocks noChangeArrowheads="1"/>
              </p:cNvSpPr>
              <p:nvPr/>
            </p:nvSpPr>
            <p:spPr bwMode="auto">
              <a:xfrm>
                <a:off x="3152" y="2348"/>
                <a:ext cx="1447" cy="161"/>
              </a:xfrm>
              <a:custGeom>
                <a:avLst/>
                <a:gdLst>
                  <a:gd name="T0" fmla="*/ 37 w 1447"/>
                  <a:gd name="T1" fmla="*/ 162 h 160"/>
                  <a:gd name="T2" fmla="*/ 83 w 1447"/>
                  <a:gd name="T3" fmla="*/ 162 h 160"/>
                  <a:gd name="T4" fmla="*/ 129 w 1447"/>
                  <a:gd name="T5" fmla="*/ 161 h 160"/>
                  <a:gd name="T6" fmla="*/ 176 w 1447"/>
                  <a:gd name="T7" fmla="*/ 160 h 160"/>
                  <a:gd name="T8" fmla="*/ 222 w 1447"/>
                  <a:gd name="T9" fmla="*/ 160 h 160"/>
                  <a:gd name="T10" fmla="*/ 269 w 1447"/>
                  <a:gd name="T11" fmla="*/ 159 h 160"/>
                  <a:gd name="T12" fmla="*/ 315 w 1447"/>
                  <a:gd name="T13" fmla="*/ 158 h 160"/>
                  <a:gd name="T14" fmla="*/ 361 w 1447"/>
                  <a:gd name="T15" fmla="*/ 157 h 160"/>
                  <a:gd name="T16" fmla="*/ 408 w 1447"/>
                  <a:gd name="T17" fmla="*/ 156 h 160"/>
                  <a:gd name="T18" fmla="*/ 454 w 1447"/>
                  <a:gd name="T19" fmla="*/ 155 h 160"/>
                  <a:gd name="T20" fmla="*/ 501 w 1447"/>
                  <a:gd name="T21" fmla="*/ 153 h 160"/>
                  <a:gd name="T22" fmla="*/ 547 w 1447"/>
                  <a:gd name="T23" fmla="*/ 150 h 160"/>
                  <a:gd name="T24" fmla="*/ 593 w 1447"/>
                  <a:gd name="T25" fmla="*/ 149 h 160"/>
                  <a:gd name="T26" fmla="*/ 640 w 1447"/>
                  <a:gd name="T27" fmla="*/ 149 h 160"/>
                  <a:gd name="T28" fmla="*/ 686 w 1447"/>
                  <a:gd name="T29" fmla="*/ 146 h 160"/>
                  <a:gd name="T30" fmla="*/ 733 w 1447"/>
                  <a:gd name="T31" fmla="*/ 143 h 160"/>
                  <a:gd name="T32" fmla="*/ 779 w 1447"/>
                  <a:gd name="T33" fmla="*/ 145 h 160"/>
                  <a:gd name="T34" fmla="*/ 825 w 1447"/>
                  <a:gd name="T35" fmla="*/ 140 h 160"/>
                  <a:gd name="T36" fmla="*/ 872 w 1447"/>
                  <a:gd name="T37" fmla="*/ 137 h 160"/>
                  <a:gd name="T38" fmla="*/ 918 w 1447"/>
                  <a:gd name="T39" fmla="*/ 135 h 160"/>
                  <a:gd name="T40" fmla="*/ 965 w 1447"/>
                  <a:gd name="T41" fmla="*/ 128 h 160"/>
                  <a:gd name="T42" fmla="*/ 1011 w 1447"/>
                  <a:gd name="T43" fmla="*/ 117 h 160"/>
                  <a:gd name="T44" fmla="*/ 1057 w 1447"/>
                  <a:gd name="T45" fmla="*/ 104 h 160"/>
                  <a:gd name="T46" fmla="*/ 1104 w 1447"/>
                  <a:gd name="T47" fmla="*/ 93 h 160"/>
                  <a:gd name="T48" fmla="*/ 1150 w 1447"/>
                  <a:gd name="T49" fmla="*/ 75 h 160"/>
                  <a:gd name="T50" fmla="*/ 1197 w 1447"/>
                  <a:gd name="T51" fmla="*/ 60 h 160"/>
                  <a:gd name="T52" fmla="*/ 1243 w 1447"/>
                  <a:gd name="T53" fmla="*/ 58 h 160"/>
                  <a:gd name="T54" fmla="*/ 1289 w 1447"/>
                  <a:gd name="T55" fmla="*/ 44 h 160"/>
                  <a:gd name="T56" fmla="*/ 1336 w 1447"/>
                  <a:gd name="T57" fmla="*/ 39 h 160"/>
                  <a:gd name="T58" fmla="*/ 1382 w 1447"/>
                  <a:gd name="T59" fmla="*/ 28 h 160"/>
                  <a:gd name="T60" fmla="*/ 1429 w 1447"/>
                  <a:gd name="T61" fmla="*/ 8 h 160"/>
                  <a:gd name="T62" fmla="*/ 1429 w 1447"/>
                  <a:gd name="T63" fmla="*/ 45 h 160"/>
                  <a:gd name="T64" fmla="*/ 1382 w 1447"/>
                  <a:gd name="T65" fmla="*/ 61 h 160"/>
                  <a:gd name="T66" fmla="*/ 1336 w 1447"/>
                  <a:gd name="T67" fmla="*/ 68 h 160"/>
                  <a:gd name="T68" fmla="*/ 1289 w 1447"/>
                  <a:gd name="T69" fmla="*/ 70 h 160"/>
                  <a:gd name="T70" fmla="*/ 1243 w 1447"/>
                  <a:gd name="T71" fmla="*/ 82 h 160"/>
                  <a:gd name="T72" fmla="*/ 1197 w 1447"/>
                  <a:gd name="T73" fmla="*/ 79 h 160"/>
                  <a:gd name="T74" fmla="*/ 1150 w 1447"/>
                  <a:gd name="T75" fmla="*/ 94 h 160"/>
                  <a:gd name="T76" fmla="*/ 1104 w 1447"/>
                  <a:gd name="T77" fmla="*/ 105 h 160"/>
                  <a:gd name="T78" fmla="*/ 1057 w 1447"/>
                  <a:gd name="T79" fmla="*/ 113 h 160"/>
                  <a:gd name="T80" fmla="*/ 1011 w 1447"/>
                  <a:gd name="T81" fmla="*/ 123 h 160"/>
                  <a:gd name="T82" fmla="*/ 965 w 1447"/>
                  <a:gd name="T83" fmla="*/ 131 h 160"/>
                  <a:gd name="T84" fmla="*/ 918 w 1447"/>
                  <a:gd name="T85" fmla="*/ 137 h 160"/>
                  <a:gd name="T86" fmla="*/ 872 w 1447"/>
                  <a:gd name="T87" fmla="*/ 138 h 160"/>
                  <a:gd name="T88" fmla="*/ 825 w 1447"/>
                  <a:gd name="T89" fmla="*/ 141 h 160"/>
                  <a:gd name="T90" fmla="*/ 779 w 1447"/>
                  <a:gd name="T91" fmla="*/ 145 h 160"/>
                  <a:gd name="T92" fmla="*/ 733 w 1447"/>
                  <a:gd name="T93" fmla="*/ 143 h 160"/>
                  <a:gd name="T94" fmla="*/ 686 w 1447"/>
                  <a:gd name="T95" fmla="*/ 146 h 160"/>
                  <a:gd name="T96" fmla="*/ 640 w 1447"/>
                  <a:gd name="T97" fmla="*/ 149 h 160"/>
                  <a:gd name="T98" fmla="*/ 593 w 1447"/>
                  <a:gd name="T99" fmla="*/ 149 h 160"/>
                  <a:gd name="T100" fmla="*/ 547 w 1447"/>
                  <a:gd name="T101" fmla="*/ 150 h 160"/>
                  <a:gd name="T102" fmla="*/ 501 w 1447"/>
                  <a:gd name="T103" fmla="*/ 153 h 160"/>
                  <a:gd name="T104" fmla="*/ 454 w 1447"/>
                  <a:gd name="T105" fmla="*/ 155 h 160"/>
                  <a:gd name="T106" fmla="*/ 408 w 1447"/>
                  <a:gd name="T107" fmla="*/ 156 h 160"/>
                  <a:gd name="T108" fmla="*/ 361 w 1447"/>
                  <a:gd name="T109" fmla="*/ 157 h 160"/>
                  <a:gd name="T110" fmla="*/ 315 w 1447"/>
                  <a:gd name="T111" fmla="*/ 158 h 160"/>
                  <a:gd name="T112" fmla="*/ 269 w 1447"/>
                  <a:gd name="T113" fmla="*/ 159 h 160"/>
                  <a:gd name="T114" fmla="*/ 222 w 1447"/>
                  <a:gd name="T115" fmla="*/ 160 h 160"/>
                  <a:gd name="T116" fmla="*/ 176 w 1447"/>
                  <a:gd name="T117" fmla="*/ 160 h 160"/>
                  <a:gd name="T118" fmla="*/ 129 w 1447"/>
                  <a:gd name="T119" fmla="*/ 161 h 160"/>
                  <a:gd name="T120" fmla="*/ 83 w 1447"/>
                  <a:gd name="T121" fmla="*/ 162 h 160"/>
                  <a:gd name="T122" fmla="*/ 37 w 1447"/>
                  <a:gd name="T123" fmla="*/ 162 h 160"/>
                  <a:gd name="T124" fmla="*/ 0 w 1447"/>
                  <a:gd name="T125" fmla="*/ 162 h 16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0">
                    <a:moveTo>
                      <a:pt x="0" y="160"/>
                    </a:moveTo>
                    <a:lnTo>
                      <a:pt x="9" y="160"/>
                    </a:lnTo>
                    <a:lnTo>
                      <a:pt x="18" y="160"/>
                    </a:lnTo>
                    <a:lnTo>
                      <a:pt x="27" y="160"/>
                    </a:lnTo>
                    <a:lnTo>
                      <a:pt x="37" y="160"/>
                    </a:lnTo>
                    <a:lnTo>
                      <a:pt x="46" y="160"/>
                    </a:lnTo>
                    <a:lnTo>
                      <a:pt x="55" y="160"/>
                    </a:lnTo>
                    <a:lnTo>
                      <a:pt x="64" y="160"/>
                    </a:lnTo>
                    <a:lnTo>
                      <a:pt x="74" y="160"/>
                    </a:lnTo>
                    <a:lnTo>
                      <a:pt x="83" y="160"/>
                    </a:lnTo>
                    <a:lnTo>
                      <a:pt x="92" y="160"/>
                    </a:lnTo>
                    <a:lnTo>
                      <a:pt x="102" y="159"/>
                    </a:lnTo>
                    <a:lnTo>
                      <a:pt x="111" y="159"/>
                    </a:lnTo>
                    <a:lnTo>
                      <a:pt x="120" y="159"/>
                    </a:lnTo>
                    <a:lnTo>
                      <a:pt x="129" y="159"/>
                    </a:lnTo>
                    <a:lnTo>
                      <a:pt x="139" y="159"/>
                    </a:lnTo>
                    <a:lnTo>
                      <a:pt x="148" y="159"/>
                    </a:lnTo>
                    <a:lnTo>
                      <a:pt x="157" y="159"/>
                    </a:lnTo>
                    <a:lnTo>
                      <a:pt x="167" y="159"/>
                    </a:lnTo>
                    <a:lnTo>
                      <a:pt x="176" y="158"/>
                    </a:lnTo>
                    <a:lnTo>
                      <a:pt x="185" y="158"/>
                    </a:lnTo>
                    <a:lnTo>
                      <a:pt x="194" y="158"/>
                    </a:lnTo>
                    <a:lnTo>
                      <a:pt x="204" y="158"/>
                    </a:lnTo>
                    <a:lnTo>
                      <a:pt x="213" y="158"/>
                    </a:lnTo>
                    <a:lnTo>
                      <a:pt x="222" y="158"/>
                    </a:lnTo>
                    <a:lnTo>
                      <a:pt x="232" y="158"/>
                    </a:lnTo>
                    <a:lnTo>
                      <a:pt x="241" y="157"/>
                    </a:lnTo>
                    <a:lnTo>
                      <a:pt x="250" y="157"/>
                    </a:lnTo>
                    <a:lnTo>
                      <a:pt x="259" y="157"/>
                    </a:lnTo>
                    <a:lnTo>
                      <a:pt x="269" y="157"/>
                    </a:lnTo>
                    <a:lnTo>
                      <a:pt x="278" y="157"/>
                    </a:lnTo>
                    <a:lnTo>
                      <a:pt x="287" y="157"/>
                    </a:lnTo>
                    <a:lnTo>
                      <a:pt x="296" y="156"/>
                    </a:lnTo>
                    <a:lnTo>
                      <a:pt x="306" y="156"/>
                    </a:lnTo>
                    <a:lnTo>
                      <a:pt x="315" y="156"/>
                    </a:lnTo>
                    <a:lnTo>
                      <a:pt x="324" y="156"/>
                    </a:lnTo>
                    <a:lnTo>
                      <a:pt x="334" y="156"/>
                    </a:lnTo>
                    <a:lnTo>
                      <a:pt x="343" y="156"/>
                    </a:lnTo>
                    <a:lnTo>
                      <a:pt x="352" y="155"/>
                    </a:lnTo>
                    <a:lnTo>
                      <a:pt x="361" y="155"/>
                    </a:lnTo>
                    <a:lnTo>
                      <a:pt x="371" y="155"/>
                    </a:lnTo>
                    <a:lnTo>
                      <a:pt x="380" y="155"/>
                    </a:lnTo>
                    <a:lnTo>
                      <a:pt x="389" y="155"/>
                    </a:lnTo>
                    <a:lnTo>
                      <a:pt x="399" y="155"/>
                    </a:lnTo>
                    <a:lnTo>
                      <a:pt x="408" y="154"/>
                    </a:lnTo>
                    <a:lnTo>
                      <a:pt x="417" y="154"/>
                    </a:lnTo>
                    <a:lnTo>
                      <a:pt x="426" y="154"/>
                    </a:lnTo>
                    <a:lnTo>
                      <a:pt x="436" y="154"/>
                    </a:lnTo>
                    <a:lnTo>
                      <a:pt x="445" y="153"/>
                    </a:lnTo>
                    <a:lnTo>
                      <a:pt x="454" y="153"/>
                    </a:lnTo>
                    <a:lnTo>
                      <a:pt x="464" y="152"/>
                    </a:lnTo>
                    <a:lnTo>
                      <a:pt x="473" y="152"/>
                    </a:lnTo>
                    <a:lnTo>
                      <a:pt x="482" y="152"/>
                    </a:lnTo>
                    <a:lnTo>
                      <a:pt x="491" y="151"/>
                    </a:lnTo>
                    <a:lnTo>
                      <a:pt x="501" y="151"/>
                    </a:lnTo>
                    <a:lnTo>
                      <a:pt x="510" y="150"/>
                    </a:lnTo>
                    <a:lnTo>
                      <a:pt x="519" y="149"/>
                    </a:lnTo>
                    <a:lnTo>
                      <a:pt x="528" y="148"/>
                    </a:lnTo>
                    <a:lnTo>
                      <a:pt x="538" y="149"/>
                    </a:lnTo>
                    <a:lnTo>
                      <a:pt x="547" y="148"/>
                    </a:lnTo>
                    <a:lnTo>
                      <a:pt x="556" y="148"/>
                    </a:lnTo>
                    <a:lnTo>
                      <a:pt x="566" y="147"/>
                    </a:lnTo>
                    <a:lnTo>
                      <a:pt x="575" y="147"/>
                    </a:lnTo>
                    <a:lnTo>
                      <a:pt x="584" y="146"/>
                    </a:lnTo>
                    <a:lnTo>
                      <a:pt x="593" y="147"/>
                    </a:lnTo>
                    <a:lnTo>
                      <a:pt x="603" y="147"/>
                    </a:lnTo>
                    <a:lnTo>
                      <a:pt x="612" y="146"/>
                    </a:lnTo>
                    <a:lnTo>
                      <a:pt x="621" y="145"/>
                    </a:lnTo>
                    <a:lnTo>
                      <a:pt x="631" y="145"/>
                    </a:lnTo>
                    <a:lnTo>
                      <a:pt x="640" y="147"/>
                    </a:lnTo>
                    <a:lnTo>
                      <a:pt x="649" y="145"/>
                    </a:lnTo>
                    <a:lnTo>
                      <a:pt x="658" y="147"/>
                    </a:lnTo>
                    <a:lnTo>
                      <a:pt x="668" y="146"/>
                    </a:lnTo>
                    <a:lnTo>
                      <a:pt x="677" y="144"/>
                    </a:lnTo>
                    <a:lnTo>
                      <a:pt x="686" y="144"/>
                    </a:lnTo>
                    <a:lnTo>
                      <a:pt x="696" y="143"/>
                    </a:lnTo>
                    <a:lnTo>
                      <a:pt x="705" y="143"/>
                    </a:lnTo>
                    <a:lnTo>
                      <a:pt x="714" y="142"/>
                    </a:lnTo>
                    <a:lnTo>
                      <a:pt x="723" y="141"/>
                    </a:lnTo>
                    <a:lnTo>
                      <a:pt x="733" y="141"/>
                    </a:lnTo>
                    <a:lnTo>
                      <a:pt x="742" y="142"/>
                    </a:lnTo>
                    <a:lnTo>
                      <a:pt x="751" y="143"/>
                    </a:lnTo>
                    <a:lnTo>
                      <a:pt x="760" y="144"/>
                    </a:lnTo>
                    <a:lnTo>
                      <a:pt x="770" y="144"/>
                    </a:lnTo>
                    <a:lnTo>
                      <a:pt x="779" y="143"/>
                    </a:lnTo>
                    <a:lnTo>
                      <a:pt x="788" y="142"/>
                    </a:lnTo>
                    <a:lnTo>
                      <a:pt x="798" y="140"/>
                    </a:lnTo>
                    <a:lnTo>
                      <a:pt x="807" y="139"/>
                    </a:lnTo>
                    <a:lnTo>
                      <a:pt x="816" y="140"/>
                    </a:lnTo>
                    <a:lnTo>
                      <a:pt x="825" y="138"/>
                    </a:lnTo>
                    <a:lnTo>
                      <a:pt x="835" y="138"/>
                    </a:lnTo>
                    <a:lnTo>
                      <a:pt x="844" y="135"/>
                    </a:lnTo>
                    <a:lnTo>
                      <a:pt x="853" y="135"/>
                    </a:lnTo>
                    <a:lnTo>
                      <a:pt x="863" y="134"/>
                    </a:lnTo>
                    <a:lnTo>
                      <a:pt x="872" y="135"/>
                    </a:lnTo>
                    <a:lnTo>
                      <a:pt x="881" y="138"/>
                    </a:lnTo>
                    <a:lnTo>
                      <a:pt x="890" y="136"/>
                    </a:lnTo>
                    <a:lnTo>
                      <a:pt x="900" y="134"/>
                    </a:lnTo>
                    <a:lnTo>
                      <a:pt x="909" y="133"/>
                    </a:lnTo>
                    <a:lnTo>
                      <a:pt x="918" y="133"/>
                    </a:lnTo>
                    <a:lnTo>
                      <a:pt x="928" y="130"/>
                    </a:lnTo>
                    <a:lnTo>
                      <a:pt x="937" y="128"/>
                    </a:lnTo>
                    <a:lnTo>
                      <a:pt x="946" y="128"/>
                    </a:lnTo>
                    <a:lnTo>
                      <a:pt x="955" y="126"/>
                    </a:lnTo>
                    <a:lnTo>
                      <a:pt x="965" y="126"/>
                    </a:lnTo>
                    <a:lnTo>
                      <a:pt x="974" y="124"/>
                    </a:lnTo>
                    <a:lnTo>
                      <a:pt x="983" y="122"/>
                    </a:lnTo>
                    <a:lnTo>
                      <a:pt x="992" y="119"/>
                    </a:lnTo>
                    <a:lnTo>
                      <a:pt x="1002" y="117"/>
                    </a:lnTo>
                    <a:lnTo>
                      <a:pt x="1011" y="115"/>
                    </a:lnTo>
                    <a:lnTo>
                      <a:pt x="1020" y="113"/>
                    </a:lnTo>
                    <a:lnTo>
                      <a:pt x="1030" y="111"/>
                    </a:lnTo>
                    <a:lnTo>
                      <a:pt x="1039" y="108"/>
                    </a:lnTo>
                    <a:lnTo>
                      <a:pt x="1048" y="105"/>
                    </a:lnTo>
                    <a:lnTo>
                      <a:pt x="1057" y="102"/>
                    </a:lnTo>
                    <a:lnTo>
                      <a:pt x="1067" y="102"/>
                    </a:lnTo>
                    <a:lnTo>
                      <a:pt x="1076" y="99"/>
                    </a:lnTo>
                    <a:lnTo>
                      <a:pt x="1085" y="98"/>
                    </a:lnTo>
                    <a:lnTo>
                      <a:pt x="1095" y="94"/>
                    </a:lnTo>
                    <a:lnTo>
                      <a:pt x="1104" y="91"/>
                    </a:lnTo>
                    <a:lnTo>
                      <a:pt x="1113" y="88"/>
                    </a:lnTo>
                    <a:lnTo>
                      <a:pt x="1122" y="84"/>
                    </a:lnTo>
                    <a:lnTo>
                      <a:pt x="1132" y="80"/>
                    </a:lnTo>
                    <a:lnTo>
                      <a:pt x="1141" y="75"/>
                    </a:lnTo>
                    <a:lnTo>
                      <a:pt x="1150" y="75"/>
                    </a:lnTo>
                    <a:lnTo>
                      <a:pt x="1160" y="75"/>
                    </a:lnTo>
                    <a:lnTo>
                      <a:pt x="1169" y="70"/>
                    </a:lnTo>
                    <a:lnTo>
                      <a:pt x="1178" y="67"/>
                    </a:lnTo>
                    <a:lnTo>
                      <a:pt x="1187" y="63"/>
                    </a:lnTo>
                    <a:lnTo>
                      <a:pt x="1197" y="60"/>
                    </a:lnTo>
                    <a:lnTo>
                      <a:pt x="1206" y="60"/>
                    </a:lnTo>
                    <a:lnTo>
                      <a:pt x="1215" y="62"/>
                    </a:lnTo>
                    <a:lnTo>
                      <a:pt x="1224" y="62"/>
                    </a:lnTo>
                    <a:lnTo>
                      <a:pt x="1234" y="61"/>
                    </a:lnTo>
                    <a:lnTo>
                      <a:pt x="1243" y="58"/>
                    </a:lnTo>
                    <a:lnTo>
                      <a:pt x="1252" y="56"/>
                    </a:lnTo>
                    <a:lnTo>
                      <a:pt x="1262" y="54"/>
                    </a:lnTo>
                    <a:lnTo>
                      <a:pt x="1271" y="50"/>
                    </a:lnTo>
                    <a:lnTo>
                      <a:pt x="1280" y="46"/>
                    </a:lnTo>
                    <a:lnTo>
                      <a:pt x="1289" y="44"/>
                    </a:lnTo>
                    <a:lnTo>
                      <a:pt x="1299" y="42"/>
                    </a:lnTo>
                    <a:lnTo>
                      <a:pt x="1308" y="41"/>
                    </a:lnTo>
                    <a:lnTo>
                      <a:pt x="1317" y="41"/>
                    </a:lnTo>
                    <a:lnTo>
                      <a:pt x="1327" y="40"/>
                    </a:lnTo>
                    <a:lnTo>
                      <a:pt x="1336" y="39"/>
                    </a:lnTo>
                    <a:lnTo>
                      <a:pt x="1345" y="36"/>
                    </a:lnTo>
                    <a:lnTo>
                      <a:pt x="1354" y="33"/>
                    </a:lnTo>
                    <a:lnTo>
                      <a:pt x="1364" y="32"/>
                    </a:lnTo>
                    <a:lnTo>
                      <a:pt x="1373" y="31"/>
                    </a:lnTo>
                    <a:lnTo>
                      <a:pt x="1382" y="28"/>
                    </a:lnTo>
                    <a:lnTo>
                      <a:pt x="1392" y="25"/>
                    </a:lnTo>
                    <a:lnTo>
                      <a:pt x="1401" y="25"/>
                    </a:lnTo>
                    <a:lnTo>
                      <a:pt x="1410" y="22"/>
                    </a:lnTo>
                    <a:lnTo>
                      <a:pt x="1419" y="16"/>
                    </a:lnTo>
                    <a:lnTo>
                      <a:pt x="1429" y="8"/>
                    </a:lnTo>
                    <a:lnTo>
                      <a:pt x="1438" y="4"/>
                    </a:lnTo>
                    <a:lnTo>
                      <a:pt x="1447" y="0"/>
                    </a:lnTo>
                    <a:lnTo>
                      <a:pt x="1447" y="38"/>
                    </a:lnTo>
                    <a:lnTo>
                      <a:pt x="1438" y="42"/>
                    </a:lnTo>
                    <a:lnTo>
                      <a:pt x="1429" y="45"/>
                    </a:lnTo>
                    <a:lnTo>
                      <a:pt x="1419" y="51"/>
                    </a:lnTo>
                    <a:lnTo>
                      <a:pt x="1410" y="56"/>
                    </a:lnTo>
                    <a:lnTo>
                      <a:pt x="1401" y="58"/>
                    </a:lnTo>
                    <a:lnTo>
                      <a:pt x="1392" y="59"/>
                    </a:lnTo>
                    <a:lnTo>
                      <a:pt x="1382" y="61"/>
                    </a:lnTo>
                    <a:lnTo>
                      <a:pt x="1373" y="62"/>
                    </a:lnTo>
                    <a:lnTo>
                      <a:pt x="1364" y="62"/>
                    </a:lnTo>
                    <a:lnTo>
                      <a:pt x="1354" y="63"/>
                    </a:lnTo>
                    <a:lnTo>
                      <a:pt x="1345" y="66"/>
                    </a:lnTo>
                    <a:lnTo>
                      <a:pt x="1336" y="68"/>
                    </a:lnTo>
                    <a:lnTo>
                      <a:pt x="1327" y="69"/>
                    </a:lnTo>
                    <a:lnTo>
                      <a:pt x="1317" y="69"/>
                    </a:lnTo>
                    <a:lnTo>
                      <a:pt x="1308" y="69"/>
                    </a:lnTo>
                    <a:lnTo>
                      <a:pt x="1299" y="69"/>
                    </a:lnTo>
                    <a:lnTo>
                      <a:pt x="1289" y="70"/>
                    </a:lnTo>
                    <a:lnTo>
                      <a:pt x="1280" y="71"/>
                    </a:lnTo>
                    <a:lnTo>
                      <a:pt x="1271" y="74"/>
                    </a:lnTo>
                    <a:lnTo>
                      <a:pt x="1262" y="77"/>
                    </a:lnTo>
                    <a:lnTo>
                      <a:pt x="1252" y="78"/>
                    </a:lnTo>
                    <a:lnTo>
                      <a:pt x="1243" y="80"/>
                    </a:lnTo>
                    <a:lnTo>
                      <a:pt x="1234" y="82"/>
                    </a:lnTo>
                    <a:lnTo>
                      <a:pt x="1224" y="82"/>
                    </a:lnTo>
                    <a:lnTo>
                      <a:pt x="1215" y="82"/>
                    </a:lnTo>
                    <a:lnTo>
                      <a:pt x="1206" y="80"/>
                    </a:lnTo>
                    <a:lnTo>
                      <a:pt x="1197" y="79"/>
                    </a:lnTo>
                    <a:lnTo>
                      <a:pt x="1187" y="81"/>
                    </a:lnTo>
                    <a:lnTo>
                      <a:pt x="1178" y="84"/>
                    </a:lnTo>
                    <a:lnTo>
                      <a:pt x="1169" y="87"/>
                    </a:lnTo>
                    <a:lnTo>
                      <a:pt x="1160" y="91"/>
                    </a:lnTo>
                    <a:lnTo>
                      <a:pt x="1150" y="92"/>
                    </a:lnTo>
                    <a:lnTo>
                      <a:pt x="1141" y="91"/>
                    </a:lnTo>
                    <a:lnTo>
                      <a:pt x="1132" y="95"/>
                    </a:lnTo>
                    <a:lnTo>
                      <a:pt x="1122" y="99"/>
                    </a:lnTo>
                    <a:lnTo>
                      <a:pt x="1113" y="101"/>
                    </a:lnTo>
                    <a:lnTo>
                      <a:pt x="1104" y="103"/>
                    </a:lnTo>
                    <a:lnTo>
                      <a:pt x="1095" y="106"/>
                    </a:lnTo>
                    <a:lnTo>
                      <a:pt x="1085" y="108"/>
                    </a:lnTo>
                    <a:lnTo>
                      <a:pt x="1076" y="109"/>
                    </a:lnTo>
                    <a:lnTo>
                      <a:pt x="1067" y="111"/>
                    </a:lnTo>
                    <a:lnTo>
                      <a:pt x="1057" y="111"/>
                    </a:lnTo>
                    <a:lnTo>
                      <a:pt x="1048" y="113"/>
                    </a:lnTo>
                    <a:lnTo>
                      <a:pt x="1039" y="115"/>
                    </a:lnTo>
                    <a:lnTo>
                      <a:pt x="1030" y="118"/>
                    </a:lnTo>
                    <a:lnTo>
                      <a:pt x="1020" y="119"/>
                    </a:lnTo>
                    <a:lnTo>
                      <a:pt x="1011" y="121"/>
                    </a:lnTo>
                    <a:lnTo>
                      <a:pt x="1002" y="122"/>
                    </a:lnTo>
                    <a:lnTo>
                      <a:pt x="992" y="124"/>
                    </a:lnTo>
                    <a:lnTo>
                      <a:pt x="983" y="126"/>
                    </a:lnTo>
                    <a:lnTo>
                      <a:pt x="974" y="127"/>
                    </a:lnTo>
                    <a:lnTo>
                      <a:pt x="965" y="129"/>
                    </a:lnTo>
                    <a:lnTo>
                      <a:pt x="955" y="130"/>
                    </a:lnTo>
                    <a:lnTo>
                      <a:pt x="946" y="131"/>
                    </a:lnTo>
                    <a:lnTo>
                      <a:pt x="937" y="132"/>
                    </a:lnTo>
                    <a:lnTo>
                      <a:pt x="928" y="132"/>
                    </a:lnTo>
                    <a:lnTo>
                      <a:pt x="918" y="135"/>
                    </a:lnTo>
                    <a:lnTo>
                      <a:pt x="909" y="135"/>
                    </a:lnTo>
                    <a:lnTo>
                      <a:pt x="900" y="136"/>
                    </a:lnTo>
                    <a:lnTo>
                      <a:pt x="890" y="138"/>
                    </a:lnTo>
                    <a:lnTo>
                      <a:pt x="881" y="139"/>
                    </a:lnTo>
                    <a:lnTo>
                      <a:pt x="872" y="136"/>
                    </a:lnTo>
                    <a:lnTo>
                      <a:pt x="863" y="136"/>
                    </a:lnTo>
                    <a:lnTo>
                      <a:pt x="853" y="136"/>
                    </a:lnTo>
                    <a:lnTo>
                      <a:pt x="844" y="137"/>
                    </a:lnTo>
                    <a:lnTo>
                      <a:pt x="835" y="139"/>
                    </a:lnTo>
                    <a:lnTo>
                      <a:pt x="825" y="139"/>
                    </a:lnTo>
                    <a:lnTo>
                      <a:pt x="816" y="141"/>
                    </a:lnTo>
                    <a:lnTo>
                      <a:pt x="807" y="140"/>
                    </a:lnTo>
                    <a:lnTo>
                      <a:pt x="798" y="141"/>
                    </a:lnTo>
                    <a:lnTo>
                      <a:pt x="788" y="143"/>
                    </a:lnTo>
                    <a:lnTo>
                      <a:pt x="779" y="143"/>
                    </a:lnTo>
                    <a:lnTo>
                      <a:pt x="770" y="144"/>
                    </a:lnTo>
                    <a:lnTo>
                      <a:pt x="760" y="145"/>
                    </a:lnTo>
                    <a:lnTo>
                      <a:pt x="751" y="143"/>
                    </a:lnTo>
                    <a:lnTo>
                      <a:pt x="742" y="142"/>
                    </a:lnTo>
                    <a:lnTo>
                      <a:pt x="733" y="141"/>
                    </a:lnTo>
                    <a:lnTo>
                      <a:pt x="723" y="142"/>
                    </a:lnTo>
                    <a:lnTo>
                      <a:pt x="714" y="143"/>
                    </a:lnTo>
                    <a:lnTo>
                      <a:pt x="705" y="144"/>
                    </a:lnTo>
                    <a:lnTo>
                      <a:pt x="696" y="144"/>
                    </a:lnTo>
                    <a:lnTo>
                      <a:pt x="686" y="144"/>
                    </a:lnTo>
                    <a:lnTo>
                      <a:pt x="677" y="144"/>
                    </a:lnTo>
                    <a:lnTo>
                      <a:pt x="668" y="146"/>
                    </a:lnTo>
                    <a:lnTo>
                      <a:pt x="658" y="147"/>
                    </a:lnTo>
                    <a:lnTo>
                      <a:pt x="649" y="145"/>
                    </a:lnTo>
                    <a:lnTo>
                      <a:pt x="640" y="147"/>
                    </a:lnTo>
                    <a:lnTo>
                      <a:pt x="631" y="146"/>
                    </a:lnTo>
                    <a:lnTo>
                      <a:pt x="621" y="146"/>
                    </a:lnTo>
                    <a:lnTo>
                      <a:pt x="612" y="146"/>
                    </a:lnTo>
                    <a:lnTo>
                      <a:pt x="603" y="147"/>
                    </a:lnTo>
                    <a:lnTo>
                      <a:pt x="593" y="147"/>
                    </a:lnTo>
                    <a:lnTo>
                      <a:pt x="584" y="146"/>
                    </a:lnTo>
                    <a:lnTo>
                      <a:pt x="575" y="147"/>
                    </a:lnTo>
                    <a:lnTo>
                      <a:pt x="566" y="148"/>
                    </a:lnTo>
                    <a:lnTo>
                      <a:pt x="556" y="148"/>
                    </a:lnTo>
                    <a:lnTo>
                      <a:pt x="547" y="148"/>
                    </a:lnTo>
                    <a:lnTo>
                      <a:pt x="538" y="149"/>
                    </a:lnTo>
                    <a:lnTo>
                      <a:pt x="528" y="149"/>
                    </a:lnTo>
                    <a:lnTo>
                      <a:pt x="519" y="150"/>
                    </a:lnTo>
                    <a:lnTo>
                      <a:pt x="510" y="150"/>
                    </a:lnTo>
                    <a:lnTo>
                      <a:pt x="501" y="151"/>
                    </a:lnTo>
                    <a:lnTo>
                      <a:pt x="491" y="151"/>
                    </a:lnTo>
                    <a:lnTo>
                      <a:pt x="482" y="152"/>
                    </a:lnTo>
                    <a:lnTo>
                      <a:pt x="473" y="152"/>
                    </a:lnTo>
                    <a:lnTo>
                      <a:pt x="464" y="152"/>
                    </a:lnTo>
                    <a:lnTo>
                      <a:pt x="454" y="153"/>
                    </a:lnTo>
                    <a:lnTo>
                      <a:pt x="445" y="153"/>
                    </a:lnTo>
                    <a:lnTo>
                      <a:pt x="436" y="154"/>
                    </a:lnTo>
                    <a:lnTo>
                      <a:pt x="426" y="154"/>
                    </a:lnTo>
                    <a:lnTo>
                      <a:pt x="417" y="154"/>
                    </a:lnTo>
                    <a:lnTo>
                      <a:pt x="408" y="154"/>
                    </a:lnTo>
                    <a:lnTo>
                      <a:pt x="399" y="155"/>
                    </a:lnTo>
                    <a:lnTo>
                      <a:pt x="389" y="155"/>
                    </a:lnTo>
                    <a:lnTo>
                      <a:pt x="380" y="155"/>
                    </a:lnTo>
                    <a:lnTo>
                      <a:pt x="371" y="155"/>
                    </a:lnTo>
                    <a:lnTo>
                      <a:pt x="361" y="155"/>
                    </a:lnTo>
                    <a:lnTo>
                      <a:pt x="352" y="155"/>
                    </a:lnTo>
                    <a:lnTo>
                      <a:pt x="343" y="156"/>
                    </a:lnTo>
                    <a:lnTo>
                      <a:pt x="334" y="156"/>
                    </a:lnTo>
                    <a:lnTo>
                      <a:pt x="324" y="156"/>
                    </a:lnTo>
                    <a:lnTo>
                      <a:pt x="315" y="156"/>
                    </a:lnTo>
                    <a:lnTo>
                      <a:pt x="306" y="156"/>
                    </a:lnTo>
                    <a:lnTo>
                      <a:pt x="296" y="156"/>
                    </a:lnTo>
                    <a:lnTo>
                      <a:pt x="287" y="157"/>
                    </a:lnTo>
                    <a:lnTo>
                      <a:pt x="278" y="157"/>
                    </a:lnTo>
                    <a:lnTo>
                      <a:pt x="269" y="157"/>
                    </a:lnTo>
                    <a:lnTo>
                      <a:pt x="259" y="157"/>
                    </a:lnTo>
                    <a:lnTo>
                      <a:pt x="250" y="157"/>
                    </a:lnTo>
                    <a:lnTo>
                      <a:pt x="241" y="157"/>
                    </a:lnTo>
                    <a:lnTo>
                      <a:pt x="232" y="158"/>
                    </a:lnTo>
                    <a:lnTo>
                      <a:pt x="222" y="158"/>
                    </a:lnTo>
                    <a:lnTo>
                      <a:pt x="213" y="158"/>
                    </a:lnTo>
                    <a:lnTo>
                      <a:pt x="204" y="158"/>
                    </a:lnTo>
                    <a:lnTo>
                      <a:pt x="194" y="158"/>
                    </a:lnTo>
                    <a:lnTo>
                      <a:pt x="185" y="158"/>
                    </a:lnTo>
                    <a:lnTo>
                      <a:pt x="176" y="158"/>
                    </a:lnTo>
                    <a:lnTo>
                      <a:pt x="167" y="159"/>
                    </a:lnTo>
                    <a:lnTo>
                      <a:pt x="157" y="159"/>
                    </a:lnTo>
                    <a:lnTo>
                      <a:pt x="148" y="159"/>
                    </a:lnTo>
                    <a:lnTo>
                      <a:pt x="139" y="159"/>
                    </a:lnTo>
                    <a:lnTo>
                      <a:pt x="129" y="159"/>
                    </a:lnTo>
                    <a:lnTo>
                      <a:pt x="120" y="159"/>
                    </a:lnTo>
                    <a:lnTo>
                      <a:pt x="111" y="159"/>
                    </a:lnTo>
                    <a:lnTo>
                      <a:pt x="102" y="159"/>
                    </a:lnTo>
                    <a:lnTo>
                      <a:pt x="92" y="160"/>
                    </a:lnTo>
                    <a:lnTo>
                      <a:pt x="83" y="160"/>
                    </a:lnTo>
                    <a:lnTo>
                      <a:pt x="74" y="160"/>
                    </a:lnTo>
                    <a:lnTo>
                      <a:pt x="64" y="160"/>
                    </a:lnTo>
                    <a:lnTo>
                      <a:pt x="55" y="160"/>
                    </a:lnTo>
                    <a:lnTo>
                      <a:pt x="46" y="160"/>
                    </a:lnTo>
                    <a:lnTo>
                      <a:pt x="37" y="160"/>
                    </a:lnTo>
                    <a:lnTo>
                      <a:pt x="27" y="160"/>
                    </a:lnTo>
                    <a:lnTo>
                      <a:pt x="18" y="160"/>
                    </a:lnTo>
                    <a:lnTo>
                      <a:pt x="9" y="160"/>
                    </a:lnTo>
                    <a:lnTo>
                      <a:pt x="0" y="160"/>
                    </a:lnTo>
                    <a:close/>
                  </a:path>
                </a:pathLst>
              </a:custGeom>
              <a:solidFill>
                <a:srgbClr val="0064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12" name="Freeform 320"/>
              <p:cNvSpPr>
                <a:spLocks/>
              </p:cNvSpPr>
              <p:nvPr/>
            </p:nvSpPr>
            <p:spPr bwMode="auto">
              <a:xfrm>
                <a:off x="3152" y="2348"/>
                <a:ext cx="1447" cy="161"/>
              </a:xfrm>
              <a:custGeom>
                <a:avLst/>
                <a:gdLst>
                  <a:gd name="T0" fmla="*/ 37 w 1447"/>
                  <a:gd name="T1" fmla="*/ 162 h 160"/>
                  <a:gd name="T2" fmla="*/ 83 w 1447"/>
                  <a:gd name="T3" fmla="*/ 162 h 160"/>
                  <a:gd name="T4" fmla="*/ 129 w 1447"/>
                  <a:gd name="T5" fmla="*/ 161 h 160"/>
                  <a:gd name="T6" fmla="*/ 176 w 1447"/>
                  <a:gd name="T7" fmla="*/ 160 h 160"/>
                  <a:gd name="T8" fmla="*/ 222 w 1447"/>
                  <a:gd name="T9" fmla="*/ 160 h 160"/>
                  <a:gd name="T10" fmla="*/ 269 w 1447"/>
                  <a:gd name="T11" fmla="*/ 159 h 160"/>
                  <a:gd name="T12" fmla="*/ 315 w 1447"/>
                  <a:gd name="T13" fmla="*/ 158 h 160"/>
                  <a:gd name="T14" fmla="*/ 361 w 1447"/>
                  <a:gd name="T15" fmla="*/ 157 h 160"/>
                  <a:gd name="T16" fmla="*/ 408 w 1447"/>
                  <a:gd name="T17" fmla="*/ 156 h 160"/>
                  <a:gd name="T18" fmla="*/ 454 w 1447"/>
                  <a:gd name="T19" fmla="*/ 155 h 160"/>
                  <a:gd name="T20" fmla="*/ 501 w 1447"/>
                  <a:gd name="T21" fmla="*/ 153 h 160"/>
                  <a:gd name="T22" fmla="*/ 547 w 1447"/>
                  <a:gd name="T23" fmla="*/ 150 h 160"/>
                  <a:gd name="T24" fmla="*/ 593 w 1447"/>
                  <a:gd name="T25" fmla="*/ 149 h 160"/>
                  <a:gd name="T26" fmla="*/ 640 w 1447"/>
                  <a:gd name="T27" fmla="*/ 149 h 160"/>
                  <a:gd name="T28" fmla="*/ 686 w 1447"/>
                  <a:gd name="T29" fmla="*/ 146 h 160"/>
                  <a:gd name="T30" fmla="*/ 733 w 1447"/>
                  <a:gd name="T31" fmla="*/ 143 h 160"/>
                  <a:gd name="T32" fmla="*/ 779 w 1447"/>
                  <a:gd name="T33" fmla="*/ 145 h 160"/>
                  <a:gd name="T34" fmla="*/ 825 w 1447"/>
                  <a:gd name="T35" fmla="*/ 140 h 160"/>
                  <a:gd name="T36" fmla="*/ 872 w 1447"/>
                  <a:gd name="T37" fmla="*/ 137 h 160"/>
                  <a:gd name="T38" fmla="*/ 918 w 1447"/>
                  <a:gd name="T39" fmla="*/ 135 h 160"/>
                  <a:gd name="T40" fmla="*/ 965 w 1447"/>
                  <a:gd name="T41" fmla="*/ 128 h 160"/>
                  <a:gd name="T42" fmla="*/ 1011 w 1447"/>
                  <a:gd name="T43" fmla="*/ 117 h 160"/>
                  <a:gd name="T44" fmla="*/ 1057 w 1447"/>
                  <a:gd name="T45" fmla="*/ 104 h 160"/>
                  <a:gd name="T46" fmla="*/ 1104 w 1447"/>
                  <a:gd name="T47" fmla="*/ 93 h 160"/>
                  <a:gd name="T48" fmla="*/ 1150 w 1447"/>
                  <a:gd name="T49" fmla="*/ 75 h 160"/>
                  <a:gd name="T50" fmla="*/ 1197 w 1447"/>
                  <a:gd name="T51" fmla="*/ 60 h 160"/>
                  <a:gd name="T52" fmla="*/ 1243 w 1447"/>
                  <a:gd name="T53" fmla="*/ 58 h 160"/>
                  <a:gd name="T54" fmla="*/ 1289 w 1447"/>
                  <a:gd name="T55" fmla="*/ 44 h 160"/>
                  <a:gd name="T56" fmla="*/ 1336 w 1447"/>
                  <a:gd name="T57" fmla="*/ 39 h 160"/>
                  <a:gd name="T58" fmla="*/ 1382 w 1447"/>
                  <a:gd name="T59" fmla="*/ 28 h 160"/>
                  <a:gd name="T60" fmla="*/ 1429 w 1447"/>
                  <a:gd name="T61" fmla="*/ 8 h 160"/>
                  <a:gd name="T62" fmla="*/ 1429 w 1447"/>
                  <a:gd name="T63" fmla="*/ 45 h 160"/>
                  <a:gd name="T64" fmla="*/ 1382 w 1447"/>
                  <a:gd name="T65" fmla="*/ 61 h 160"/>
                  <a:gd name="T66" fmla="*/ 1336 w 1447"/>
                  <a:gd name="T67" fmla="*/ 68 h 160"/>
                  <a:gd name="T68" fmla="*/ 1289 w 1447"/>
                  <a:gd name="T69" fmla="*/ 70 h 160"/>
                  <a:gd name="T70" fmla="*/ 1243 w 1447"/>
                  <a:gd name="T71" fmla="*/ 82 h 160"/>
                  <a:gd name="T72" fmla="*/ 1197 w 1447"/>
                  <a:gd name="T73" fmla="*/ 79 h 160"/>
                  <a:gd name="T74" fmla="*/ 1150 w 1447"/>
                  <a:gd name="T75" fmla="*/ 94 h 160"/>
                  <a:gd name="T76" fmla="*/ 1104 w 1447"/>
                  <a:gd name="T77" fmla="*/ 105 h 160"/>
                  <a:gd name="T78" fmla="*/ 1057 w 1447"/>
                  <a:gd name="T79" fmla="*/ 113 h 160"/>
                  <a:gd name="T80" fmla="*/ 1011 w 1447"/>
                  <a:gd name="T81" fmla="*/ 123 h 160"/>
                  <a:gd name="T82" fmla="*/ 965 w 1447"/>
                  <a:gd name="T83" fmla="*/ 131 h 160"/>
                  <a:gd name="T84" fmla="*/ 918 w 1447"/>
                  <a:gd name="T85" fmla="*/ 137 h 160"/>
                  <a:gd name="T86" fmla="*/ 872 w 1447"/>
                  <a:gd name="T87" fmla="*/ 138 h 160"/>
                  <a:gd name="T88" fmla="*/ 825 w 1447"/>
                  <a:gd name="T89" fmla="*/ 141 h 160"/>
                  <a:gd name="T90" fmla="*/ 779 w 1447"/>
                  <a:gd name="T91" fmla="*/ 145 h 160"/>
                  <a:gd name="T92" fmla="*/ 733 w 1447"/>
                  <a:gd name="T93" fmla="*/ 143 h 160"/>
                  <a:gd name="T94" fmla="*/ 686 w 1447"/>
                  <a:gd name="T95" fmla="*/ 146 h 160"/>
                  <a:gd name="T96" fmla="*/ 640 w 1447"/>
                  <a:gd name="T97" fmla="*/ 149 h 160"/>
                  <a:gd name="T98" fmla="*/ 593 w 1447"/>
                  <a:gd name="T99" fmla="*/ 149 h 160"/>
                  <a:gd name="T100" fmla="*/ 547 w 1447"/>
                  <a:gd name="T101" fmla="*/ 150 h 160"/>
                  <a:gd name="T102" fmla="*/ 501 w 1447"/>
                  <a:gd name="T103" fmla="*/ 153 h 160"/>
                  <a:gd name="T104" fmla="*/ 454 w 1447"/>
                  <a:gd name="T105" fmla="*/ 155 h 160"/>
                  <a:gd name="T106" fmla="*/ 408 w 1447"/>
                  <a:gd name="T107" fmla="*/ 156 h 160"/>
                  <a:gd name="T108" fmla="*/ 361 w 1447"/>
                  <a:gd name="T109" fmla="*/ 157 h 160"/>
                  <a:gd name="T110" fmla="*/ 315 w 1447"/>
                  <a:gd name="T111" fmla="*/ 158 h 160"/>
                  <a:gd name="T112" fmla="*/ 269 w 1447"/>
                  <a:gd name="T113" fmla="*/ 159 h 160"/>
                  <a:gd name="T114" fmla="*/ 222 w 1447"/>
                  <a:gd name="T115" fmla="*/ 160 h 160"/>
                  <a:gd name="T116" fmla="*/ 176 w 1447"/>
                  <a:gd name="T117" fmla="*/ 160 h 160"/>
                  <a:gd name="T118" fmla="*/ 129 w 1447"/>
                  <a:gd name="T119" fmla="*/ 161 h 160"/>
                  <a:gd name="T120" fmla="*/ 83 w 1447"/>
                  <a:gd name="T121" fmla="*/ 162 h 160"/>
                  <a:gd name="T122" fmla="*/ 37 w 1447"/>
                  <a:gd name="T123" fmla="*/ 162 h 160"/>
                  <a:gd name="T124" fmla="*/ 0 w 1447"/>
                  <a:gd name="T125" fmla="*/ 162 h 16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0">
                    <a:moveTo>
                      <a:pt x="0" y="160"/>
                    </a:moveTo>
                    <a:lnTo>
                      <a:pt x="9" y="160"/>
                    </a:lnTo>
                    <a:lnTo>
                      <a:pt x="18" y="160"/>
                    </a:lnTo>
                    <a:lnTo>
                      <a:pt x="27" y="160"/>
                    </a:lnTo>
                    <a:lnTo>
                      <a:pt x="37" y="160"/>
                    </a:lnTo>
                    <a:lnTo>
                      <a:pt x="46" y="160"/>
                    </a:lnTo>
                    <a:lnTo>
                      <a:pt x="55" y="160"/>
                    </a:lnTo>
                    <a:lnTo>
                      <a:pt x="64" y="160"/>
                    </a:lnTo>
                    <a:lnTo>
                      <a:pt x="74" y="160"/>
                    </a:lnTo>
                    <a:lnTo>
                      <a:pt x="83" y="160"/>
                    </a:lnTo>
                    <a:lnTo>
                      <a:pt x="92" y="160"/>
                    </a:lnTo>
                    <a:lnTo>
                      <a:pt x="102" y="159"/>
                    </a:lnTo>
                    <a:lnTo>
                      <a:pt x="111" y="159"/>
                    </a:lnTo>
                    <a:lnTo>
                      <a:pt x="120" y="159"/>
                    </a:lnTo>
                    <a:lnTo>
                      <a:pt x="129" y="159"/>
                    </a:lnTo>
                    <a:lnTo>
                      <a:pt x="139" y="159"/>
                    </a:lnTo>
                    <a:lnTo>
                      <a:pt x="148" y="159"/>
                    </a:lnTo>
                    <a:lnTo>
                      <a:pt x="157" y="159"/>
                    </a:lnTo>
                    <a:lnTo>
                      <a:pt x="167" y="159"/>
                    </a:lnTo>
                    <a:lnTo>
                      <a:pt x="176" y="158"/>
                    </a:lnTo>
                    <a:lnTo>
                      <a:pt x="185" y="158"/>
                    </a:lnTo>
                    <a:lnTo>
                      <a:pt x="194" y="158"/>
                    </a:lnTo>
                    <a:lnTo>
                      <a:pt x="204" y="158"/>
                    </a:lnTo>
                    <a:lnTo>
                      <a:pt x="213" y="158"/>
                    </a:lnTo>
                    <a:lnTo>
                      <a:pt x="222" y="158"/>
                    </a:lnTo>
                    <a:lnTo>
                      <a:pt x="232" y="158"/>
                    </a:lnTo>
                    <a:lnTo>
                      <a:pt x="241" y="157"/>
                    </a:lnTo>
                    <a:lnTo>
                      <a:pt x="250" y="157"/>
                    </a:lnTo>
                    <a:lnTo>
                      <a:pt x="259" y="157"/>
                    </a:lnTo>
                    <a:lnTo>
                      <a:pt x="269" y="157"/>
                    </a:lnTo>
                    <a:lnTo>
                      <a:pt x="278" y="157"/>
                    </a:lnTo>
                    <a:lnTo>
                      <a:pt x="287" y="157"/>
                    </a:lnTo>
                    <a:lnTo>
                      <a:pt x="296" y="156"/>
                    </a:lnTo>
                    <a:lnTo>
                      <a:pt x="306" y="156"/>
                    </a:lnTo>
                    <a:lnTo>
                      <a:pt x="315" y="156"/>
                    </a:lnTo>
                    <a:lnTo>
                      <a:pt x="324" y="156"/>
                    </a:lnTo>
                    <a:lnTo>
                      <a:pt x="334" y="156"/>
                    </a:lnTo>
                    <a:lnTo>
                      <a:pt x="343" y="156"/>
                    </a:lnTo>
                    <a:lnTo>
                      <a:pt x="352" y="155"/>
                    </a:lnTo>
                    <a:lnTo>
                      <a:pt x="361" y="155"/>
                    </a:lnTo>
                    <a:lnTo>
                      <a:pt x="371" y="155"/>
                    </a:lnTo>
                    <a:lnTo>
                      <a:pt x="380" y="155"/>
                    </a:lnTo>
                    <a:lnTo>
                      <a:pt x="389" y="155"/>
                    </a:lnTo>
                    <a:lnTo>
                      <a:pt x="399" y="155"/>
                    </a:lnTo>
                    <a:lnTo>
                      <a:pt x="408" y="154"/>
                    </a:lnTo>
                    <a:lnTo>
                      <a:pt x="417" y="154"/>
                    </a:lnTo>
                    <a:lnTo>
                      <a:pt x="426" y="154"/>
                    </a:lnTo>
                    <a:lnTo>
                      <a:pt x="436" y="154"/>
                    </a:lnTo>
                    <a:lnTo>
                      <a:pt x="445" y="153"/>
                    </a:lnTo>
                    <a:lnTo>
                      <a:pt x="454" y="153"/>
                    </a:lnTo>
                    <a:lnTo>
                      <a:pt x="464" y="152"/>
                    </a:lnTo>
                    <a:lnTo>
                      <a:pt x="473" y="152"/>
                    </a:lnTo>
                    <a:lnTo>
                      <a:pt x="482" y="152"/>
                    </a:lnTo>
                    <a:lnTo>
                      <a:pt x="491" y="151"/>
                    </a:lnTo>
                    <a:lnTo>
                      <a:pt x="501" y="151"/>
                    </a:lnTo>
                    <a:lnTo>
                      <a:pt x="510" y="150"/>
                    </a:lnTo>
                    <a:lnTo>
                      <a:pt x="519" y="149"/>
                    </a:lnTo>
                    <a:lnTo>
                      <a:pt x="528" y="148"/>
                    </a:lnTo>
                    <a:lnTo>
                      <a:pt x="538" y="149"/>
                    </a:lnTo>
                    <a:lnTo>
                      <a:pt x="547" y="148"/>
                    </a:lnTo>
                    <a:lnTo>
                      <a:pt x="556" y="148"/>
                    </a:lnTo>
                    <a:lnTo>
                      <a:pt x="566" y="147"/>
                    </a:lnTo>
                    <a:lnTo>
                      <a:pt x="575" y="147"/>
                    </a:lnTo>
                    <a:lnTo>
                      <a:pt x="584" y="146"/>
                    </a:lnTo>
                    <a:lnTo>
                      <a:pt x="593" y="147"/>
                    </a:lnTo>
                    <a:lnTo>
                      <a:pt x="603" y="147"/>
                    </a:lnTo>
                    <a:lnTo>
                      <a:pt x="612" y="146"/>
                    </a:lnTo>
                    <a:lnTo>
                      <a:pt x="621" y="145"/>
                    </a:lnTo>
                    <a:lnTo>
                      <a:pt x="631" y="145"/>
                    </a:lnTo>
                    <a:lnTo>
                      <a:pt x="640" y="147"/>
                    </a:lnTo>
                    <a:lnTo>
                      <a:pt x="649" y="145"/>
                    </a:lnTo>
                    <a:lnTo>
                      <a:pt x="658" y="147"/>
                    </a:lnTo>
                    <a:lnTo>
                      <a:pt x="668" y="146"/>
                    </a:lnTo>
                    <a:lnTo>
                      <a:pt x="677" y="144"/>
                    </a:lnTo>
                    <a:lnTo>
                      <a:pt x="686" y="144"/>
                    </a:lnTo>
                    <a:lnTo>
                      <a:pt x="696" y="143"/>
                    </a:lnTo>
                    <a:lnTo>
                      <a:pt x="705" y="143"/>
                    </a:lnTo>
                    <a:lnTo>
                      <a:pt x="714" y="142"/>
                    </a:lnTo>
                    <a:lnTo>
                      <a:pt x="723" y="141"/>
                    </a:lnTo>
                    <a:lnTo>
                      <a:pt x="733" y="141"/>
                    </a:lnTo>
                    <a:lnTo>
                      <a:pt x="742" y="142"/>
                    </a:lnTo>
                    <a:lnTo>
                      <a:pt x="751" y="143"/>
                    </a:lnTo>
                    <a:lnTo>
                      <a:pt x="760" y="144"/>
                    </a:lnTo>
                    <a:lnTo>
                      <a:pt x="770" y="144"/>
                    </a:lnTo>
                    <a:lnTo>
                      <a:pt x="779" y="143"/>
                    </a:lnTo>
                    <a:lnTo>
                      <a:pt x="788" y="142"/>
                    </a:lnTo>
                    <a:lnTo>
                      <a:pt x="798" y="140"/>
                    </a:lnTo>
                    <a:lnTo>
                      <a:pt x="807" y="139"/>
                    </a:lnTo>
                    <a:lnTo>
                      <a:pt x="816" y="140"/>
                    </a:lnTo>
                    <a:lnTo>
                      <a:pt x="825" y="138"/>
                    </a:lnTo>
                    <a:lnTo>
                      <a:pt x="835" y="138"/>
                    </a:lnTo>
                    <a:lnTo>
                      <a:pt x="844" y="135"/>
                    </a:lnTo>
                    <a:lnTo>
                      <a:pt x="853" y="135"/>
                    </a:lnTo>
                    <a:lnTo>
                      <a:pt x="863" y="134"/>
                    </a:lnTo>
                    <a:lnTo>
                      <a:pt x="872" y="135"/>
                    </a:lnTo>
                    <a:lnTo>
                      <a:pt x="881" y="138"/>
                    </a:lnTo>
                    <a:lnTo>
                      <a:pt x="890" y="136"/>
                    </a:lnTo>
                    <a:lnTo>
                      <a:pt x="900" y="134"/>
                    </a:lnTo>
                    <a:lnTo>
                      <a:pt x="909" y="133"/>
                    </a:lnTo>
                    <a:lnTo>
                      <a:pt x="918" y="133"/>
                    </a:lnTo>
                    <a:lnTo>
                      <a:pt x="928" y="130"/>
                    </a:lnTo>
                    <a:lnTo>
                      <a:pt x="937" y="128"/>
                    </a:lnTo>
                    <a:lnTo>
                      <a:pt x="946" y="128"/>
                    </a:lnTo>
                    <a:lnTo>
                      <a:pt x="955" y="126"/>
                    </a:lnTo>
                    <a:lnTo>
                      <a:pt x="965" y="126"/>
                    </a:lnTo>
                    <a:lnTo>
                      <a:pt x="974" y="124"/>
                    </a:lnTo>
                    <a:lnTo>
                      <a:pt x="983" y="122"/>
                    </a:lnTo>
                    <a:lnTo>
                      <a:pt x="992" y="119"/>
                    </a:lnTo>
                    <a:lnTo>
                      <a:pt x="1002" y="117"/>
                    </a:lnTo>
                    <a:lnTo>
                      <a:pt x="1011" y="115"/>
                    </a:lnTo>
                    <a:lnTo>
                      <a:pt x="1020" y="113"/>
                    </a:lnTo>
                    <a:lnTo>
                      <a:pt x="1030" y="111"/>
                    </a:lnTo>
                    <a:lnTo>
                      <a:pt x="1039" y="108"/>
                    </a:lnTo>
                    <a:lnTo>
                      <a:pt x="1048" y="105"/>
                    </a:lnTo>
                    <a:lnTo>
                      <a:pt x="1057" y="102"/>
                    </a:lnTo>
                    <a:lnTo>
                      <a:pt x="1067" y="102"/>
                    </a:lnTo>
                    <a:lnTo>
                      <a:pt x="1076" y="99"/>
                    </a:lnTo>
                    <a:lnTo>
                      <a:pt x="1085" y="98"/>
                    </a:lnTo>
                    <a:lnTo>
                      <a:pt x="1095" y="94"/>
                    </a:lnTo>
                    <a:lnTo>
                      <a:pt x="1104" y="91"/>
                    </a:lnTo>
                    <a:lnTo>
                      <a:pt x="1113" y="88"/>
                    </a:lnTo>
                    <a:lnTo>
                      <a:pt x="1122" y="84"/>
                    </a:lnTo>
                    <a:lnTo>
                      <a:pt x="1132" y="80"/>
                    </a:lnTo>
                    <a:lnTo>
                      <a:pt x="1141" y="75"/>
                    </a:lnTo>
                    <a:lnTo>
                      <a:pt x="1150" y="75"/>
                    </a:lnTo>
                    <a:lnTo>
                      <a:pt x="1160" y="75"/>
                    </a:lnTo>
                    <a:lnTo>
                      <a:pt x="1169" y="70"/>
                    </a:lnTo>
                    <a:lnTo>
                      <a:pt x="1178" y="67"/>
                    </a:lnTo>
                    <a:lnTo>
                      <a:pt x="1187" y="63"/>
                    </a:lnTo>
                    <a:lnTo>
                      <a:pt x="1197" y="60"/>
                    </a:lnTo>
                    <a:lnTo>
                      <a:pt x="1206" y="60"/>
                    </a:lnTo>
                    <a:lnTo>
                      <a:pt x="1215" y="62"/>
                    </a:lnTo>
                    <a:lnTo>
                      <a:pt x="1224" y="62"/>
                    </a:lnTo>
                    <a:lnTo>
                      <a:pt x="1234" y="61"/>
                    </a:lnTo>
                    <a:lnTo>
                      <a:pt x="1243" y="58"/>
                    </a:lnTo>
                    <a:lnTo>
                      <a:pt x="1252" y="56"/>
                    </a:lnTo>
                    <a:lnTo>
                      <a:pt x="1262" y="54"/>
                    </a:lnTo>
                    <a:lnTo>
                      <a:pt x="1271" y="50"/>
                    </a:lnTo>
                    <a:lnTo>
                      <a:pt x="1280" y="46"/>
                    </a:lnTo>
                    <a:lnTo>
                      <a:pt x="1289" y="44"/>
                    </a:lnTo>
                    <a:lnTo>
                      <a:pt x="1299" y="42"/>
                    </a:lnTo>
                    <a:lnTo>
                      <a:pt x="1308" y="41"/>
                    </a:lnTo>
                    <a:lnTo>
                      <a:pt x="1317" y="41"/>
                    </a:lnTo>
                    <a:lnTo>
                      <a:pt x="1327" y="40"/>
                    </a:lnTo>
                    <a:lnTo>
                      <a:pt x="1336" y="39"/>
                    </a:lnTo>
                    <a:lnTo>
                      <a:pt x="1345" y="36"/>
                    </a:lnTo>
                    <a:lnTo>
                      <a:pt x="1354" y="33"/>
                    </a:lnTo>
                    <a:lnTo>
                      <a:pt x="1364" y="32"/>
                    </a:lnTo>
                    <a:lnTo>
                      <a:pt x="1373" y="31"/>
                    </a:lnTo>
                    <a:lnTo>
                      <a:pt x="1382" y="28"/>
                    </a:lnTo>
                    <a:lnTo>
                      <a:pt x="1392" y="25"/>
                    </a:lnTo>
                    <a:lnTo>
                      <a:pt x="1401" y="25"/>
                    </a:lnTo>
                    <a:lnTo>
                      <a:pt x="1410" y="22"/>
                    </a:lnTo>
                    <a:lnTo>
                      <a:pt x="1419" y="16"/>
                    </a:lnTo>
                    <a:lnTo>
                      <a:pt x="1429" y="8"/>
                    </a:lnTo>
                    <a:lnTo>
                      <a:pt x="1438" y="4"/>
                    </a:lnTo>
                    <a:lnTo>
                      <a:pt x="1447" y="0"/>
                    </a:lnTo>
                    <a:lnTo>
                      <a:pt x="1447" y="38"/>
                    </a:lnTo>
                    <a:lnTo>
                      <a:pt x="1438" y="42"/>
                    </a:lnTo>
                    <a:lnTo>
                      <a:pt x="1429" y="45"/>
                    </a:lnTo>
                    <a:lnTo>
                      <a:pt x="1419" y="51"/>
                    </a:lnTo>
                    <a:lnTo>
                      <a:pt x="1410" y="56"/>
                    </a:lnTo>
                    <a:lnTo>
                      <a:pt x="1401" y="58"/>
                    </a:lnTo>
                    <a:lnTo>
                      <a:pt x="1392" y="59"/>
                    </a:lnTo>
                    <a:lnTo>
                      <a:pt x="1382" y="61"/>
                    </a:lnTo>
                    <a:lnTo>
                      <a:pt x="1373" y="62"/>
                    </a:lnTo>
                    <a:lnTo>
                      <a:pt x="1364" y="62"/>
                    </a:lnTo>
                    <a:lnTo>
                      <a:pt x="1354" y="63"/>
                    </a:lnTo>
                    <a:lnTo>
                      <a:pt x="1345" y="66"/>
                    </a:lnTo>
                    <a:lnTo>
                      <a:pt x="1336" y="68"/>
                    </a:lnTo>
                    <a:lnTo>
                      <a:pt x="1327" y="69"/>
                    </a:lnTo>
                    <a:lnTo>
                      <a:pt x="1317" y="69"/>
                    </a:lnTo>
                    <a:lnTo>
                      <a:pt x="1308" y="69"/>
                    </a:lnTo>
                    <a:lnTo>
                      <a:pt x="1299" y="69"/>
                    </a:lnTo>
                    <a:lnTo>
                      <a:pt x="1289" y="70"/>
                    </a:lnTo>
                    <a:lnTo>
                      <a:pt x="1280" y="71"/>
                    </a:lnTo>
                    <a:lnTo>
                      <a:pt x="1271" y="74"/>
                    </a:lnTo>
                    <a:lnTo>
                      <a:pt x="1262" y="77"/>
                    </a:lnTo>
                    <a:lnTo>
                      <a:pt x="1252" y="78"/>
                    </a:lnTo>
                    <a:lnTo>
                      <a:pt x="1243" y="80"/>
                    </a:lnTo>
                    <a:lnTo>
                      <a:pt x="1234" y="82"/>
                    </a:lnTo>
                    <a:lnTo>
                      <a:pt x="1224" y="82"/>
                    </a:lnTo>
                    <a:lnTo>
                      <a:pt x="1215" y="82"/>
                    </a:lnTo>
                    <a:lnTo>
                      <a:pt x="1206" y="80"/>
                    </a:lnTo>
                    <a:lnTo>
                      <a:pt x="1197" y="79"/>
                    </a:lnTo>
                    <a:lnTo>
                      <a:pt x="1187" y="81"/>
                    </a:lnTo>
                    <a:lnTo>
                      <a:pt x="1178" y="84"/>
                    </a:lnTo>
                    <a:lnTo>
                      <a:pt x="1169" y="87"/>
                    </a:lnTo>
                    <a:lnTo>
                      <a:pt x="1160" y="91"/>
                    </a:lnTo>
                    <a:lnTo>
                      <a:pt x="1150" y="92"/>
                    </a:lnTo>
                    <a:lnTo>
                      <a:pt x="1141" y="91"/>
                    </a:lnTo>
                    <a:lnTo>
                      <a:pt x="1132" y="95"/>
                    </a:lnTo>
                    <a:lnTo>
                      <a:pt x="1122" y="99"/>
                    </a:lnTo>
                    <a:lnTo>
                      <a:pt x="1113" y="101"/>
                    </a:lnTo>
                    <a:lnTo>
                      <a:pt x="1104" y="103"/>
                    </a:lnTo>
                    <a:lnTo>
                      <a:pt x="1095" y="106"/>
                    </a:lnTo>
                    <a:lnTo>
                      <a:pt x="1085" y="108"/>
                    </a:lnTo>
                    <a:lnTo>
                      <a:pt x="1076" y="109"/>
                    </a:lnTo>
                    <a:lnTo>
                      <a:pt x="1067" y="111"/>
                    </a:lnTo>
                    <a:lnTo>
                      <a:pt x="1057" y="111"/>
                    </a:lnTo>
                    <a:lnTo>
                      <a:pt x="1048" y="113"/>
                    </a:lnTo>
                    <a:lnTo>
                      <a:pt x="1039" y="115"/>
                    </a:lnTo>
                    <a:lnTo>
                      <a:pt x="1030" y="118"/>
                    </a:lnTo>
                    <a:lnTo>
                      <a:pt x="1020" y="119"/>
                    </a:lnTo>
                    <a:lnTo>
                      <a:pt x="1011" y="121"/>
                    </a:lnTo>
                    <a:lnTo>
                      <a:pt x="1002" y="122"/>
                    </a:lnTo>
                    <a:lnTo>
                      <a:pt x="992" y="124"/>
                    </a:lnTo>
                    <a:lnTo>
                      <a:pt x="983" y="126"/>
                    </a:lnTo>
                    <a:lnTo>
                      <a:pt x="974" y="127"/>
                    </a:lnTo>
                    <a:lnTo>
                      <a:pt x="965" y="129"/>
                    </a:lnTo>
                    <a:lnTo>
                      <a:pt x="955" y="130"/>
                    </a:lnTo>
                    <a:lnTo>
                      <a:pt x="946" y="131"/>
                    </a:lnTo>
                    <a:lnTo>
                      <a:pt x="937" y="132"/>
                    </a:lnTo>
                    <a:lnTo>
                      <a:pt x="928" y="132"/>
                    </a:lnTo>
                    <a:lnTo>
                      <a:pt x="918" y="135"/>
                    </a:lnTo>
                    <a:lnTo>
                      <a:pt x="909" y="135"/>
                    </a:lnTo>
                    <a:lnTo>
                      <a:pt x="900" y="136"/>
                    </a:lnTo>
                    <a:lnTo>
                      <a:pt x="890" y="138"/>
                    </a:lnTo>
                    <a:lnTo>
                      <a:pt x="881" y="139"/>
                    </a:lnTo>
                    <a:lnTo>
                      <a:pt x="872" y="136"/>
                    </a:lnTo>
                    <a:lnTo>
                      <a:pt x="863" y="136"/>
                    </a:lnTo>
                    <a:lnTo>
                      <a:pt x="853" y="136"/>
                    </a:lnTo>
                    <a:lnTo>
                      <a:pt x="844" y="137"/>
                    </a:lnTo>
                    <a:lnTo>
                      <a:pt x="835" y="139"/>
                    </a:lnTo>
                    <a:lnTo>
                      <a:pt x="825" y="139"/>
                    </a:lnTo>
                    <a:lnTo>
                      <a:pt x="816" y="141"/>
                    </a:lnTo>
                    <a:lnTo>
                      <a:pt x="807" y="140"/>
                    </a:lnTo>
                    <a:lnTo>
                      <a:pt x="798" y="141"/>
                    </a:lnTo>
                    <a:lnTo>
                      <a:pt x="788" y="143"/>
                    </a:lnTo>
                    <a:lnTo>
                      <a:pt x="779" y="143"/>
                    </a:lnTo>
                    <a:lnTo>
                      <a:pt x="770" y="144"/>
                    </a:lnTo>
                    <a:lnTo>
                      <a:pt x="760" y="145"/>
                    </a:lnTo>
                    <a:lnTo>
                      <a:pt x="751" y="143"/>
                    </a:lnTo>
                    <a:lnTo>
                      <a:pt x="742" y="142"/>
                    </a:lnTo>
                    <a:lnTo>
                      <a:pt x="733" y="141"/>
                    </a:lnTo>
                    <a:lnTo>
                      <a:pt x="723" y="142"/>
                    </a:lnTo>
                    <a:lnTo>
                      <a:pt x="714" y="143"/>
                    </a:lnTo>
                    <a:lnTo>
                      <a:pt x="705" y="144"/>
                    </a:lnTo>
                    <a:lnTo>
                      <a:pt x="696" y="144"/>
                    </a:lnTo>
                    <a:lnTo>
                      <a:pt x="686" y="144"/>
                    </a:lnTo>
                    <a:lnTo>
                      <a:pt x="677" y="144"/>
                    </a:lnTo>
                    <a:lnTo>
                      <a:pt x="668" y="146"/>
                    </a:lnTo>
                    <a:lnTo>
                      <a:pt x="658" y="147"/>
                    </a:lnTo>
                    <a:lnTo>
                      <a:pt x="649" y="145"/>
                    </a:lnTo>
                    <a:lnTo>
                      <a:pt x="640" y="147"/>
                    </a:lnTo>
                    <a:lnTo>
                      <a:pt x="631" y="146"/>
                    </a:lnTo>
                    <a:lnTo>
                      <a:pt x="621" y="146"/>
                    </a:lnTo>
                    <a:lnTo>
                      <a:pt x="612" y="146"/>
                    </a:lnTo>
                    <a:lnTo>
                      <a:pt x="603" y="147"/>
                    </a:lnTo>
                    <a:lnTo>
                      <a:pt x="593" y="147"/>
                    </a:lnTo>
                    <a:lnTo>
                      <a:pt x="584" y="146"/>
                    </a:lnTo>
                    <a:lnTo>
                      <a:pt x="575" y="147"/>
                    </a:lnTo>
                    <a:lnTo>
                      <a:pt x="566" y="148"/>
                    </a:lnTo>
                    <a:lnTo>
                      <a:pt x="556" y="148"/>
                    </a:lnTo>
                    <a:lnTo>
                      <a:pt x="547" y="148"/>
                    </a:lnTo>
                    <a:lnTo>
                      <a:pt x="538" y="149"/>
                    </a:lnTo>
                    <a:lnTo>
                      <a:pt x="528" y="149"/>
                    </a:lnTo>
                    <a:lnTo>
                      <a:pt x="519" y="150"/>
                    </a:lnTo>
                    <a:lnTo>
                      <a:pt x="510" y="150"/>
                    </a:lnTo>
                    <a:lnTo>
                      <a:pt x="501" y="151"/>
                    </a:lnTo>
                    <a:lnTo>
                      <a:pt x="491" y="151"/>
                    </a:lnTo>
                    <a:lnTo>
                      <a:pt x="482" y="152"/>
                    </a:lnTo>
                    <a:lnTo>
                      <a:pt x="473" y="152"/>
                    </a:lnTo>
                    <a:lnTo>
                      <a:pt x="464" y="152"/>
                    </a:lnTo>
                    <a:lnTo>
                      <a:pt x="454" y="153"/>
                    </a:lnTo>
                    <a:lnTo>
                      <a:pt x="445" y="153"/>
                    </a:lnTo>
                    <a:lnTo>
                      <a:pt x="436" y="154"/>
                    </a:lnTo>
                    <a:lnTo>
                      <a:pt x="426" y="154"/>
                    </a:lnTo>
                    <a:lnTo>
                      <a:pt x="417" y="154"/>
                    </a:lnTo>
                    <a:lnTo>
                      <a:pt x="408" y="154"/>
                    </a:lnTo>
                    <a:lnTo>
                      <a:pt x="399" y="155"/>
                    </a:lnTo>
                    <a:lnTo>
                      <a:pt x="389" y="155"/>
                    </a:lnTo>
                    <a:lnTo>
                      <a:pt x="380" y="155"/>
                    </a:lnTo>
                    <a:lnTo>
                      <a:pt x="371" y="155"/>
                    </a:lnTo>
                    <a:lnTo>
                      <a:pt x="361" y="155"/>
                    </a:lnTo>
                    <a:lnTo>
                      <a:pt x="352" y="155"/>
                    </a:lnTo>
                    <a:lnTo>
                      <a:pt x="343" y="156"/>
                    </a:lnTo>
                    <a:lnTo>
                      <a:pt x="334" y="156"/>
                    </a:lnTo>
                    <a:lnTo>
                      <a:pt x="324" y="156"/>
                    </a:lnTo>
                    <a:lnTo>
                      <a:pt x="315" y="156"/>
                    </a:lnTo>
                    <a:lnTo>
                      <a:pt x="306" y="156"/>
                    </a:lnTo>
                    <a:lnTo>
                      <a:pt x="296" y="156"/>
                    </a:lnTo>
                    <a:lnTo>
                      <a:pt x="287" y="157"/>
                    </a:lnTo>
                    <a:lnTo>
                      <a:pt x="278" y="157"/>
                    </a:lnTo>
                    <a:lnTo>
                      <a:pt x="269" y="157"/>
                    </a:lnTo>
                    <a:lnTo>
                      <a:pt x="259" y="157"/>
                    </a:lnTo>
                    <a:lnTo>
                      <a:pt x="250" y="157"/>
                    </a:lnTo>
                    <a:lnTo>
                      <a:pt x="241" y="157"/>
                    </a:lnTo>
                    <a:lnTo>
                      <a:pt x="232" y="158"/>
                    </a:lnTo>
                    <a:lnTo>
                      <a:pt x="222" y="158"/>
                    </a:lnTo>
                    <a:lnTo>
                      <a:pt x="213" y="158"/>
                    </a:lnTo>
                    <a:lnTo>
                      <a:pt x="204" y="158"/>
                    </a:lnTo>
                    <a:lnTo>
                      <a:pt x="194" y="158"/>
                    </a:lnTo>
                    <a:lnTo>
                      <a:pt x="185" y="158"/>
                    </a:lnTo>
                    <a:lnTo>
                      <a:pt x="176" y="158"/>
                    </a:lnTo>
                    <a:lnTo>
                      <a:pt x="167" y="159"/>
                    </a:lnTo>
                    <a:lnTo>
                      <a:pt x="157" y="159"/>
                    </a:lnTo>
                    <a:lnTo>
                      <a:pt x="148" y="159"/>
                    </a:lnTo>
                    <a:lnTo>
                      <a:pt x="139" y="159"/>
                    </a:lnTo>
                    <a:lnTo>
                      <a:pt x="129" y="159"/>
                    </a:lnTo>
                    <a:lnTo>
                      <a:pt x="120" y="159"/>
                    </a:lnTo>
                    <a:lnTo>
                      <a:pt x="111" y="159"/>
                    </a:lnTo>
                    <a:lnTo>
                      <a:pt x="102" y="159"/>
                    </a:lnTo>
                    <a:lnTo>
                      <a:pt x="92" y="160"/>
                    </a:lnTo>
                    <a:lnTo>
                      <a:pt x="83" y="160"/>
                    </a:lnTo>
                    <a:lnTo>
                      <a:pt x="74" y="160"/>
                    </a:lnTo>
                    <a:lnTo>
                      <a:pt x="64" y="160"/>
                    </a:lnTo>
                    <a:lnTo>
                      <a:pt x="55" y="160"/>
                    </a:lnTo>
                    <a:lnTo>
                      <a:pt x="46" y="160"/>
                    </a:lnTo>
                    <a:lnTo>
                      <a:pt x="37" y="160"/>
                    </a:lnTo>
                    <a:lnTo>
                      <a:pt x="27" y="160"/>
                    </a:lnTo>
                    <a:lnTo>
                      <a:pt x="18" y="160"/>
                    </a:lnTo>
                    <a:lnTo>
                      <a:pt x="9" y="160"/>
                    </a:lnTo>
                    <a:lnTo>
                      <a:pt x="0" y="160"/>
                    </a:lnTo>
                    <a:close/>
                  </a:path>
                </a:pathLst>
              </a:custGeom>
              <a:noFill/>
              <a:ln w="3175">
                <a:solidFill>
                  <a:srgbClr val="0064FF"/>
                </a:solidFill>
                <a:round/>
                <a:headEnd/>
                <a:tailEnd/>
              </a:ln>
              <a:effectLst/>
              <a:extLst>
                <a:ext uri="{909E8E84-426E-40DD-AFC4-6F175D3DCCD1}">
                  <a14:hiddenFill xmlns:a14="http://schemas.microsoft.com/office/drawing/2010/main">
                    <a:solidFill>
                      <a:srgbClr val="0064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13" name="Freeform 321"/>
              <p:cNvSpPr>
                <a:spLocks noChangeArrowheads="1"/>
              </p:cNvSpPr>
              <p:nvPr/>
            </p:nvSpPr>
            <p:spPr bwMode="auto">
              <a:xfrm>
                <a:off x="3152" y="2387"/>
                <a:ext cx="1447" cy="122"/>
              </a:xfrm>
              <a:custGeom>
                <a:avLst/>
                <a:gdLst>
                  <a:gd name="T0" fmla="*/ 37 w 1447"/>
                  <a:gd name="T1" fmla="*/ 121 h 122"/>
                  <a:gd name="T2" fmla="*/ 83 w 1447"/>
                  <a:gd name="T3" fmla="*/ 121 h 122"/>
                  <a:gd name="T4" fmla="*/ 129 w 1447"/>
                  <a:gd name="T5" fmla="*/ 120 h 122"/>
                  <a:gd name="T6" fmla="*/ 176 w 1447"/>
                  <a:gd name="T7" fmla="*/ 120 h 122"/>
                  <a:gd name="T8" fmla="*/ 222 w 1447"/>
                  <a:gd name="T9" fmla="*/ 119 h 122"/>
                  <a:gd name="T10" fmla="*/ 269 w 1447"/>
                  <a:gd name="T11" fmla="*/ 118 h 122"/>
                  <a:gd name="T12" fmla="*/ 315 w 1447"/>
                  <a:gd name="T13" fmla="*/ 117 h 122"/>
                  <a:gd name="T14" fmla="*/ 361 w 1447"/>
                  <a:gd name="T15" fmla="*/ 116 h 122"/>
                  <a:gd name="T16" fmla="*/ 408 w 1447"/>
                  <a:gd name="T17" fmla="*/ 116 h 122"/>
                  <a:gd name="T18" fmla="*/ 454 w 1447"/>
                  <a:gd name="T19" fmla="*/ 114 h 122"/>
                  <a:gd name="T20" fmla="*/ 501 w 1447"/>
                  <a:gd name="T21" fmla="*/ 112 h 122"/>
                  <a:gd name="T22" fmla="*/ 547 w 1447"/>
                  <a:gd name="T23" fmla="*/ 110 h 122"/>
                  <a:gd name="T24" fmla="*/ 593 w 1447"/>
                  <a:gd name="T25" fmla="*/ 108 h 122"/>
                  <a:gd name="T26" fmla="*/ 640 w 1447"/>
                  <a:gd name="T27" fmla="*/ 108 h 122"/>
                  <a:gd name="T28" fmla="*/ 686 w 1447"/>
                  <a:gd name="T29" fmla="*/ 105 h 122"/>
                  <a:gd name="T30" fmla="*/ 733 w 1447"/>
                  <a:gd name="T31" fmla="*/ 103 h 122"/>
                  <a:gd name="T32" fmla="*/ 779 w 1447"/>
                  <a:gd name="T33" fmla="*/ 104 h 122"/>
                  <a:gd name="T34" fmla="*/ 825 w 1447"/>
                  <a:gd name="T35" fmla="*/ 100 h 122"/>
                  <a:gd name="T36" fmla="*/ 872 w 1447"/>
                  <a:gd name="T37" fmla="*/ 97 h 122"/>
                  <a:gd name="T38" fmla="*/ 918 w 1447"/>
                  <a:gd name="T39" fmla="*/ 96 h 122"/>
                  <a:gd name="T40" fmla="*/ 965 w 1447"/>
                  <a:gd name="T41" fmla="*/ 91 h 122"/>
                  <a:gd name="T42" fmla="*/ 1011 w 1447"/>
                  <a:gd name="T43" fmla="*/ 82 h 122"/>
                  <a:gd name="T44" fmla="*/ 1057 w 1447"/>
                  <a:gd name="T45" fmla="*/ 72 h 122"/>
                  <a:gd name="T46" fmla="*/ 1104 w 1447"/>
                  <a:gd name="T47" fmla="*/ 65 h 122"/>
                  <a:gd name="T48" fmla="*/ 1150 w 1447"/>
                  <a:gd name="T49" fmla="*/ 53 h 122"/>
                  <a:gd name="T50" fmla="*/ 1197 w 1447"/>
                  <a:gd name="T51" fmla="*/ 40 h 122"/>
                  <a:gd name="T52" fmla="*/ 1243 w 1447"/>
                  <a:gd name="T53" fmla="*/ 41 h 122"/>
                  <a:gd name="T54" fmla="*/ 1289 w 1447"/>
                  <a:gd name="T55" fmla="*/ 31 h 122"/>
                  <a:gd name="T56" fmla="*/ 1336 w 1447"/>
                  <a:gd name="T57" fmla="*/ 29 h 122"/>
                  <a:gd name="T58" fmla="*/ 1382 w 1447"/>
                  <a:gd name="T59" fmla="*/ 22 h 122"/>
                  <a:gd name="T60" fmla="*/ 1429 w 1447"/>
                  <a:gd name="T61" fmla="*/ 6 h 122"/>
                  <a:gd name="T62" fmla="*/ 1429 w 1447"/>
                  <a:gd name="T63" fmla="*/ 70 h 122"/>
                  <a:gd name="T64" fmla="*/ 1382 w 1447"/>
                  <a:gd name="T65" fmla="*/ 80 h 122"/>
                  <a:gd name="T66" fmla="*/ 1336 w 1447"/>
                  <a:gd name="T67" fmla="*/ 82 h 122"/>
                  <a:gd name="T68" fmla="*/ 1289 w 1447"/>
                  <a:gd name="T69" fmla="*/ 83 h 122"/>
                  <a:gd name="T70" fmla="*/ 1243 w 1447"/>
                  <a:gd name="T71" fmla="*/ 88 h 122"/>
                  <a:gd name="T72" fmla="*/ 1197 w 1447"/>
                  <a:gd name="T73" fmla="*/ 92 h 122"/>
                  <a:gd name="T74" fmla="*/ 1150 w 1447"/>
                  <a:gd name="T75" fmla="*/ 97 h 122"/>
                  <a:gd name="T76" fmla="*/ 1104 w 1447"/>
                  <a:gd name="T77" fmla="*/ 98 h 122"/>
                  <a:gd name="T78" fmla="*/ 1057 w 1447"/>
                  <a:gd name="T79" fmla="*/ 95 h 122"/>
                  <a:gd name="T80" fmla="*/ 1011 w 1447"/>
                  <a:gd name="T81" fmla="*/ 98 h 122"/>
                  <a:gd name="T82" fmla="*/ 965 w 1447"/>
                  <a:gd name="T83" fmla="*/ 102 h 122"/>
                  <a:gd name="T84" fmla="*/ 918 w 1447"/>
                  <a:gd name="T85" fmla="*/ 104 h 122"/>
                  <a:gd name="T86" fmla="*/ 872 w 1447"/>
                  <a:gd name="T87" fmla="*/ 103 h 122"/>
                  <a:gd name="T88" fmla="*/ 825 w 1447"/>
                  <a:gd name="T89" fmla="*/ 105 h 122"/>
                  <a:gd name="T90" fmla="*/ 779 w 1447"/>
                  <a:gd name="T91" fmla="*/ 108 h 122"/>
                  <a:gd name="T92" fmla="*/ 733 w 1447"/>
                  <a:gd name="T93" fmla="*/ 106 h 122"/>
                  <a:gd name="T94" fmla="*/ 686 w 1447"/>
                  <a:gd name="T95" fmla="*/ 107 h 122"/>
                  <a:gd name="T96" fmla="*/ 640 w 1447"/>
                  <a:gd name="T97" fmla="*/ 109 h 122"/>
                  <a:gd name="T98" fmla="*/ 593 w 1447"/>
                  <a:gd name="T99" fmla="*/ 109 h 122"/>
                  <a:gd name="T100" fmla="*/ 547 w 1447"/>
                  <a:gd name="T101" fmla="*/ 110 h 122"/>
                  <a:gd name="T102" fmla="*/ 501 w 1447"/>
                  <a:gd name="T103" fmla="*/ 112 h 122"/>
                  <a:gd name="T104" fmla="*/ 454 w 1447"/>
                  <a:gd name="T105" fmla="*/ 114 h 122"/>
                  <a:gd name="T106" fmla="*/ 408 w 1447"/>
                  <a:gd name="T107" fmla="*/ 116 h 122"/>
                  <a:gd name="T108" fmla="*/ 361 w 1447"/>
                  <a:gd name="T109" fmla="*/ 116 h 122"/>
                  <a:gd name="T110" fmla="*/ 315 w 1447"/>
                  <a:gd name="T111" fmla="*/ 117 h 122"/>
                  <a:gd name="T112" fmla="*/ 269 w 1447"/>
                  <a:gd name="T113" fmla="*/ 118 h 122"/>
                  <a:gd name="T114" fmla="*/ 222 w 1447"/>
                  <a:gd name="T115" fmla="*/ 119 h 122"/>
                  <a:gd name="T116" fmla="*/ 176 w 1447"/>
                  <a:gd name="T117" fmla="*/ 120 h 122"/>
                  <a:gd name="T118" fmla="*/ 129 w 1447"/>
                  <a:gd name="T119" fmla="*/ 120 h 122"/>
                  <a:gd name="T120" fmla="*/ 83 w 1447"/>
                  <a:gd name="T121" fmla="*/ 121 h 122"/>
                  <a:gd name="T122" fmla="*/ 37 w 1447"/>
                  <a:gd name="T123" fmla="*/ 121 h 122"/>
                  <a:gd name="T124" fmla="*/ 0 w 1447"/>
                  <a:gd name="T125" fmla="*/ 122 h 12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22">
                    <a:moveTo>
                      <a:pt x="0" y="122"/>
                    </a:moveTo>
                    <a:lnTo>
                      <a:pt x="9" y="121"/>
                    </a:lnTo>
                    <a:lnTo>
                      <a:pt x="18" y="122"/>
                    </a:lnTo>
                    <a:lnTo>
                      <a:pt x="27" y="122"/>
                    </a:lnTo>
                    <a:lnTo>
                      <a:pt x="37" y="121"/>
                    </a:lnTo>
                    <a:lnTo>
                      <a:pt x="46" y="121"/>
                    </a:lnTo>
                    <a:lnTo>
                      <a:pt x="55" y="121"/>
                    </a:lnTo>
                    <a:lnTo>
                      <a:pt x="64" y="121"/>
                    </a:lnTo>
                    <a:lnTo>
                      <a:pt x="74" y="121"/>
                    </a:lnTo>
                    <a:lnTo>
                      <a:pt x="83" y="121"/>
                    </a:lnTo>
                    <a:lnTo>
                      <a:pt x="92" y="121"/>
                    </a:lnTo>
                    <a:lnTo>
                      <a:pt x="102" y="121"/>
                    </a:lnTo>
                    <a:lnTo>
                      <a:pt x="111" y="121"/>
                    </a:lnTo>
                    <a:lnTo>
                      <a:pt x="120" y="120"/>
                    </a:lnTo>
                    <a:lnTo>
                      <a:pt x="129" y="120"/>
                    </a:lnTo>
                    <a:lnTo>
                      <a:pt x="139" y="120"/>
                    </a:lnTo>
                    <a:lnTo>
                      <a:pt x="148" y="120"/>
                    </a:lnTo>
                    <a:lnTo>
                      <a:pt x="157" y="120"/>
                    </a:lnTo>
                    <a:lnTo>
                      <a:pt x="167" y="120"/>
                    </a:lnTo>
                    <a:lnTo>
                      <a:pt x="176" y="120"/>
                    </a:lnTo>
                    <a:lnTo>
                      <a:pt x="185" y="120"/>
                    </a:lnTo>
                    <a:lnTo>
                      <a:pt x="194" y="119"/>
                    </a:lnTo>
                    <a:lnTo>
                      <a:pt x="204" y="119"/>
                    </a:lnTo>
                    <a:lnTo>
                      <a:pt x="213" y="119"/>
                    </a:lnTo>
                    <a:lnTo>
                      <a:pt x="222" y="119"/>
                    </a:lnTo>
                    <a:lnTo>
                      <a:pt x="232" y="119"/>
                    </a:lnTo>
                    <a:lnTo>
                      <a:pt x="241" y="119"/>
                    </a:lnTo>
                    <a:lnTo>
                      <a:pt x="250" y="119"/>
                    </a:lnTo>
                    <a:lnTo>
                      <a:pt x="259" y="118"/>
                    </a:lnTo>
                    <a:lnTo>
                      <a:pt x="269" y="118"/>
                    </a:lnTo>
                    <a:lnTo>
                      <a:pt x="278" y="118"/>
                    </a:lnTo>
                    <a:lnTo>
                      <a:pt x="287" y="118"/>
                    </a:lnTo>
                    <a:lnTo>
                      <a:pt x="296" y="117"/>
                    </a:lnTo>
                    <a:lnTo>
                      <a:pt x="306" y="117"/>
                    </a:lnTo>
                    <a:lnTo>
                      <a:pt x="315" y="117"/>
                    </a:lnTo>
                    <a:lnTo>
                      <a:pt x="324" y="117"/>
                    </a:lnTo>
                    <a:lnTo>
                      <a:pt x="334" y="117"/>
                    </a:lnTo>
                    <a:lnTo>
                      <a:pt x="343" y="117"/>
                    </a:lnTo>
                    <a:lnTo>
                      <a:pt x="352" y="116"/>
                    </a:lnTo>
                    <a:lnTo>
                      <a:pt x="361" y="116"/>
                    </a:lnTo>
                    <a:lnTo>
                      <a:pt x="371" y="116"/>
                    </a:lnTo>
                    <a:lnTo>
                      <a:pt x="380" y="116"/>
                    </a:lnTo>
                    <a:lnTo>
                      <a:pt x="389" y="116"/>
                    </a:lnTo>
                    <a:lnTo>
                      <a:pt x="399" y="116"/>
                    </a:lnTo>
                    <a:lnTo>
                      <a:pt x="408" y="116"/>
                    </a:lnTo>
                    <a:lnTo>
                      <a:pt x="417" y="115"/>
                    </a:lnTo>
                    <a:lnTo>
                      <a:pt x="426" y="115"/>
                    </a:lnTo>
                    <a:lnTo>
                      <a:pt x="436" y="115"/>
                    </a:lnTo>
                    <a:lnTo>
                      <a:pt x="445" y="114"/>
                    </a:lnTo>
                    <a:lnTo>
                      <a:pt x="454" y="114"/>
                    </a:lnTo>
                    <a:lnTo>
                      <a:pt x="464" y="113"/>
                    </a:lnTo>
                    <a:lnTo>
                      <a:pt x="473" y="113"/>
                    </a:lnTo>
                    <a:lnTo>
                      <a:pt x="482" y="113"/>
                    </a:lnTo>
                    <a:lnTo>
                      <a:pt x="491" y="112"/>
                    </a:lnTo>
                    <a:lnTo>
                      <a:pt x="501" y="112"/>
                    </a:lnTo>
                    <a:lnTo>
                      <a:pt x="510" y="111"/>
                    </a:lnTo>
                    <a:lnTo>
                      <a:pt x="519" y="111"/>
                    </a:lnTo>
                    <a:lnTo>
                      <a:pt x="528" y="110"/>
                    </a:lnTo>
                    <a:lnTo>
                      <a:pt x="538" y="110"/>
                    </a:lnTo>
                    <a:lnTo>
                      <a:pt x="547" y="110"/>
                    </a:lnTo>
                    <a:lnTo>
                      <a:pt x="556" y="109"/>
                    </a:lnTo>
                    <a:lnTo>
                      <a:pt x="566" y="109"/>
                    </a:lnTo>
                    <a:lnTo>
                      <a:pt x="575" y="108"/>
                    </a:lnTo>
                    <a:lnTo>
                      <a:pt x="584" y="107"/>
                    </a:lnTo>
                    <a:lnTo>
                      <a:pt x="593" y="108"/>
                    </a:lnTo>
                    <a:lnTo>
                      <a:pt x="603" y="108"/>
                    </a:lnTo>
                    <a:lnTo>
                      <a:pt x="612" y="107"/>
                    </a:lnTo>
                    <a:lnTo>
                      <a:pt x="621" y="107"/>
                    </a:lnTo>
                    <a:lnTo>
                      <a:pt x="631" y="107"/>
                    </a:lnTo>
                    <a:lnTo>
                      <a:pt x="640" y="108"/>
                    </a:lnTo>
                    <a:lnTo>
                      <a:pt x="649" y="107"/>
                    </a:lnTo>
                    <a:lnTo>
                      <a:pt x="658" y="108"/>
                    </a:lnTo>
                    <a:lnTo>
                      <a:pt x="668" y="107"/>
                    </a:lnTo>
                    <a:lnTo>
                      <a:pt x="677" y="106"/>
                    </a:lnTo>
                    <a:lnTo>
                      <a:pt x="686" y="105"/>
                    </a:lnTo>
                    <a:lnTo>
                      <a:pt x="696" y="105"/>
                    </a:lnTo>
                    <a:lnTo>
                      <a:pt x="705" y="105"/>
                    </a:lnTo>
                    <a:lnTo>
                      <a:pt x="714" y="104"/>
                    </a:lnTo>
                    <a:lnTo>
                      <a:pt x="723" y="103"/>
                    </a:lnTo>
                    <a:lnTo>
                      <a:pt x="733" y="103"/>
                    </a:lnTo>
                    <a:lnTo>
                      <a:pt x="742" y="104"/>
                    </a:lnTo>
                    <a:lnTo>
                      <a:pt x="751" y="105"/>
                    </a:lnTo>
                    <a:lnTo>
                      <a:pt x="760" y="106"/>
                    </a:lnTo>
                    <a:lnTo>
                      <a:pt x="770" y="105"/>
                    </a:lnTo>
                    <a:lnTo>
                      <a:pt x="779" y="104"/>
                    </a:lnTo>
                    <a:lnTo>
                      <a:pt x="788" y="104"/>
                    </a:lnTo>
                    <a:lnTo>
                      <a:pt x="798" y="102"/>
                    </a:lnTo>
                    <a:lnTo>
                      <a:pt x="807" y="101"/>
                    </a:lnTo>
                    <a:lnTo>
                      <a:pt x="816" y="102"/>
                    </a:lnTo>
                    <a:lnTo>
                      <a:pt x="825" y="100"/>
                    </a:lnTo>
                    <a:lnTo>
                      <a:pt x="835" y="100"/>
                    </a:lnTo>
                    <a:lnTo>
                      <a:pt x="844" y="98"/>
                    </a:lnTo>
                    <a:lnTo>
                      <a:pt x="853" y="97"/>
                    </a:lnTo>
                    <a:lnTo>
                      <a:pt x="863" y="97"/>
                    </a:lnTo>
                    <a:lnTo>
                      <a:pt x="872" y="97"/>
                    </a:lnTo>
                    <a:lnTo>
                      <a:pt x="881" y="100"/>
                    </a:lnTo>
                    <a:lnTo>
                      <a:pt x="890" y="99"/>
                    </a:lnTo>
                    <a:lnTo>
                      <a:pt x="900" y="97"/>
                    </a:lnTo>
                    <a:lnTo>
                      <a:pt x="909" y="96"/>
                    </a:lnTo>
                    <a:lnTo>
                      <a:pt x="918" y="96"/>
                    </a:lnTo>
                    <a:lnTo>
                      <a:pt x="928" y="94"/>
                    </a:lnTo>
                    <a:lnTo>
                      <a:pt x="937" y="93"/>
                    </a:lnTo>
                    <a:lnTo>
                      <a:pt x="946" y="92"/>
                    </a:lnTo>
                    <a:lnTo>
                      <a:pt x="955" y="91"/>
                    </a:lnTo>
                    <a:lnTo>
                      <a:pt x="965" y="91"/>
                    </a:lnTo>
                    <a:lnTo>
                      <a:pt x="974" y="89"/>
                    </a:lnTo>
                    <a:lnTo>
                      <a:pt x="983" y="87"/>
                    </a:lnTo>
                    <a:lnTo>
                      <a:pt x="992" y="85"/>
                    </a:lnTo>
                    <a:lnTo>
                      <a:pt x="1002" y="83"/>
                    </a:lnTo>
                    <a:lnTo>
                      <a:pt x="1011" y="82"/>
                    </a:lnTo>
                    <a:lnTo>
                      <a:pt x="1020" y="80"/>
                    </a:lnTo>
                    <a:lnTo>
                      <a:pt x="1030" y="79"/>
                    </a:lnTo>
                    <a:lnTo>
                      <a:pt x="1039" y="76"/>
                    </a:lnTo>
                    <a:lnTo>
                      <a:pt x="1048" y="74"/>
                    </a:lnTo>
                    <a:lnTo>
                      <a:pt x="1057" y="72"/>
                    </a:lnTo>
                    <a:lnTo>
                      <a:pt x="1067" y="72"/>
                    </a:lnTo>
                    <a:lnTo>
                      <a:pt x="1076" y="70"/>
                    </a:lnTo>
                    <a:lnTo>
                      <a:pt x="1085" y="70"/>
                    </a:lnTo>
                    <a:lnTo>
                      <a:pt x="1095" y="67"/>
                    </a:lnTo>
                    <a:lnTo>
                      <a:pt x="1104" y="65"/>
                    </a:lnTo>
                    <a:lnTo>
                      <a:pt x="1113" y="62"/>
                    </a:lnTo>
                    <a:lnTo>
                      <a:pt x="1122" y="60"/>
                    </a:lnTo>
                    <a:lnTo>
                      <a:pt x="1132" y="57"/>
                    </a:lnTo>
                    <a:lnTo>
                      <a:pt x="1141" y="52"/>
                    </a:lnTo>
                    <a:lnTo>
                      <a:pt x="1150" y="53"/>
                    </a:lnTo>
                    <a:lnTo>
                      <a:pt x="1160" y="52"/>
                    </a:lnTo>
                    <a:lnTo>
                      <a:pt x="1169" y="48"/>
                    </a:lnTo>
                    <a:lnTo>
                      <a:pt x="1178" y="45"/>
                    </a:lnTo>
                    <a:lnTo>
                      <a:pt x="1187" y="42"/>
                    </a:lnTo>
                    <a:lnTo>
                      <a:pt x="1197" y="40"/>
                    </a:lnTo>
                    <a:lnTo>
                      <a:pt x="1206" y="41"/>
                    </a:lnTo>
                    <a:lnTo>
                      <a:pt x="1215" y="43"/>
                    </a:lnTo>
                    <a:lnTo>
                      <a:pt x="1224" y="43"/>
                    </a:lnTo>
                    <a:lnTo>
                      <a:pt x="1234" y="43"/>
                    </a:lnTo>
                    <a:lnTo>
                      <a:pt x="1243" y="41"/>
                    </a:lnTo>
                    <a:lnTo>
                      <a:pt x="1252" y="40"/>
                    </a:lnTo>
                    <a:lnTo>
                      <a:pt x="1262" y="38"/>
                    </a:lnTo>
                    <a:lnTo>
                      <a:pt x="1271" y="35"/>
                    </a:lnTo>
                    <a:lnTo>
                      <a:pt x="1280" y="32"/>
                    </a:lnTo>
                    <a:lnTo>
                      <a:pt x="1289" y="31"/>
                    </a:lnTo>
                    <a:lnTo>
                      <a:pt x="1299" y="30"/>
                    </a:lnTo>
                    <a:lnTo>
                      <a:pt x="1308" y="30"/>
                    </a:lnTo>
                    <a:lnTo>
                      <a:pt x="1317" y="30"/>
                    </a:lnTo>
                    <a:lnTo>
                      <a:pt x="1327" y="30"/>
                    </a:lnTo>
                    <a:lnTo>
                      <a:pt x="1336" y="29"/>
                    </a:lnTo>
                    <a:lnTo>
                      <a:pt x="1345" y="27"/>
                    </a:lnTo>
                    <a:lnTo>
                      <a:pt x="1354" y="24"/>
                    </a:lnTo>
                    <a:lnTo>
                      <a:pt x="1364" y="23"/>
                    </a:lnTo>
                    <a:lnTo>
                      <a:pt x="1373" y="23"/>
                    </a:lnTo>
                    <a:lnTo>
                      <a:pt x="1382" y="22"/>
                    </a:lnTo>
                    <a:lnTo>
                      <a:pt x="1392" y="20"/>
                    </a:lnTo>
                    <a:lnTo>
                      <a:pt x="1401" y="20"/>
                    </a:lnTo>
                    <a:lnTo>
                      <a:pt x="1410" y="17"/>
                    </a:lnTo>
                    <a:lnTo>
                      <a:pt x="1419" y="13"/>
                    </a:lnTo>
                    <a:lnTo>
                      <a:pt x="1429" y="6"/>
                    </a:lnTo>
                    <a:lnTo>
                      <a:pt x="1438" y="3"/>
                    </a:lnTo>
                    <a:lnTo>
                      <a:pt x="1447" y="0"/>
                    </a:lnTo>
                    <a:lnTo>
                      <a:pt x="1447" y="64"/>
                    </a:lnTo>
                    <a:lnTo>
                      <a:pt x="1438" y="67"/>
                    </a:lnTo>
                    <a:lnTo>
                      <a:pt x="1429" y="70"/>
                    </a:lnTo>
                    <a:lnTo>
                      <a:pt x="1419" y="74"/>
                    </a:lnTo>
                    <a:lnTo>
                      <a:pt x="1410" y="77"/>
                    </a:lnTo>
                    <a:lnTo>
                      <a:pt x="1401" y="79"/>
                    </a:lnTo>
                    <a:lnTo>
                      <a:pt x="1392" y="79"/>
                    </a:lnTo>
                    <a:lnTo>
                      <a:pt x="1382" y="80"/>
                    </a:lnTo>
                    <a:lnTo>
                      <a:pt x="1373" y="80"/>
                    </a:lnTo>
                    <a:lnTo>
                      <a:pt x="1364" y="80"/>
                    </a:lnTo>
                    <a:lnTo>
                      <a:pt x="1354" y="80"/>
                    </a:lnTo>
                    <a:lnTo>
                      <a:pt x="1345" y="81"/>
                    </a:lnTo>
                    <a:lnTo>
                      <a:pt x="1336" y="82"/>
                    </a:lnTo>
                    <a:lnTo>
                      <a:pt x="1327" y="82"/>
                    </a:lnTo>
                    <a:lnTo>
                      <a:pt x="1317" y="83"/>
                    </a:lnTo>
                    <a:lnTo>
                      <a:pt x="1308" y="82"/>
                    </a:lnTo>
                    <a:lnTo>
                      <a:pt x="1299" y="82"/>
                    </a:lnTo>
                    <a:lnTo>
                      <a:pt x="1289" y="83"/>
                    </a:lnTo>
                    <a:lnTo>
                      <a:pt x="1280" y="83"/>
                    </a:lnTo>
                    <a:lnTo>
                      <a:pt x="1271" y="84"/>
                    </a:lnTo>
                    <a:lnTo>
                      <a:pt x="1262" y="86"/>
                    </a:lnTo>
                    <a:lnTo>
                      <a:pt x="1252" y="86"/>
                    </a:lnTo>
                    <a:lnTo>
                      <a:pt x="1243" y="88"/>
                    </a:lnTo>
                    <a:lnTo>
                      <a:pt x="1234" y="89"/>
                    </a:lnTo>
                    <a:lnTo>
                      <a:pt x="1224" y="90"/>
                    </a:lnTo>
                    <a:lnTo>
                      <a:pt x="1215" y="91"/>
                    </a:lnTo>
                    <a:lnTo>
                      <a:pt x="1206" y="91"/>
                    </a:lnTo>
                    <a:lnTo>
                      <a:pt x="1197" y="92"/>
                    </a:lnTo>
                    <a:lnTo>
                      <a:pt x="1187" y="93"/>
                    </a:lnTo>
                    <a:lnTo>
                      <a:pt x="1178" y="94"/>
                    </a:lnTo>
                    <a:lnTo>
                      <a:pt x="1169" y="95"/>
                    </a:lnTo>
                    <a:lnTo>
                      <a:pt x="1160" y="97"/>
                    </a:lnTo>
                    <a:lnTo>
                      <a:pt x="1150" y="97"/>
                    </a:lnTo>
                    <a:lnTo>
                      <a:pt x="1141" y="98"/>
                    </a:lnTo>
                    <a:lnTo>
                      <a:pt x="1132" y="99"/>
                    </a:lnTo>
                    <a:lnTo>
                      <a:pt x="1122" y="99"/>
                    </a:lnTo>
                    <a:lnTo>
                      <a:pt x="1113" y="98"/>
                    </a:lnTo>
                    <a:lnTo>
                      <a:pt x="1104" y="98"/>
                    </a:lnTo>
                    <a:lnTo>
                      <a:pt x="1095" y="98"/>
                    </a:lnTo>
                    <a:lnTo>
                      <a:pt x="1085" y="98"/>
                    </a:lnTo>
                    <a:lnTo>
                      <a:pt x="1076" y="97"/>
                    </a:lnTo>
                    <a:lnTo>
                      <a:pt x="1067" y="97"/>
                    </a:lnTo>
                    <a:lnTo>
                      <a:pt x="1057" y="95"/>
                    </a:lnTo>
                    <a:lnTo>
                      <a:pt x="1048" y="95"/>
                    </a:lnTo>
                    <a:lnTo>
                      <a:pt x="1039" y="96"/>
                    </a:lnTo>
                    <a:lnTo>
                      <a:pt x="1030" y="97"/>
                    </a:lnTo>
                    <a:lnTo>
                      <a:pt x="1020" y="97"/>
                    </a:lnTo>
                    <a:lnTo>
                      <a:pt x="1011" y="98"/>
                    </a:lnTo>
                    <a:lnTo>
                      <a:pt x="1002" y="98"/>
                    </a:lnTo>
                    <a:lnTo>
                      <a:pt x="992" y="99"/>
                    </a:lnTo>
                    <a:lnTo>
                      <a:pt x="983" y="100"/>
                    </a:lnTo>
                    <a:lnTo>
                      <a:pt x="974" y="101"/>
                    </a:lnTo>
                    <a:lnTo>
                      <a:pt x="965" y="102"/>
                    </a:lnTo>
                    <a:lnTo>
                      <a:pt x="955" y="102"/>
                    </a:lnTo>
                    <a:lnTo>
                      <a:pt x="946" y="102"/>
                    </a:lnTo>
                    <a:lnTo>
                      <a:pt x="937" y="102"/>
                    </a:lnTo>
                    <a:lnTo>
                      <a:pt x="928" y="103"/>
                    </a:lnTo>
                    <a:lnTo>
                      <a:pt x="918" y="104"/>
                    </a:lnTo>
                    <a:lnTo>
                      <a:pt x="909" y="103"/>
                    </a:lnTo>
                    <a:lnTo>
                      <a:pt x="900" y="104"/>
                    </a:lnTo>
                    <a:lnTo>
                      <a:pt x="890" y="105"/>
                    </a:lnTo>
                    <a:lnTo>
                      <a:pt x="881" y="106"/>
                    </a:lnTo>
                    <a:lnTo>
                      <a:pt x="872" y="103"/>
                    </a:lnTo>
                    <a:lnTo>
                      <a:pt x="863" y="102"/>
                    </a:lnTo>
                    <a:lnTo>
                      <a:pt x="853" y="103"/>
                    </a:lnTo>
                    <a:lnTo>
                      <a:pt x="844" y="103"/>
                    </a:lnTo>
                    <a:lnTo>
                      <a:pt x="835" y="104"/>
                    </a:lnTo>
                    <a:lnTo>
                      <a:pt x="825" y="105"/>
                    </a:lnTo>
                    <a:lnTo>
                      <a:pt x="816" y="106"/>
                    </a:lnTo>
                    <a:lnTo>
                      <a:pt x="807" y="105"/>
                    </a:lnTo>
                    <a:lnTo>
                      <a:pt x="798" y="106"/>
                    </a:lnTo>
                    <a:lnTo>
                      <a:pt x="788" y="107"/>
                    </a:lnTo>
                    <a:lnTo>
                      <a:pt x="779" y="108"/>
                    </a:lnTo>
                    <a:lnTo>
                      <a:pt x="770" y="109"/>
                    </a:lnTo>
                    <a:lnTo>
                      <a:pt x="760" y="109"/>
                    </a:lnTo>
                    <a:lnTo>
                      <a:pt x="751" y="108"/>
                    </a:lnTo>
                    <a:lnTo>
                      <a:pt x="742" y="107"/>
                    </a:lnTo>
                    <a:lnTo>
                      <a:pt x="733" y="106"/>
                    </a:lnTo>
                    <a:lnTo>
                      <a:pt x="723" y="105"/>
                    </a:lnTo>
                    <a:lnTo>
                      <a:pt x="714" y="107"/>
                    </a:lnTo>
                    <a:lnTo>
                      <a:pt x="705" y="107"/>
                    </a:lnTo>
                    <a:lnTo>
                      <a:pt x="696" y="107"/>
                    </a:lnTo>
                    <a:lnTo>
                      <a:pt x="686" y="107"/>
                    </a:lnTo>
                    <a:lnTo>
                      <a:pt x="677" y="107"/>
                    </a:lnTo>
                    <a:lnTo>
                      <a:pt x="668" y="109"/>
                    </a:lnTo>
                    <a:lnTo>
                      <a:pt x="658" y="110"/>
                    </a:lnTo>
                    <a:lnTo>
                      <a:pt x="649" y="108"/>
                    </a:lnTo>
                    <a:lnTo>
                      <a:pt x="640" y="109"/>
                    </a:lnTo>
                    <a:lnTo>
                      <a:pt x="631" y="108"/>
                    </a:lnTo>
                    <a:lnTo>
                      <a:pt x="621" y="108"/>
                    </a:lnTo>
                    <a:lnTo>
                      <a:pt x="612" y="108"/>
                    </a:lnTo>
                    <a:lnTo>
                      <a:pt x="603" y="109"/>
                    </a:lnTo>
                    <a:lnTo>
                      <a:pt x="593" y="109"/>
                    </a:lnTo>
                    <a:lnTo>
                      <a:pt x="584" y="108"/>
                    </a:lnTo>
                    <a:lnTo>
                      <a:pt x="575" y="109"/>
                    </a:lnTo>
                    <a:lnTo>
                      <a:pt x="566" y="109"/>
                    </a:lnTo>
                    <a:lnTo>
                      <a:pt x="556" y="110"/>
                    </a:lnTo>
                    <a:lnTo>
                      <a:pt x="547" y="110"/>
                    </a:lnTo>
                    <a:lnTo>
                      <a:pt x="538" y="111"/>
                    </a:lnTo>
                    <a:lnTo>
                      <a:pt x="528" y="110"/>
                    </a:lnTo>
                    <a:lnTo>
                      <a:pt x="519" y="111"/>
                    </a:lnTo>
                    <a:lnTo>
                      <a:pt x="510" y="112"/>
                    </a:lnTo>
                    <a:lnTo>
                      <a:pt x="501" y="112"/>
                    </a:lnTo>
                    <a:lnTo>
                      <a:pt x="491" y="113"/>
                    </a:lnTo>
                    <a:lnTo>
                      <a:pt x="482" y="113"/>
                    </a:lnTo>
                    <a:lnTo>
                      <a:pt x="473" y="113"/>
                    </a:lnTo>
                    <a:lnTo>
                      <a:pt x="464" y="114"/>
                    </a:lnTo>
                    <a:lnTo>
                      <a:pt x="454" y="114"/>
                    </a:lnTo>
                    <a:lnTo>
                      <a:pt x="445" y="115"/>
                    </a:lnTo>
                    <a:lnTo>
                      <a:pt x="436" y="115"/>
                    </a:lnTo>
                    <a:lnTo>
                      <a:pt x="426" y="115"/>
                    </a:lnTo>
                    <a:lnTo>
                      <a:pt x="417" y="115"/>
                    </a:lnTo>
                    <a:lnTo>
                      <a:pt x="408" y="116"/>
                    </a:lnTo>
                    <a:lnTo>
                      <a:pt x="399" y="116"/>
                    </a:lnTo>
                    <a:lnTo>
                      <a:pt x="389" y="116"/>
                    </a:lnTo>
                    <a:lnTo>
                      <a:pt x="380" y="116"/>
                    </a:lnTo>
                    <a:lnTo>
                      <a:pt x="371" y="116"/>
                    </a:lnTo>
                    <a:lnTo>
                      <a:pt x="361" y="116"/>
                    </a:lnTo>
                    <a:lnTo>
                      <a:pt x="352" y="117"/>
                    </a:lnTo>
                    <a:lnTo>
                      <a:pt x="343" y="117"/>
                    </a:lnTo>
                    <a:lnTo>
                      <a:pt x="334" y="117"/>
                    </a:lnTo>
                    <a:lnTo>
                      <a:pt x="324" y="117"/>
                    </a:lnTo>
                    <a:lnTo>
                      <a:pt x="315" y="117"/>
                    </a:lnTo>
                    <a:lnTo>
                      <a:pt x="306" y="117"/>
                    </a:lnTo>
                    <a:lnTo>
                      <a:pt x="296" y="118"/>
                    </a:lnTo>
                    <a:lnTo>
                      <a:pt x="287" y="118"/>
                    </a:lnTo>
                    <a:lnTo>
                      <a:pt x="278" y="118"/>
                    </a:lnTo>
                    <a:lnTo>
                      <a:pt x="269" y="118"/>
                    </a:lnTo>
                    <a:lnTo>
                      <a:pt x="259" y="119"/>
                    </a:lnTo>
                    <a:lnTo>
                      <a:pt x="250" y="119"/>
                    </a:lnTo>
                    <a:lnTo>
                      <a:pt x="241" y="119"/>
                    </a:lnTo>
                    <a:lnTo>
                      <a:pt x="232" y="119"/>
                    </a:lnTo>
                    <a:lnTo>
                      <a:pt x="222" y="119"/>
                    </a:lnTo>
                    <a:lnTo>
                      <a:pt x="213" y="119"/>
                    </a:lnTo>
                    <a:lnTo>
                      <a:pt x="204" y="119"/>
                    </a:lnTo>
                    <a:lnTo>
                      <a:pt x="194" y="119"/>
                    </a:lnTo>
                    <a:lnTo>
                      <a:pt x="185" y="120"/>
                    </a:lnTo>
                    <a:lnTo>
                      <a:pt x="176" y="120"/>
                    </a:lnTo>
                    <a:lnTo>
                      <a:pt x="167" y="120"/>
                    </a:lnTo>
                    <a:lnTo>
                      <a:pt x="157" y="120"/>
                    </a:lnTo>
                    <a:lnTo>
                      <a:pt x="148" y="120"/>
                    </a:lnTo>
                    <a:lnTo>
                      <a:pt x="139" y="120"/>
                    </a:lnTo>
                    <a:lnTo>
                      <a:pt x="129" y="120"/>
                    </a:lnTo>
                    <a:lnTo>
                      <a:pt x="120" y="120"/>
                    </a:lnTo>
                    <a:lnTo>
                      <a:pt x="111" y="121"/>
                    </a:lnTo>
                    <a:lnTo>
                      <a:pt x="102" y="121"/>
                    </a:lnTo>
                    <a:lnTo>
                      <a:pt x="92" y="121"/>
                    </a:lnTo>
                    <a:lnTo>
                      <a:pt x="83" y="121"/>
                    </a:lnTo>
                    <a:lnTo>
                      <a:pt x="74" y="121"/>
                    </a:lnTo>
                    <a:lnTo>
                      <a:pt x="64" y="121"/>
                    </a:lnTo>
                    <a:lnTo>
                      <a:pt x="55" y="121"/>
                    </a:lnTo>
                    <a:lnTo>
                      <a:pt x="46" y="121"/>
                    </a:lnTo>
                    <a:lnTo>
                      <a:pt x="37" y="121"/>
                    </a:lnTo>
                    <a:lnTo>
                      <a:pt x="27" y="122"/>
                    </a:lnTo>
                    <a:lnTo>
                      <a:pt x="18" y="122"/>
                    </a:lnTo>
                    <a:lnTo>
                      <a:pt x="9" y="121"/>
                    </a:lnTo>
                    <a:lnTo>
                      <a:pt x="0" y="122"/>
                    </a:lnTo>
                    <a:close/>
                  </a:path>
                </a:pathLst>
              </a:cu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14" name="Freeform 322"/>
              <p:cNvSpPr>
                <a:spLocks/>
              </p:cNvSpPr>
              <p:nvPr/>
            </p:nvSpPr>
            <p:spPr bwMode="auto">
              <a:xfrm>
                <a:off x="3152" y="2387"/>
                <a:ext cx="1447" cy="122"/>
              </a:xfrm>
              <a:custGeom>
                <a:avLst/>
                <a:gdLst>
                  <a:gd name="T0" fmla="*/ 37 w 1447"/>
                  <a:gd name="T1" fmla="*/ 121 h 122"/>
                  <a:gd name="T2" fmla="*/ 83 w 1447"/>
                  <a:gd name="T3" fmla="*/ 121 h 122"/>
                  <a:gd name="T4" fmla="*/ 129 w 1447"/>
                  <a:gd name="T5" fmla="*/ 120 h 122"/>
                  <a:gd name="T6" fmla="*/ 176 w 1447"/>
                  <a:gd name="T7" fmla="*/ 120 h 122"/>
                  <a:gd name="T8" fmla="*/ 222 w 1447"/>
                  <a:gd name="T9" fmla="*/ 119 h 122"/>
                  <a:gd name="T10" fmla="*/ 269 w 1447"/>
                  <a:gd name="T11" fmla="*/ 118 h 122"/>
                  <a:gd name="T12" fmla="*/ 315 w 1447"/>
                  <a:gd name="T13" fmla="*/ 117 h 122"/>
                  <a:gd name="T14" fmla="*/ 361 w 1447"/>
                  <a:gd name="T15" fmla="*/ 116 h 122"/>
                  <a:gd name="T16" fmla="*/ 408 w 1447"/>
                  <a:gd name="T17" fmla="*/ 116 h 122"/>
                  <a:gd name="T18" fmla="*/ 454 w 1447"/>
                  <a:gd name="T19" fmla="*/ 114 h 122"/>
                  <a:gd name="T20" fmla="*/ 501 w 1447"/>
                  <a:gd name="T21" fmla="*/ 112 h 122"/>
                  <a:gd name="T22" fmla="*/ 547 w 1447"/>
                  <a:gd name="T23" fmla="*/ 110 h 122"/>
                  <a:gd name="T24" fmla="*/ 593 w 1447"/>
                  <a:gd name="T25" fmla="*/ 108 h 122"/>
                  <a:gd name="T26" fmla="*/ 640 w 1447"/>
                  <a:gd name="T27" fmla="*/ 108 h 122"/>
                  <a:gd name="T28" fmla="*/ 686 w 1447"/>
                  <a:gd name="T29" fmla="*/ 105 h 122"/>
                  <a:gd name="T30" fmla="*/ 733 w 1447"/>
                  <a:gd name="T31" fmla="*/ 103 h 122"/>
                  <a:gd name="T32" fmla="*/ 779 w 1447"/>
                  <a:gd name="T33" fmla="*/ 104 h 122"/>
                  <a:gd name="T34" fmla="*/ 825 w 1447"/>
                  <a:gd name="T35" fmla="*/ 100 h 122"/>
                  <a:gd name="T36" fmla="*/ 872 w 1447"/>
                  <a:gd name="T37" fmla="*/ 97 h 122"/>
                  <a:gd name="T38" fmla="*/ 918 w 1447"/>
                  <a:gd name="T39" fmla="*/ 96 h 122"/>
                  <a:gd name="T40" fmla="*/ 965 w 1447"/>
                  <a:gd name="T41" fmla="*/ 91 h 122"/>
                  <a:gd name="T42" fmla="*/ 1011 w 1447"/>
                  <a:gd name="T43" fmla="*/ 82 h 122"/>
                  <a:gd name="T44" fmla="*/ 1057 w 1447"/>
                  <a:gd name="T45" fmla="*/ 72 h 122"/>
                  <a:gd name="T46" fmla="*/ 1104 w 1447"/>
                  <a:gd name="T47" fmla="*/ 65 h 122"/>
                  <a:gd name="T48" fmla="*/ 1150 w 1447"/>
                  <a:gd name="T49" fmla="*/ 53 h 122"/>
                  <a:gd name="T50" fmla="*/ 1197 w 1447"/>
                  <a:gd name="T51" fmla="*/ 40 h 122"/>
                  <a:gd name="T52" fmla="*/ 1243 w 1447"/>
                  <a:gd name="T53" fmla="*/ 41 h 122"/>
                  <a:gd name="T54" fmla="*/ 1289 w 1447"/>
                  <a:gd name="T55" fmla="*/ 31 h 122"/>
                  <a:gd name="T56" fmla="*/ 1336 w 1447"/>
                  <a:gd name="T57" fmla="*/ 29 h 122"/>
                  <a:gd name="T58" fmla="*/ 1382 w 1447"/>
                  <a:gd name="T59" fmla="*/ 22 h 122"/>
                  <a:gd name="T60" fmla="*/ 1429 w 1447"/>
                  <a:gd name="T61" fmla="*/ 6 h 122"/>
                  <a:gd name="T62" fmla="*/ 1429 w 1447"/>
                  <a:gd name="T63" fmla="*/ 70 h 122"/>
                  <a:gd name="T64" fmla="*/ 1382 w 1447"/>
                  <a:gd name="T65" fmla="*/ 80 h 122"/>
                  <a:gd name="T66" fmla="*/ 1336 w 1447"/>
                  <a:gd name="T67" fmla="*/ 82 h 122"/>
                  <a:gd name="T68" fmla="*/ 1289 w 1447"/>
                  <a:gd name="T69" fmla="*/ 83 h 122"/>
                  <a:gd name="T70" fmla="*/ 1243 w 1447"/>
                  <a:gd name="T71" fmla="*/ 88 h 122"/>
                  <a:gd name="T72" fmla="*/ 1197 w 1447"/>
                  <a:gd name="T73" fmla="*/ 92 h 122"/>
                  <a:gd name="T74" fmla="*/ 1150 w 1447"/>
                  <a:gd name="T75" fmla="*/ 97 h 122"/>
                  <a:gd name="T76" fmla="*/ 1104 w 1447"/>
                  <a:gd name="T77" fmla="*/ 98 h 122"/>
                  <a:gd name="T78" fmla="*/ 1057 w 1447"/>
                  <a:gd name="T79" fmla="*/ 95 h 122"/>
                  <a:gd name="T80" fmla="*/ 1011 w 1447"/>
                  <a:gd name="T81" fmla="*/ 98 h 122"/>
                  <a:gd name="T82" fmla="*/ 965 w 1447"/>
                  <a:gd name="T83" fmla="*/ 102 h 122"/>
                  <a:gd name="T84" fmla="*/ 918 w 1447"/>
                  <a:gd name="T85" fmla="*/ 104 h 122"/>
                  <a:gd name="T86" fmla="*/ 872 w 1447"/>
                  <a:gd name="T87" fmla="*/ 103 h 122"/>
                  <a:gd name="T88" fmla="*/ 825 w 1447"/>
                  <a:gd name="T89" fmla="*/ 105 h 122"/>
                  <a:gd name="T90" fmla="*/ 779 w 1447"/>
                  <a:gd name="T91" fmla="*/ 108 h 122"/>
                  <a:gd name="T92" fmla="*/ 733 w 1447"/>
                  <a:gd name="T93" fmla="*/ 106 h 122"/>
                  <a:gd name="T94" fmla="*/ 686 w 1447"/>
                  <a:gd name="T95" fmla="*/ 107 h 122"/>
                  <a:gd name="T96" fmla="*/ 640 w 1447"/>
                  <a:gd name="T97" fmla="*/ 109 h 122"/>
                  <a:gd name="T98" fmla="*/ 593 w 1447"/>
                  <a:gd name="T99" fmla="*/ 109 h 122"/>
                  <a:gd name="T100" fmla="*/ 547 w 1447"/>
                  <a:gd name="T101" fmla="*/ 110 h 122"/>
                  <a:gd name="T102" fmla="*/ 501 w 1447"/>
                  <a:gd name="T103" fmla="*/ 112 h 122"/>
                  <a:gd name="T104" fmla="*/ 454 w 1447"/>
                  <a:gd name="T105" fmla="*/ 114 h 122"/>
                  <a:gd name="T106" fmla="*/ 408 w 1447"/>
                  <a:gd name="T107" fmla="*/ 116 h 122"/>
                  <a:gd name="T108" fmla="*/ 361 w 1447"/>
                  <a:gd name="T109" fmla="*/ 116 h 122"/>
                  <a:gd name="T110" fmla="*/ 315 w 1447"/>
                  <a:gd name="T111" fmla="*/ 117 h 122"/>
                  <a:gd name="T112" fmla="*/ 269 w 1447"/>
                  <a:gd name="T113" fmla="*/ 118 h 122"/>
                  <a:gd name="T114" fmla="*/ 222 w 1447"/>
                  <a:gd name="T115" fmla="*/ 119 h 122"/>
                  <a:gd name="T116" fmla="*/ 176 w 1447"/>
                  <a:gd name="T117" fmla="*/ 120 h 122"/>
                  <a:gd name="T118" fmla="*/ 129 w 1447"/>
                  <a:gd name="T119" fmla="*/ 120 h 122"/>
                  <a:gd name="T120" fmla="*/ 83 w 1447"/>
                  <a:gd name="T121" fmla="*/ 121 h 122"/>
                  <a:gd name="T122" fmla="*/ 37 w 1447"/>
                  <a:gd name="T123" fmla="*/ 121 h 122"/>
                  <a:gd name="T124" fmla="*/ 0 w 1447"/>
                  <a:gd name="T125" fmla="*/ 122 h 12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22">
                    <a:moveTo>
                      <a:pt x="0" y="122"/>
                    </a:moveTo>
                    <a:lnTo>
                      <a:pt x="9" y="121"/>
                    </a:lnTo>
                    <a:lnTo>
                      <a:pt x="18" y="122"/>
                    </a:lnTo>
                    <a:lnTo>
                      <a:pt x="27" y="122"/>
                    </a:lnTo>
                    <a:lnTo>
                      <a:pt x="37" y="121"/>
                    </a:lnTo>
                    <a:lnTo>
                      <a:pt x="46" y="121"/>
                    </a:lnTo>
                    <a:lnTo>
                      <a:pt x="55" y="121"/>
                    </a:lnTo>
                    <a:lnTo>
                      <a:pt x="64" y="121"/>
                    </a:lnTo>
                    <a:lnTo>
                      <a:pt x="74" y="121"/>
                    </a:lnTo>
                    <a:lnTo>
                      <a:pt x="83" y="121"/>
                    </a:lnTo>
                    <a:lnTo>
                      <a:pt x="92" y="121"/>
                    </a:lnTo>
                    <a:lnTo>
                      <a:pt x="102" y="121"/>
                    </a:lnTo>
                    <a:lnTo>
                      <a:pt x="111" y="121"/>
                    </a:lnTo>
                    <a:lnTo>
                      <a:pt x="120" y="120"/>
                    </a:lnTo>
                    <a:lnTo>
                      <a:pt x="129" y="120"/>
                    </a:lnTo>
                    <a:lnTo>
                      <a:pt x="139" y="120"/>
                    </a:lnTo>
                    <a:lnTo>
                      <a:pt x="148" y="120"/>
                    </a:lnTo>
                    <a:lnTo>
                      <a:pt x="157" y="120"/>
                    </a:lnTo>
                    <a:lnTo>
                      <a:pt x="167" y="120"/>
                    </a:lnTo>
                    <a:lnTo>
                      <a:pt x="176" y="120"/>
                    </a:lnTo>
                    <a:lnTo>
                      <a:pt x="185" y="120"/>
                    </a:lnTo>
                    <a:lnTo>
                      <a:pt x="194" y="119"/>
                    </a:lnTo>
                    <a:lnTo>
                      <a:pt x="204" y="119"/>
                    </a:lnTo>
                    <a:lnTo>
                      <a:pt x="213" y="119"/>
                    </a:lnTo>
                    <a:lnTo>
                      <a:pt x="222" y="119"/>
                    </a:lnTo>
                    <a:lnTo>
                      <a:pt x="232" y="119"/>
                    </a:lnTo>
                    <a:lnTo>
                      <a:pt x="241" y="119"/>
                    </a:lnTo>
                    <a:lnTo>
                      <a:pt x="250" y="119"/>
                    </a:lnTo>
                    <a:lnTo>
                      <a:pt x="259" y="118"/>
                    </a:lnTo>
                    <a:lnTo>
                      <a:pt x="269" y="118"/>
                    </a:lnTo>
                    <a:lnTo>
                      <a:pt x="278" y="118"/>
                    </a:lnTo>
                    <a:lnTo>
                      <a:pt x="287" y="118"/>
                    </a:lnTo>
                    <a:lnTo>
                      <a:pt x="296" y="117"/>
                    </a:lnTo>
                    <a:lnTo>
                      <a:pt x="306" y="117"/>
                    </a:lnTo>
                    <a:lnTo>
                      <a:pt x="315" y="117"/>
                    </a:lnTo>
                    <a:lnTo>
                      <a:pt x="324" y="117"/>
                    </a:lnTo>
                    <a:lnTo>
                      <a:pt x="334" y="117"/>
                    </a:lnTo>
                    <a:lnTo>
                      <a:pt x="343" y="117"/>
                    </a:lnTo>
                    <a:lnTo>
                      <a:pt x="352" y="116"/>
                    </a:lnTo>
                    <a:lnTo>
                      <a:pt x="361" y="116"/>
                    </a:lnTo>
                    <a:lnTo>
                      <a:pt x="371" y="116"/>
                    </a:lnTo>
                    <a:lnTo>
                      <a:pt x="380" y="116"/>
                    </a:lnTo>
                    <a:lnTo>
                      <a:pt x="389" y="116"/>
                    </a:lnTo>
                    <a:lnTo>
                      <a:pt x="399" y="116"/>
                    </a:lnTo>
                    <a:lnTo>
                      <a:pt x="408" y="116"/>
                    </a:lnTo>
                    <a:lnTo>
                      <a:pt x="417" y="115"/>
                    </a:lnTo>
                    <a:lnTo>
                      <a:pt x="426" y="115"/>
                    </a:lnTo>
                    <a:lnTo>
                      <a:pt x="436" y="115"/>
                    </a:lnTo>
                    <a:lnTo>
                      <a:pt x="445" y="114"/>
                    </a:lnTo>
                    <a:lnTo>
                      <a:pt x="454" y="114"/>
                    </a:lnTo>
                    <a:lnTo>
                      <a:pt x="464" y="113"/>
                    </a:lnTo>
                    <a:lnTo>
                      <a:pt x="473" y="113"/>
                    </a:lnTo>
                    <a:lnTo>
                      <a:pt x="482" y="113"/>
                    </a:lnTo>
                    <a:lnTo>
                      <a:pt x="491" y="112"/>
                    </a:lnTo>
                    <a:lnTo>
                      <a:pt x="501" y="112"/>
                    </a:lnTo>
                    <a:lnTo>
                      <a:pt x="510" y="111"/>
                    </a:lnTo>
                    <a:lnTo>
                      <a:pt x="519" y="111"/>
                    </a:lnTo>
                    <a:lnTo>
                      <a:pt x="528" y="110"/>
                    </a:lnTo>
                    <a:lnTo>
                      <a:pt x="538" y="110"/>
                    </a:lnTo>
                    <a:lnTo>
                      <a:pt x="547" y="110"/>
                    </a:lnTo>
                    <a:lnTo>
                      <a:pt x="556" y="109"/>
                    </a:lnTo>
                    <a:lnTo>
                      <a:pt x="566" y="109"/>
                    </a:lnTo>
                    <a:lnTo>
                      <a:pt x="575" y="108"/>
                    </a:lnTo>
                    <a:lnTo>
                      <a:pt x="584" y="107"/>
                    </a:lnTo>
                    <a:lnTo>
                      <a:pt x="593" y="108"/>
                    </a:lnTo>
                    <a:lnTo>
                      <a:pt x="603" y="108"/>
                    </a:lnTo>
                    <a:lnTo>
                      <a:pt x="612" y="107"/>
                    </a:lnTo>
                    <a:lnTo>
                      <a:pt x="621" y="107"/>
                    </a:lnTo>
                    <a:lnTo>
                      <a:pt x="631" y="107"/>
                    </a:lnTo>
                    <a:lnTo>
                      <a:pt x="640" y="108"/>
                    </a:lnTo>
                    <a:lnTo>
                      <a:pt x="649" y="107"/>
                    </a:lnTo>
                    <a:lnTo>
                      <a:pt x="658" y="108"/>
                    </a:lnTo>
                    <a:lnTo>
                      <a:pt x="668" y="107"/>
                    </a:lnTo>
                    <a:lnTo>
                      <a:pt x="677" y="106"/>
                    </a:lnTo>
                    <a:lnTo>
                      <a:pt x="686" y="105"/>
                    </a:lnTo>
                    <a:lnTo>
                      <a:pt x="696" y="105"/>
                    </a:lnTo>
                    <a:lnTo>
                      <a:pt x="705" y="105"/>
                    </a:lnTo>
                    <a:lnTo>
                      <a:pt x="714" y="104"/>
                    </a:lnTo>
                    <a:lnTo>
                      <a:pt x="723" y="103"/>
                    </a:lnTo>
                    <a:lnTo>
                      <a:pt x="733" y="103"/>
                    </a:lnTo>
                    <a:lnTo>
                      <a:pt x="742" y="104"/>
                    </a:lnTo>
                    <a:lnTo>
                      <a:pt x="751" y="105"/>
                    </a:lnTo>
                    <a:lnTo>
                      <a:pt x="760" y="106"/>
                    </a:lnTo>
                    <a:lnTo>
                      <a:pt x="770" y="105"/>
                    </a:lnTo>
                    <a:lnTo>
                      <a:pt x="779" y="104"/>
                    </a:lnTo>
                    <a:lnTo>
                      <a:pt x="788" y="104"/>
                    </a:lnTo>
                    <a:lnTo>
                      <a:pt x="798" y="102"/>
                    </a:lnTo>
                    <a:lnTo>
                      <a:pt x="807" y="101"/>
                    </a:lnTo>
                    <a:lnTo>
                      <a:pt x="816" y="102"/>
                    </a:lnTo>
                    <a:lnTo>
                      <a:pt x="825" y="100"/>
                    </a:lnTo>
                    <a:lnTo>
                      <a:pt x="835" y="100"/>
                    </a:lnTo>
                    <a:lnTo>
                      <a:pt x="844" y="98"/>
                    </a:lnTo>
                    <a:lnTo>
                      <a:pt x="853" y="97"/>
                    </a:lnTo>
                    <a:lnTo>
                      <a:pt x="863" y="97"/>
                    </a:lnTo>
                    <a:lnTo>
                      <a:pt x="872" y="97"/>
                    </a:lnTo>
                    <a:lnTo>
                      <a:pt x="881" y="100"/>
                    </a:lnTo>
                    <a:lnTo>
                      <a:pt x="890" y="99"/>
                    </a:lnTo>
                    <a:lnTo>
                      <a:pt x="900" y="97"/>
                    </a:lnTo>
                    <a:lnTo>
                      <a:pt x="909" y="96"/>
                    </a:lnTo>
                    <a:lnTo>
                      <a:pt x="918" y="96"/>
                    </a:lnTo>
                    <a:lnTo>
                      <a:pt x="928" y="94"/>
                    </a:lnTo>
                    <a:lnTo>
                      <a:pt x="937" y="93"/>
                    </a:lnTo>
                    <a:lnTo>
                      <a:pt x="946" y="92"/>
                    </a:lnTo>
                    <a:lnTo>
                      <a:pt x="955" y="91"/>
                    </a:lnTo>
                    <a:lnTo>
                      <a:pt x="965" y="91"/>
                    </a:lnTo>
                    <a:lnTo>
                      <a:pt x="974" y="89"/>
                    </a:lnTo>
                    <a:lnTo>
                      <a:pt x="983" y="87"/>
                    </a:lnTo>
                    <a:lnTo>
                      <a:pt x="992" y="85"/>
                    </a:lnTo>
                    <a:lnTo>
                      <a:pt x="1002" y="83"/>
                    </a:lnTo>
                    <a:lnTo>
                      <a:pt x="1011" y="82"/>
                    </a:lnTo>
                    <a:lnTo>
                      <a:pt x="1020" y="80"/>
                    </a:lnTo>
                    <a:lnTo>
                      <a:pt x="1030" y="79"/>
                    </a:lnTo>
                    <a:lnTo>
                      <a:pt x="1039" y="76"/>
                    </a:lnTo>
                    <a:lnTo>
                      <a:pt x="1048" y="74"/>
                    </a:lnTo>
                    <a:lnTo>
                      <a:pt x="1057" y="72"/>
                    </a:lnTo>
                    <a:lnTo>
                      <a:pt x="1067" y="72"/>
                    </a:lnTo>
                    <a:lnTo>
                      <a:pt x="1076" y="70"/>
                    </a:lnTo>
                    <a:lnTo>
                      <a:pt x="1085" y="70"/>
                    </a:lnTo>
                    <a:lnTo>
                      <a:pt x="1095" y="67"/>
                    </a:lnTo>
                    <a:lnTo>
                      <a:pt x="1104" y="65"/>
                    </a:lnTo>
                    <a:lnTo>
                      <a:pt x="1113" y="62"/>
                    </a:lnTo>
                    <a:lnTo>
                      <a:pt x="1122" y="60"/>
                    </a:lnTo>
                    <a:lnTo>
                      <a:pt x="1132" y="57"/>
                    </a:lnTo>
                    <a:lnTo>
                      <a:pt x="1141" y="52"/>
                    </a:lnTo>
                    <a:lnTo>
                      <a:pt x="1150" y="53"/>
                    </a:lnTo>
                    <a:lnTo>
                      <a:pt x="1160" y="52"/>
                    </a:lnTo>
                    <a:lnTo>
                      <a:pt x="1169" y="48"/>
                    </a:lnTo>
                    <a:lnTo>
                      <a:pt x="1178" y="45"/>
                    </a:lnTo>
                    <a:lnTo>
                      <a:pt x="1187" y="42"/>
                    </a:lnTo>
                    <a:lnTo>
                      <a:pt x="1197" y="40"/>
                    </a:lnTo>
                    <a:lnTo>
                      <a:pt x="1206" y="41"/>
                    </a:lnTo>
                    <a:lnTo>
                      <a:pt x="1215" y="43"/>
                    </a:lnTo>
                    <a:lnTo>
                      <a:pt x="1224" y="43"/>
                    </a:lnTo>
                    <a:lnTo>
                      <a:pt x="1234" y="43"/>
                    </a:lnTo>
                    <a:lnTo>
                      <a:pt x="1243" y="41"/>
                    </a:lnTo>
                    <a:lnTo>
                      <a:pt x="1252" y="40"/>
                    </a:lnTo>
                    <a:lnTo>
                      <a:pt x="1262" y="38"/>
                    </a:lnTo>
                    <a:lnTo>
                      <a:pt x="1271" y="35"/>
                    </a:lnTo>
                    <a:lnTo>
                      <a:pt x="1280" y="32"/>
                    </a:lnTo>
                    <a:lnTo>
                      <a:pt x="1289" y="31"/>
                    </a:lnTo>
                    <a:lnTo>
                      <a:pt x="1299" y="30"/>
                    </a:lnTo>
                    <a:lnTo>
                      <a:pt x="1308" y="30"/>
                    </a:lnTo>
                    <a:lnTo>
                      <a:pt x="1317" y="30"/>
                    </a:lnTo>
                    <a:lnTo>
                      <a:pt x="1327" y="30"/>
                    </a:lnTo>
                    <a:lnTo>
                      <a:pt x="1336" y="29"/>
                    </a:lnTo>
                    <a:lnTo>
                      <a:pt x="1345" y="27"/>
                    </a:lnTo>
                    <a:lnTo>
                      <a:pt x="1354" y="24"/>
                    </a:lnTo>
                    <a:lnTo>
                      <a:pt x="1364" y="23"/>
                    </a:lnTo>
                    <a:lnTo>
                      <a:pt x="1373" y="23"/>
                    </a:lnTo>
                    <a:lnTo>
                      <a:pt x="1382" y="22"/>
                    </a:lnTo>
                    <a:lnTo>
                      <a:pt x="1392" y="20"/>
                    </a:lnTo>
                    <a:lnTo>
                      <a:pt x="1401" y="20"/>
                    </a:lnTo>
                    <a:lnTo>
                      <a:pt x="1410" y="17"/>
                    </a:lnTo>
                    <a:lnTo>
                      <a:pt x="1419" y="13"/>
                    </a:lnTo>
                    <a:lnTo>
                      <a:pt x="1429" y="6"/>
                    </a:lnTo>
                    <a:lnTo>
                      <a:pt x="1438" y="3"/>
                    </a:lnTo>
                    <a:lnTo>
                      <a:pt x="1447" y="0"/>
                    </a:lnTo>
                    <a:lnTo>
                      <a:pt x="1447" y="64"/>
                    </a:lnTo>
                    <a:lnTo>
                      <a:pt x="1438" y="67"/>
                    </a:lnTo>
                    <a:lnTo>
                      <a:pt x="1429" y="70"/>
                    </a:lnTo>
                    <a:lnTo>
                      <a:pt x="1419" y="74"/>
                    </a:lnTo>
                    <a:lnTo>
                      <a:pt x="1410" y="77"/>
                    </a:lnTo>
                    <a:lnTo>
                      <a:pt x="1401" y="79"/>
                    </a:lnTo>
                    <a:lnTo>
                      <a:pt x="1392" y="79"/>
                    </a:lnTo>
                    <a:lnTo>
                      <a:pt x="1382" y="80"/>
                    </a:lnTo>
                    <a:lnTo>
                      <a:pt x="1373" y="80"/>
                    </a:lnTo>
                    <a:lnTo>
                      <a:pt x="1364" y="80"/>
                    </a:lnTo>
                    <a:lnTo>
                      <a:pt x="1354" y="80"/>
                    </a:lnTo>
                    <a:lnTo>
                      <a:pt x="1345" y="81"/>
                    </a:lnTo>
                    <a:lnTo>
                      <a:pt x="1336" y="82"/>
                    </a:lnTo>
                    <a:lnTo>
                      <a:pt x="1327" y="82"/>
                    </a:lnTo>
                    <a:lnTo>
                      <a:pt x="1317" y="83"/>
                    </a:lnTo>
                    <a:lnTo>
                      <a:pt x="1308" y="82"/>
                    </a:lnTo>
                    <a:lnTo>
                      <a:pt x="1299" y="82"/>
                    </a:lnTo>
                    <a:lnTo>
                      <a:pt x="1289" y="83"/>
                    </a:lnTo>
                    <a:lnTo>
                      <a:pt x="1280" y="83"/>
                    </a:lnTo>
                    <a:lnTo>
                      <a:pt x="1271" y="84"/>
                    </a:lnTo>
                    <a:lnTo>
                      <a:pt x="1262" y="86"/>
                    </a:lnTo>
                    <a:lnTo>
                      <a:pt x="1252" y="86"/>
                    </a:lnTo>
                    <a:lnTo>
                      <a:pt x="1243" y="88"/>
                    </a:lnTo>
                    <a:lnTo>
                      <a:pt x="1234" y="89"/>
                    </a:lnTo>
                    <a:lnTo>
                      <a:pt x="1224" y="90"/>
                    </a:lnTo>
                    <a:lnTo>
                      <a:pt x="1215" y="91"/>
                    </a:lnTo>
                    <a:lnTo>
                      <a:pt x="1206" y="91"/>
                    </a:lnTo>
                    <a:lnTo>
                      <a:pt x="1197" y="92"/>
                    </a:lnTo>
                    <a:lnTo>
                      <a:pt x="1187" y="93"/>
                    </a:lnTo>
                    <a:lnTo>
                      <a:pt x="1178" y="94"/>
                    </a:lnTo>
                    <a:lnTo>
                      <a:pt x="1169" y="95"/>
                    </a:lnTo>
                    <a:lnTo>
                      <a:pt x="1160" y="97"/>
                    </a:lnTo>
                    <a:lnTo>
                      <a:pt x="1150" y="97"/>
                    </a:lnTo>
                    <a:lnTo>
                      <a:pt x="1141" y="98"/>
                    </a:lnTo>
                    <a:lnTo>
                      <a:pt x="1132" y="99"/>
                    </a:lnTo>
                    <a:lnTo>
                      <a:pt x="1122" y="99"/>
                    </a:lnTo>
                    <a:lnTo>
                      <a:pt x="1113" y="98"/>
                    </a:lnTo>
                    <a:lnTo>
                      <a:pt x="1104" y="98"/>
                    </a:lnTo>
                    <a:lnTo>
                      <a:pt x="1095" y="98"/>
                    </a:lnTo>
                    <a:lnTo>
                      <a:pt x="1085" y="98"/>
                    </a:lnTo>
                    <a:lnTo>
                      <a:pt x="1076" y="97"/>
                    </a:lnTo>
                    <a:lnTo>
                      <a:pt x="1067" y="97"/>
                    </a:lnTo>
                    <a:lnTo>
                      <a:pt x="1057" y="95"/>
                    </a:lnTo>
                    <a:lnTo>
                      <a:pt x="1048" y="95"/>
                    </a:lnTo>
                    <a:lnTo>
                      <a:pt x="1039" y="96"/>
                    </a:lnTo>
                    <a:lnTo>
                      <a:pt x="1030" y="97"/>
                    </a:lnTo>
                    <a:lnTo>
                      <a:pt x="1020" y="97"/>
                    </a:lnTo>
                    <a:lnTo>
                      <a:pt x="1011" y="98"/>
                    </a:lnTo>
                    <a:lnTo>
                      <a:pt x="1002" y="98"/>
                    </a:lnTo>
                    <a:lnTo>
                      <a:pt x="992" y="99"/>
                    </a:lnTo>
                    <a:lnTo>
                      <a:pt x="983" y="100"/>
                    </a:lnTo>
                    <a:lnTo>
                      <a:pt x="974" y="101"/>
                    </a:lnTo>
                    <a:lnTo>
                      <a:pt x="965" y="102"/>
                    </a:lnTo>
                    <a:lnTo>
                      <a:pt x="955" y="102"/>
                    </a:lnTo>
                    <a:lnTo>
                      <a:pt x="946" y="102"/>
                    </a:lnTo>
                    <a:lnTo>
                      <a:pt x="937" y="102"/>
                    </a:lnTo>
                    <a:lnTo>
                      <a:pt x="928" y="103"/>
                    </a:lnTo>
                    <a:lnTo>
                      <a:pt x="918" y="104"/>
                    </a:lnTo>
                    <a:lnTo>
                      <a:pt x="909" y="103"/>
                    </a:lnTo>
                    <a:lnTo>
                      <a:pt x="900" y="104"/>
                    </a:lnTo>
                    <a:lnTo>
                      <a:pt x="890" y="105"/>
                    </a:lnTo>
                    <a:lnTo>
                      <a:pt x="881" y="106"/>
                    </a:lnTo>
                    <a:lnTo>
                      <a:pt x="872" y="103"/>
                    </a:lnTo>
                    <a:lnTo>
                      <a:pt x="863" y="102"/>
                    </a:lnTo>
                    <a:lnTo>
                      <a:pt x="853" y="103"/>
                    </a:lnTo>
                    <a:lnTo>
                      <a:pt x="844" y="103"/>
                    </a:lnTo>
                    <a:lnTo>
                      <a:pt x="835" y="104"/>
                    </a:lnTo>
                    <a:lnTo>
                      <a:pt x="825" y="105"/>
                    </a:lnTo>
                    <a:lnTo>
                      <a:pt x="816" y="106"/>
                    </a:lnTo>
                    <a:lnTo>
                      <a:pt x="807" y="105"/>
                    </a:lnTo>
                    <a:lnTo>
                      <a:pt x="798" y="106"/>
                    </a:lnTo>
                    <a:lnTo>
                      <a:pt x="788" y="107"/>
                    </a:lnTo>
                    <a:lnTo>
                      <a:pt x="779" y="108"/>
                    </a:lnTo>
                    <a:lnTo>
                      <a:pt x="770" y="109"/>
                    </a:lnTo>
                    <a:lnTo>
                      <a:pt x="760" y="109"/>
                    </a:lnTo>
                    <a:lnTo>
                      <a:pt x="751" y="108"/>
                    </a:lnTo>
                    <a:lnTo>
                      <a:pt x="742" y="107"/>
                    </a:lnTo>
                    <a:lnTo>
                      <a:pt x="733" y="106"/>
                    </a:lnTo>
                    <a:lnTo>
                      <a:pt x="723" y="105"/>
                    </a:lnTo>
                    <a:lnTo>
                      <a:pt x="714" y="107"/>
                    </a:lnTo>
                    <a:lnTo>
                      <a:pt x="705" y="107"/>
                    </a:lnTo>
                    <a:lnTo>
                      <a:pt x="696" y="107"/>
                    </a:lnTo>
                    <a:lnTo>
                      <a:pt x="686" y="107"/>
                    </a:lnTo>
                    <a:lnTo>
                      <a:pt x="677" y="107"/>
                    </a:lnTo>
                    <a:lnTo>
                      <a:pt x="668" y="109"/>
                    </a:lnTo>
                    <a:lnTo>
                      <a:pt x="658" y="110"/>
                    </a:lnTo>
                    <a:lnTo>
                      <a:pt x="649" y="108"/>
                    </a:lnTo>
                    <a:lnTo>
                      <a:pt x="640" y="109"/>
                    </a:lnTo>
                    <a:lnTo>
                      <a:pt x="631" y="108"/>
                    </a:lnTo>
                    <a:lnTo>
                      <a:pt x="621" y="108"/>
                    </a:lnTo>
                    <a:lnTo>
                      <a:pt x="612" y="108"/>
                    </a:lnTo>
                    <a:lnTo>
                      <a:pt x="603" y="109"/>
                    </a:lnTo>
                    <a:lnTo>
                      <a:pt x="593" y="109"/>
                    </a:lnTo>
                    <a:lnTo>
                      <a:pt x="584" y="108"/>
                    </a:lnTo>
                    <a:lnTo>
                      <a:pt x="575" y="109"/>
                    </a:lnTo>
                    <a:lnTo>
                      <a:pt x="566" y="109"/>
                    </a:lnTo>
                    <a:lnTo>
                      <a:pt x="556" y="110"/>
                    </a:lnTo>
                    <a:lnTo>
                      <a:pt x="547" y="110"/>
                    </a:lnTo>
                    <a:lnTo>
                      <a:pt x="538" y="111"/>
                    </a:lnTo>
                    <a:lnTo>
                      <a:pt x="528" y="110"/>
                    </a:lnTo>
                    <a:lnTo>
                      <a:pt x="519" y="111"/>
                    </a:lnTo>
                    <a:lnTo>
                      <a:pt x="510" y="112"/>
                    </a:lnTo>
                    <a:lnTo>
                      <a:pt x="501" y="112"/>
                    </a:lnTo>
                    <a:lnTo>
                      <a:pt x="491" y="113"/>
                    </a:lnTo>
                    <a:lnTo>
                      <a:pt x="482" y="113"/>
                    </a:lnTo>
                    <a:lnTo>
                      <a:pt x="473" y="113"/>
                    </a:lnTo>
                    <a:lnTo>
                      <a:pt x="464" y="114"/>
                    </a:lnTo>
                    <a:lnTo>
                      <a:pt x="454" y="114"/>
                    </a:lnTo>
                    <a:lnTo>
                      <a:pt x="445" y="115"/>
                    </a:lnTo>
                    <a:lnTo>
                      <a:pt x="436" y="115"/>
                    </a:lnTo>
                    <a:lnTo>
                      <a:pt x="426" y="115"/>
                    </a:lnTo>
                    <a:lnTo>
                      <a:pt x="417" y="115"/>
                    </a:lnTo>
                    <a:lnTo>
                      <a:pt x="408" y="116"/>
                    </a:lnTo>
                    <a:lnTo>
                      <a:pt x="399" y="116"/>
                    </a:lnTo>
                    <a:lnTo>
                      <a:pt x="389" y="116"/>
                    </a:lnTo>
                    <a:lnTo>
                      <a:pt x="380" y="116"/>
                    </a:lnTo>
                    <a:lnTo>
                      <a:pt x="371" y="116"/>
                    </a:lnTo>
                    <a:lnTo>
                      <a:pt x="361" y="116"/>
                    </a:lnTo>
                    <a:lnTo>
                      <a:pt x="352" y="117"/>
                    </a:lnTo>
                    <a:lnTo>
                      <a:pt x="343" y="117"/>
                    </a:lnTo>
                    <a:lnTo>
                      <a:pt x="334" y="117"/>
                    </a:lnTo>
                    <a:lnTo>
                      <a:pt x="324" y="117"/>
                    </a:lnTo>
                    <a:lnTo>
                      <a:pt x="315" y="117"/>
                    </a:lnTo>
                    <a:lnTo>
                      <a:pt x="306" y="117"/>
                    </a:lnTo>
                    <a:lnTo>
                      <a:pt x="296" y="118"/>
                    </a:lnTo>
                    <a:lnTo>
                      <a:pt x="287" y="118"/>
                    </a:lnTo>
                    <a:lnTo>
                      <a:pt x="278" y="118"/>
                    </a:lnTo>
                    <a:lnTo>
                      <a:pt x="269" y="118"/>
                    </a:lnTo>
                    <a:lnTo>
                      <a:pt x="259" y="119"/>
                    </a:lnTo>
                    <a:lnTo>
                      <a:pt x="250" y="119"/>
                    </a:lnTo>
                    <a:lnTo>
                      <a:pt x="241" y="119"/>
                    </a:lnTo>
                    <a:lnTo>
                      <a:pt x="232" y="119"/>
                    </a:lnTo>
                    <a:lnTo>
                      <a:pt x="222" y="119"/>
                    </a:lnTo>
                    <a:lnTo>
                      <a:pt x="213" y="119"/>
                    </a:lnTo>
                    <a:lnTo>
                      <a:pt x="204" y="119"/>
                    </a:lnTo>
                    <a:lnTo>
                      <a:pt x="194" y="119"/>
                    </a:lnTo>
                    <a:lnTo>
                      <a:pt x="185" y="120"/>
                    </a:lnTo>
                    <a:lnTo>
                      <a:pt x="176" y="120"/>
                    </a:lnTo>
                    <a:lnTo>
                      <a:pt x="167" y="120"/>
                    </a:lnTo>
                    <a:lnTo>
                      <a:pt x="157" y="120"/>
                    </a:lnTo>
                    <a:lnTo>
                      <a:pt x="148" y="120"/>
                    </a:lnTo>
                    <a:lnTo>
                      <a:pt x="139" y="120"/>
                    </a:lnTo>
                    <a:lnTo>
                      <a:pt x="129" y="120"/>
                    </a:lnTo>
                    <a:lnTo>
                      <a:pt x="120" y="120"/>
                    </a:lnTo>
                    <a:lnTo>
                      <a:pt x="111" y="121"/>
                    </a:lnTo>
                    <a:lnTo>
                      <a:pt x="102" y="121"/>
                    </a:lnTo>
                    <a:lnTo>
                      <a:pt x="92" y="121"/>
                    </a:lnTo>
                    <a:lnTo>
                      <a:pt x="83" y="121"/>
                    </a:lnTo>
                    <a:lnTo>
                      <a:pt x="74" y="121"/>
                    </a:lnTo>
                    <a:lnTo>
                      <a:pt x="64" y="121"/>
                    </a:lnTo>
                    <a:lnTo>
                      <a:pt x="55" y="121"/>
                    </a:lnTo>
                    <a:lnTo>
                      <a:pt x="46" y="121"/>
                    </a:lnTo>
                    <a:lnTo>
                      <a:pt x="37" y="121"/>
                    </a:lnTo>
                    <a:lnTo>
                      <a:pt x="27" y="122"/>
                    </a:lnTo>
                    <a:lnTo>
                      <a:pt x="18" y="122"/>
                    </a:lnTo>
                    <a:lnTo>
                      <a:pt x="9" y="121"/>
                    </a:lnTo>
                    <a:lnTo>
                      <a:pt x="0" y="122"/>
                    </a:lnTo>
                    <a:close/>
                  </a:path>
                </a:pathLst>
              </a:custGeom>
              <a:noFill/>
              <a:ln w="3175">
                <a:solidFill>
                  <a:srgbClr val="FF0000"/>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15" name="Freeform 323"/>
              <p:cNvSpPr>
                <a:spLocks noChangeArrowheads="1"/>
              </p:cNvSpPr>
              <p:nvPr/>
            </p:nvSpPr>
            <p:spPr bwMode="auto">
              <a:xfrm>
                <a:off x="3152" y="2452"/>
                <a:ext cx="1447" cy="58"/>
              </a:xfrm>
              <a:custGeom>
                <a:avLst/>
                <a:gdLst>
                  <a:gd name="T0" fmla="*/ 37 w 1447"/>
                  <a:gd name="T1" fmla="*/ 57 h 58"/>
                  <a:gd name="T2" fmla="*/ 83 w 1447"/>
                  <a:gd name="T3" fmla="*/ 56 h 58"/>
                  <a:gd name="T4" fmla="*/ 129 w 1447"/>
                  <a:gd name="T5" fmla="*/ 55 h 58"/>
                  <a:gd name="T6" fmla="*/ 176 w 1447"/>
                  <a:gd name="T7" fmla="*/ 55 h 58"/>
                  <a:gd name="T8" fmla="*/ 222 w 1447"/>
                  <a:gd name="T9" fmla="*/ 54 h 58"/>
                  <a:gd name="T10" fmla="*/ 269 w 1447"/>
                  <a:gd name="T11" fmla="*/ 54 h 58"/>
                  <a:gd name="T12" fmla="*/ 315 w 1447"/>
                  <a:gd name="T13" fmla="*/ 52 h 58"/>
                  <a:gd name="T14" fmla="*/ 361 w 1447"/>
                  <a:gd name="T15" fmla="*/ 52 h 58"/>
                  <a:gd name="T16" fmla="*/ 408 w 1447"/>
                  <a:gd name="T17" fmla="*/ 51 h 58"/>
                  <a:gd name="T18" fmla="*/ 454 w 1447"/>
                  <a:gd name="T19" fmla="*/ 49 h 58"/>
                  <a:gd name="T20" fmla="*/ 501 w 1447"/>
                  <a:gd name="T21" fmla="*/ 48 h 58"/>
                  <a:gd name="T22" fmla="*/ 547 w 1447"/>
                  <a:gd name="T23" fmla="*/ 45 h 58"/>
                  <a:gd name="T24" fmla="*/ 593 w 1447"/>
                  <a:gd name="T25" fmla="*/ 44 h 58"/>
                  <a:gd name="T26" fmla="*/ 640 w 1447"/>
                  <a:gd name="T27" fmla="*/ 44 h 58"/>
                  <a:gd name="T28" fmla="*/ 686 w 1447"/>
                  <a:gd name="T29" fmla="*/ 43 h 58"/>
                  <a:gd name="T30" fmla="*/ 733 w 1447"/>
                  <a:gd name="T31" fmla="*/ 41 h 58"/>
                  <a:gd name="T32" fmla="*/ 779 w 1447"/>
                  <a:gd name="T33" fmla="*/ 43 h 58"/>
                  <a:gd name="T34" fmla="*/ 825 w 1447"/>
                  <a:gd name="T35" fmla="*/ 40 h 58"/>
                  <a:gd name="T36" fmla="*/ 872 w 1447"/>
                  <a:gd name="T37" fmla="*/ 38 h 58"/>
                  <a:gd name="T38" fmla="*/ 918 w 1447"/>
                  <a:gd name="T39" fmla="*/ 39 h 58"/>
                  <a:gd name="T40" fmla="*/ 965 w 1447"/>
                  <a:gd name="T41" fmla="*/ 37 h 58"/>
                  <a:gd name="T42" fmla="*/ 1011 w 1447"/>
                  <a:gd name="T43" fmla="*/ 33 h 58"/>
                  <a:gd name="T44" fmla="*/ 1057 w 1447"/>
                  <a:gd name="T45" fmla="*/ 30 h 58"/>
                  <a:gd name="T46" fmla="*/ 1104 w 1447"/>
                  <a:gd name="T47" fmla="*/ 33 h 58"/>
                  <a:gd name="T48" fmla="*/ 1150 w 1447"/>
                  <a:gd name="T49" fmla="*/ 32 h 58"/>
                  <a:gd name="T50" fmla="*/ 1197 w 1447"/>
                  <a:gd name="T51" fmla="*/ 27 h 58"/>
                  <a:gd name="T52" fmla="*/ 1243 w 1447"/>
                  <a:gd name="T53" fmla="*/ 23 h 58"/>
                  <a:gd name="T54" fmla="*/ 1289 w 1447"/>
                  <a:gd name="T55" fmla="*/ 18 h 58"/>
                  <a:gd name="T56" fmla="*/ 1336 w 1447"/>
                  <a:gd name="T57" fmla="*/ 17 h 58"/>
                  <a:gd name="T58" fmla="*/ 1382 w 1447"/>
                  <a:gd name="T59" fmla="*/ 15 h 58"/>
                  <a:gd name="T60" fmla="*/ 1429 w 1447"/>
                  <a:gd name="T61" fmla="*/ 5 h 58"/>
                  <a:gd name="T62" fmla="*/ 1429 w 1447"/>
                  <a:gd name="T63" fmla="*/ 50 h 58"/>
                  <a:gd name="T64" fmla="*/ 1382 w 1447"/>
                  <a:gd name="T65" fmla="*/ 51 h 58"/>
                  <a:gd name="T66" fmla="*/ 1336 w 1447"/>
                  <a:gd name="T67" fmla="*/ 52 h 58"/>
                  <a:gd name="T68" fmla="*/ 1289 w 1447"/>
                  <a:gd name="T69" fmla="*/ 53 h 58"/>
                  <a:gd name="T70" fmla="*/ 1243 w 1447"/>
                  <a:gd name="T71" fmla="*/ 54 h 58"/>
                  <a:gd name="T72" fmla="*/ 1197 w 1447"/>
                  <a:gd name="T73" fmla="*/ 56 h 58"/>
                  <a:gd name="T74" fmla="*/ 1150 w 1447"/>
                  <a:gd name="T75" fmla="*/ 57 h 58"/>
                  <a:gd name="T76" fmla="*/ 1104 w 1447"/>
                  <a:gd name="T77" fmla="*/ 56 h 58"/>
                  <a:gd name="T78" fmla="*/ 1057 w 1447"/>
                  <a:gd name="T79" fmla="*/ 54 h 58"/>
                  <a:gd name="T80" fmla="*/ 1011 w 1447"/>
                  <a:gd name="T81" fmla="*/ 53 h 58"/>
                  <a:gd name="T82" fmla="*/ 965 w 1447"/>
                  <a:gd name="T83" fmla="*/ 53 h 58"/>
                  <a:gd name="T84" fmla="*/ 918 w 1447"/>
                  <a:gd name="T85" fmla="*/ 53 h 58"/>
                  <a:gd name="T86" fmla="*/ 872 w 1447"/>
                  <a:gd name="T87" fmla="*/ 53 h 58"/>
                  <a:gd name="T88" fmla="*/ 825 w 1447"/>
                  <a:gd name="T89" fmla="*/ 54 h 58"/>
                  <a:gd name="T90" fmla="*/ 779 w 1447"/>
                  <a:gd name="T91" fmla="*/ 54 h 58"/>
                  <a:gd name="T92" fmla="*/ 733 w 1447"/>
                  <a:gd name="T93" fmla="*/ 54 h 58"/>
                  <a:gd name="T94" fmla="*/ 686 w 1447"/>
                  <a:gd name="T95" fmla="*/ 55 h 58"/>
                  <a:gd name="T96" fmla="*/ 640 w 1447"/>
                  <a:gd name="T97" fmla="*/ 55 h 58"/>
                  <a:gd name="T98" fmla="*/ 593 w 1447"/>
                  <a:gd name="T99" fmla="*/ 55 h 58"/>
                  <a:gd name="T100" fmla="*/ 547 w 1447"/>
                  <a:gd name="T101" fmla="*/ 55 h 58"/>
                  <a:gd name="T102" fmla="*/ 501 w 1447"/>
                  <a:gd name="T103" fmla="*/ 56 h 58"/>
                  <a:gd name="T104" fmla="*/ 454 w 1447"/>
                  <a:gd name="T105" fmla="*/ 56 h 58"/>
                  <a:gd name="T106" fmla="*/ 408 w 1447"/>
                  <a:gd name="T107" fmla="*/ 56 h 58"/>
                  <a:gd name="T108" fmla="*/ 361 w 1447"/>
                  <a:gd name="T109" fmla="*/ 56 h 58"/>
                  <a:gd name="T110" fmla="*/ 315 w 1447"/>
                  <a:gd name="T111" fmla="*/ 56 h 58"/>
                  <a:gd name="T112" fmla="*/ 269 w 1447"/>
                  <a:gd name="T113" fmla="*/ 56 h 58"/>
                  <a:gd name="T114" fmla="*/ 222 w 1447"/>
                  <a:gd name="T115" fmla="*/ 57 h 58"/>
                  <a:gd name="T116" fmla="*/ 176 w 1447"/>
                  <a:gd name="T117" fmla="*/ 57 h 58"/>
                  <a:gd name="T118" fmla="*/ 129 w 1447"/>
                  <a:gd name="T119" fmla="*/ 57 h 58"/>
                  <a:gd name="T120" fmla="*/ 83 w 1447"/>
                  <a:gd name="T121" fmla="*/ 57 h 58"/>
                  <a:gd name="T122" fmla="*/ 37 w 1447"/>
                  <a:gd name="T123" fmla="*/ 57 h 58"/>
                  <a:gd name="T124" fmla="*/ 0 w 1447"/>
                  <a:gd name="T125" fmla="*/ 57 h 5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58">
                    <a:moveTo>
                      <a:pt x="0" y="57"/>
                    </a:moveTo>
                    <a:lnTo>
                      <a:pt x="9" y="57"/>
                    </a:lnTo>
                    <a:lnTo>
                      <a:pt x="18" y="57"/>
                    </a:lnTo>
                    <a:lnTo>
                      <a:pt x="27" y="57"/>
                    </a:lnTo>
                    <a:lnTo>
                      <a:pt x="37" y="57"/>
                    </a:lnTo>
                    <a:lnTo>
                      <a:pt x="46" y="56"/>
                    </a:lnTo>
                    <a:lnTo>
                      <a:pt x="55" y="56"/>
                    </a:lnTo>
                    <a:lnTo>
                      <a:pt x="64" y="56"/>
                    </a:lnTo>
                    <a:lnTo>
                      <a:pt x="74" y="56"/>
                    </a:lnTo>
                    <a:lnTo>
                      <a:pt x="83" y="56"/>
                    </a:lnTo>
                    <a:lnTo>
                      <a:pt x="92" y="56"/>
                    </a:lnTo>
                    <a:lnTo>
                      <a:pt x="102" y="56"/>
                    </a:lnTo>
                    <a:lnTo>
                      <a:pt x="111" y="56"/>
                    </a:lnTo>
                    <a:lnTo>
                      <a:pt x="120" y="56"/>
                    </a:lnTo>
                    <a:lnTo>
                      <a:pt x="129" y="55"/>
                    </a:lnTo>
                    <a:lnTo>
                      <a:pt x="139" y="55"/>
                    </a:lnTo>
                    <a:lnTo>
                      <a:pt x="148" y="55"/>
                    </a:lnTo>
                    <a:lnTo>
                      <a:pt x="157" y="55"/>
                    </a:lnTo>
                    <a:lnTo>
                      <a:pt x="167" y="55"/>
                    </a:lnTo>
                    <a:lnTo>
                      <a:pt x="176" y="55"/>
                    </a:lnTo>
                    <a:lnTo>
                      <a:pt x="185" y="55"/>
                    </a:lnTo>
                    <a:lnTo>
                      <a:pt x="194" y="54"/>
                    </a:lnTo>
                    <a:lnTo>
                      <a:pt x="204" y="54"/>
                    </a:lnTo>
                    <a:lnTo>
                      <a:pt x="213" y="54"/>
                    </a:lnTo>
                    <a:lnTo>
                      <a:pt x="222" y="54"/>
                    </a:lnTo>
                    <a:lnTo>
                      <a:pt x="232" y="54"/>
                    </a:lnTo>
                    <a:lnTo>
                      <a:pt x="241" y="54"/>
                    </a:lnTo>
                    <a:lnTo>
                      <a:pt x="250" y="54"/>
                    </a:lnTo>
                    <a:lnTo>
                      <a:pt x="259" y="54"/>
                    </a:lnTo>
                    <a:lnTo>
                      <a:pt x="269" y="54"/>
                    </a:lnTo>
                    <a:lnTo>
                      <a:pt x="278" y="53"/>
                    </a:lnTo>
                    <a:lnTo>
                      <a:pt x="287" y="53"/>
                    </a:lnTo>
                    <a:lnTo>
                      <a:pt x="296" y="53"/>
                    </a:lnTo>
                    <a:lnTo>
                      <a:pt x="306" y="52"/>
                    </a:lnTo>
                    <a:lnTo>
                      <a:pt x="315" y="52"/>
                    </a:lnTo>
                    <a:lnTo>
                      <a:pt x="324" y="52"/>
                    </a:lnTo>
                    <a:lnTo>
                      <a:pt x="334" y="52"/>
                    </a:lnTo>
                    <a:lnTo>
                      <a:pt x="343" y="52"/>
                    </a:lnTo>
                    <a:lnTo>
                      <a:pt x="352" y="52"/>
                    </a:lnTo>
                    <a:lnTo>
                      <a:pt x="361" y="52"/>
                    </a:lnTo>
                    <a:lnTo>
                      <a:pt x="371" y="51"/>
                    </a:lnTo>
                    <a:lnTo>
                      <a:pt x="380" y="51"/>
                    </a:lnTo>
                    <a:lnTo>
                      <a:pt x="389" y="51"/>
                    </a:lnTo>
                    <a:lnTo>
                      <a:pt x="399" y="51"/>
                    </a:lnTo>
                    <a:lnTo>
                      <a:pt x="408" y="51"/>
                    </a:lnTo>
                    <a:lnTo>
                      <a:pt x="417" y="51"/>
                    </a:lnTo>
                    <a:lnTo>
                      <a:pt x="426" y="50"/>
                    </a:lnTo>
                    <a:lnTo>
                      <a:pt x="436" y="50"/>
                    </a:lnTo>
                    <a:lnTo>
                      <a:pt x="445" y="50"/>
                    </a:lnTo>
                    <a:lnTo>
                      <a:pt x="454" y="49"/>
                    </a:lnTo>
                    <a:lnTo>
                      <a:pt x="464" y="49"/>
                    </a:lnTo>
                    <a:lnTo>
                      <a:pt x="473" y="49"/>
                    </a:lnTo>
                    <a:lnTo>
                      <a:pt x="482" y="48"/>
                    </a:lnTo>
                    <a:lnTo>
                      <a:pt x="491" y="48"/>
                    </a:lnTo>
                    <a:lnTo>
                      <a:pt x="501" y="48"/>
                    </a:lnTo>
                    <a:lnTo>
                      <a:pt x="510" y="47"/>
                    </a:lnTo>
                    <a:lnTo>
                      <a:pt x="519" y="46"/>
                    </a:lnTo>
                    <a:lnTo>
                      <a:pt x="528" y="45"/>
                    </a:lnTo>
                    <a:lnTo>
                      <a:pt x="538" y="46"/>
                    </a:lnTo>
                    <a:lnTo>
                      <a:pt x="547" y="45"/>
                    </a:lnTo>
                    <a:lnTo>
                      <a:pt x="556" y="45"/>
                    </a:lnTo>
                    <a:lnTo>
                      <a:pt x="566" y="45"/>
                    </a:lnTo>
                    <a:lnTo>
                      <a:pt x="575" y="44"/>
                    </a:lnTo>
                    <a:lnTo>
                      <a:pt x="584" y="43"/>
                    </a:lnTo>
                    <a:lnTo>
                      <a:pt x="593" y="44"/>
                    </a:lnTo>
                    <a:lnTo>
                      <a:pt x="603" y="44"/>
                    </a:lnTo>
                    <a:lnTo>
                      <a:pt x="612" y="43"/>
                    </a:lnTo>
                    <a:lnTo>
                      <a:pt x="621" y="43"/>
                    </a:lnTo>
                    <a:lnTo>
                      <a:pt x="631" y="43"/>
                    </a:lnTo>
                    <a:lnTo>
                      <a:pt x="640" y="44"/>
                    </a:lnTo>
                    <a:lnTo>
                      <a:pt x="649" y="43"/>
                    </a:lnTo>
                    <a:lnTo>
                      <a:pt x="658" y="45"/>
                    </a:lnTo>
                    <a:lnTo>
                      <a:pt x="668" y="44"/>
                    </a:lnTo>
                    <a:lnTo>
                      <a:pt x="677" y="42"/>
                    </a:lnTo>
                    <a:lnTo>
                      <a:pt x="686" y="43"/>
                    </a:lnTo>
                    <a:lnTo>
                      <a:pt x="696" y="42"/>
                    </a:lnTo>
                    <a:lnTo>
                      <a:pt x="705" y="43"/>
                    </a:lnTo>
                    <a:lnTo>
                      <a:pt x="714" y="42"/>
                    </a:lnTo>
                    <a:lnTo>
                      <a:pt x="723" y="41"/>
                    </a:lnTo>
                    <a:lnTo>
                      <a:pt x="733" y="41"/>
                    </a:lnTo>
                    <a:lnTo>
                      <a:pt x="742" y="42"/>
                    </a:lnTo>
                    <a:lnTo>
                      <a:pt x="751" y="43"/>
                    </a:lnTo>
                    <a:lnTo>
                      <a:pt x="760" y="44"/>
                    </a:lnTo>
                    <a:lnTo>
                      <a:pt x="770" y="44"/>
                    </a:lnTo>
                    <a:lnTo>
                      <a:pt x="779" y="43"/>
                    </a:lnTo>
                    <a:lnTo>
                      <a:pt x="788" y="42"/>
                    </a:lnTo>
                    <a:lnTo>
                      <a:pt x="798" y="41"/>
                    </a:lnTo>
                    <a:lnTo>
                      <a:pt x="807" y="40"/>
                    </a:lnTo>
                    <a:lnTo>
                      <a:pt x="816" y="41"/>
                    </a:lnTo>
                    <a:lnTo>
                      <a:pt x="825" y="40"/>
                    </a:lnTo>
                    <a:lnTo>
                      <a:pt x="835" y="39"/>
                    </a:lnTo>
                    <a:lnTo>
                      <a:pt x="844" y="38"/>
                    </a:lnTo>
                    <a:lnTo>
                      <a:pt x="853" y="38"/>
                    </a:lnTo>
                    <a:lnTo>
                      <a:pt x="863" y="37"/>
                    </a:lnTo>
                    <a:lnTo>
                      <a:pt x="872" y="38"/>
                    </a:lnTo>
                    <a:lnTo>
                      <a:pt x="881" y="41"/>
                    </a:lnTo>
                    <a:lnTo>
                      <a:pt x="890" y="41"/>
                    </a:lnTo>
                    <a:lnTo>
                      <a:pt x="900" y="39"/>
                    </a:lnTo>
                    <a:lnTo>
                      <a:pt x="909" y="38"/>
                    </a:lnTo>
                    <a:lnTo>
                      <a:pt x="918" y="39"/>
                    </a:lnTo>
                    <a:lnTo>
                      <a:pt x="928" y="38"/>
                    </a:lnTo>
                    <a:lnTo>
                      <a:pt x="937" y="37"/>
                    </a:lnTo>
                    <a:lnTo>
                      <a:pt x="946" y="37"/>
                    </a:lnTo>
                    <a:lnTo>
                      <a:pt x="955" y="37"/>
                    </a:lnTo>
                    <a:lnTo>
                      <a:pt x="965" y="37"/>
                    </a:lnTo>
                    <a:lnTo>
                      <a:pt x="974" y="36"/>
                    </a:lnTo>
                    <a:lnTo>
                      <a:pt x="983" y="35"/>
                    </a:lnTo>
                    <a:lnTo>
                      <a:pt x="992" y="34"/>
                    </a:lnTo>
                    <a:lnTo>
                      <a:pt x="1002" y="34"/>
                    </a:lnTo>
                    <a:lnTo>
                      <a:pt x="1011" y="33"/>
                    </a:lnTo>
                    <a:lnTo>
                      <a:pt x="1020" y="32"/>
                    </a:lnTo>
                    <a:lnTo>
                      <a:pt x="1030" y="32"/>
                    </a:lnTo>
                    <a:lnTo>
                      <a:pt x="1039" y="31"/>
                    </a:lnTo>
                    <a:lnTo>
                      <a:pt x="1048" y="30"/>
                    </a:lnTo>
                    <a:lnTo>
                      <a:pt x="1057" y="30"/>
                    </a:lnTo>
                    <a:lnTo>
                      <a:pt x="1067" y="32"/>
                    </a:lnTo>
                    <a:lnTo>
                      <a:pt x="1076" y="32"/>
                    </a:lnTo>
                    <a:lnTo>
                      <a:pt x="1085" y="33"/>
                    </a:lnTo>
                    <a:lnTo>
                      <a:pt x="1095" y="33"/>
                    </a:lnTo>
                    <a:lnTo>
                      <a:pt x="1104" y="33"/>
                    </a:lnTo>
                    <a:lnTo>
                      <a:pt x="1113" y="33"/>
                    </a:lnTo>
                    <a:lnTo>
                      <a:pt x="1122" y="34"/>
                    </a:lnTo>
                    <a:lnTo>
                      <a:pt x="1132" y="34"/>
                    </a:lnTo>
                    <a:lnTo>
                      <a:pt x="1141" y="33"/>
                    </a:lnTo>
                    <a:lnTo>
                      <a:pt x="1150" y="32"/>
                    </a:lnTo>
                    <a:lnTo>
                      <a:pt x="1160" y="32"/>
                    </a:lnTo>
                    <a:lnTo>
                      <a:pt x="1169" y="31"/>
                    </a:lnTo>
                    <a:lnTo>
                      <a:pt x="1178" y="30"/>
                    </a:lnTo>
                    <a:lnTo>
                      <a:pt x="1187" y="28"/>
                    </a:lnTo>
                    <a:lnTo>
                      <a:pt x="1197" y="27"/>
                    </a:lnTo>
                    <a:lnTo>
                      <a:pt x="1206" y="26"/>
                    </a:lnTo>
                    <a:lnTo>
                      <a:pt x="1215" y="26"/>
                    </a:lnTo>
                    <a:lnTo>
                      <a:pt x="1224" y="25"/>
                    </a:lnTo>
                    <a:lnTo>
                      <a:pt x="1234" y="24"/>
                    </a:lnTo>
                    <a:lnTo>
                      <a:pt x="1243" y="23"/>
                    </a:lnTo>
                    <a:lnTo>
                      <a:pt x="1252" y="21"/>
                    </a:lnTo>
                    <a:lnTo>
                      <a:pt x="1262" y="21"/>
                    </a:lnTo>
                    <a:lnTo>
                      <a:pt x="1271" y="19"/>
                    </a:lnTo>
                    <a:lnTo>
                      <a:pt x="1280" y="18"/>
                    </a:lnTo>
                    <a:lnTo>
                      <a:pt x="1289" y="18"/>
                    </a:lnTo>
                    <a:lnTo>
                      <a:pt x="1299" y="17"/>
                    </a:lnTo>
                    <a:lnTo>
                      <a:pt x="1308" y="17"/>
                    </a:lnTo>
                    <a:lnTo>
                      <a:pt x="1317" y="18"/>
                    </a:lnTo>
                    <a:lnTo>
                      <a:pt x="1327" y="18"/>
                    </a:lnTo>
                    <a:lnTo>
                      <a:pt x="1336" y="17"/>
                    </a:lnTo>
                    <a:lnTo>
                      <a:pt x="1345" y="16"/>
                    </a:lnTo>
                    <a:lnTo>
                      <a:pt x="1354" y="15"/>
                    </a:lnTo>
                    <a:lnTo>
                      <a:pt x="1364" y="15"/>
                    </a:lnTo>
                    <a:lnTo>
                      <a:pt x="1373" y="15"/>
                    </a:lnTo>
                    <a:lnTo>
                      <a:pt x="1382" y="15"/>
                    </a:lnTo>
                    <a:lnTo>
                      <a:pt x="1392" y="14"/>
                    </a:lnTo>
                    <a:lnTo>
                      <a:pt x="1401" y="14"/>
                    </a:lnTo>
                    <a:lnTo>
                      <a:pt x="1410" y="12"/>
                    </a:lnTo>
                    <a:lnTo>
                      <a:pt x="1419" y="9"/>
                    </a:lnTo>
                    <a:lnTo>
                      <a:pt x="1429" y="5"/>
                    </a:lnTo>
                    <a:lnTo>
                      <a:pt x="1438" y="3"/>
                    </a:lnTo>
                    <a:lnTo>
                      <a:pt x="1447" y="0"/>
                    </a:lnTo>
                    <a:lnTo>
                      <a:pt x="1447" y="49"/>
                    </a:lnTo>
                    <a:lnTo>
                      <a:pt x="1438" y="50"/>
                    </a:lnTo>
                    <a:lnTo>
                      <a:pt x="1429" y="50"/>
                    </a:lnTo>
                    <a:lnTo>
                      <a:pt x="1419" y="50"/>
                    </a:lnTo>
                    <a:lnTo>
                      <a:pt x="1410" y="51"/>
                    </a:lnTo>
                    <a:lnTo>
                      <a:pt x="1401" y="51"/>
                    </a:lnTo>
                    <a:lnTo>
                      <a:pt x="1392" y="51"/>
                    </a:lnTo>
                    <a:lnTo>
                      <a:pt x="1382" y="51"/>
                    </a:lnTo>
                    <a:lnTo>
                      <a:pt x="1373" y="51"/>
                    </a:lnTo>
                    <a:lnTo>
                      <a:pt x="1364" y="52"/>
                    </a:lnTo>
                    <a:lnTo>
                      <a:pt x="1354" y="52"/>
                    </a:lnTo>
                    <a:lnTo>
                      <a:pt x="1345" y="52"/>
                    </a:lnTo>
                    <a:lnTo>
                      <a:pt x="1336" y="52"/>
                    </a:lnTo>
                    <a:lnTo>
                      <a:pt x="1327" y="52"/>
                    </a:lnTo>
                    <a:lnTo>
                      <a:pt x="1317" y="52"/>
                    </a:lnTo>
                    <a:lnTo>
                      <a:pt x="1308" y="53"/>
                    </a:lnTo>
                    <a:lnTo>
                      <a:pt x="1299" y="53"/>
                    </a:lnTo>
                    <a:lnTo>
                      <a:pt x="1289" y="53"/>
                    </a:lnTo>
                    <a:lnTo>
                      <a:pt x="1280" y="53"/>
                    </a:lnTo>
                    <a:lnTo>
                      <a:pt x="1271" y="53"/>
                    </a:lnTo>
                    <a:lnTo>
                      <a:pt x="1262" y="54"/>
                    </a:lnTo>
                    <a:lnTo>
                      <a:pt x="1252" y="54"/>
                    </a:lnTo>
                    <a:lnTo>
                      <a:pt x="1243" y="54"/>
                    </a:lnTo>
                    <a:lnTo>
                      <a:pt x="1234" y="55"/>
                    </a:lnTo>
                    <a:lnTo>
                      <a:pt x="1224" y="55"/>
                    </a:lnTo>
                    <a:lnTo>
                      <a:pt x="1215" y="55"/>
                    </a:lnTo>
                    <a:lnTo>
                      <a:pt x="1206" y="55"/>
                    </a:lnTo>
                    <a:lnTo>
                      <a:pt x="1197" y="56"/>
                    </a:lnTo>
                    <a:lnTo>
                      <a:pt x="1187" y="56"/>
                    </a:lnTo>
                    <a:lnTo>
                      <a:pt x="1178" y="56"/>
                    </a:lnTo>
                    <a:lnTo>
                      <a:pt x="1169" y="56"/>
                    </a:lnTo>
                    <a:lnTo>
                      <a:pt x="1160" y="57"/>
                    </a:lnTo>
                    <a:lnTo>
                      <a:pt x="1150" y="57"/>
                    </a:lnTo>
                    <a:lnTo>
                      <a:pt x="1141" y="57"/>
                    </a:lnTo>
                    <a:lnTo>
                      <a:pt x="1132" y="57"/>
                    </a:lnTo>
                    <a:lnTo>
                      <a:pt x="1122" y="57"/>
                    </a:lnTo>
                    <a:lnTo>
                      <a:pt x="1113" y="56"/>
                    </a:lnTo>
                    <a:lnTo>
                      <a:pt x="1104" y="56"/>
                    </a:lnTo>
                    <a:lnTo>
                      <a:pt x="1095" y="56"/>
                    </a:lnTo>
                    <a:lnTo>
                      <a:pt x="1085" y="55"/>
                    </a:lnTo>
                    <a:lnTo>
                      <a:pt x="1076" y="55"/>
                    </a:lnTo>
                    <a:lnTo>
                      <a:pt x="1067" y="55"/>
                    </a:lnTo>
                    <a:lnTo>
                      <a:pt x="1057" y="54"/>
                    </a:lnTo>
                    <a:lnTo>
                      <a:pt x="1048" y="54"/>
                    </a:lnTo>
                    <a:lnTo>
                      <a:pt x="1039" y="53"/>
                    </a:lnTo>
                    <a:lnTo>
                      <a:pt x="1030" y="53"/>
                    </a:lnTo>
                    <a:lnTo>
                      <a:pt x="1020" y="53"/>
                    </a:lnTo>
                    <a:lnTo>
                      <a:pt x="1011" y="53"/>
                    </a:lnTo>
                    <a:lnTo>
                      <a:pt x="1002" y="53"/>
                    </a:lnTo>
                    <a:lnTo>
                      <a:pt x="992" y="53"/>
                    </a:lnTo>
                    <a:lnTo>
                      <a:pt x="983" y="53"/>
                    </a:lnTo>
                    <a:lnTo>
                      <a:pt x="974" y="53"/>
                    </a:lnTo>
                    <a:lnTo>
                      <a:pt x="965" y="53"/>
                    </a:lnTo>
                    <a:lnTo>
                      <a:pt x="955" y="53"/>
                    </a:lnTo>
                    <a:lnTo>
                      <a:pt x="946" y="53"/>
                    </a:lnTo>
                    <a:lnTo>
                      <a:pt x="937" y="53"/>
                    </a:lnTo>
                    <a:lnTo>
                      <a:pt x="928" y="53"/>
                    </a:lnTo>
                    <a:lnTo>
                      <a:pt x="918" y="53"/>
                    </a:lnTo>
                    <a:lnTo>
                      <a:pt x="909" y="53"/>
                    </a:lnTo>
                    <a:lnTo>
                      <a:pt x="900" y="53"/>
                    </a:lnTo>
                    <a:lnTo>
                      <a:pt x="890" y="53"/>
                    </a:lnTo>
                    <a:lnTo>
                      <a:pt x="881" y="53"/>
                    </a:lnTo>
                    <a:lnTo>
                      <a:pt x="872" y="53"/>
                    </a:lnTo>
                    <a:lnTo>
                      <a:pt x="863" y="53"/>
                    </a:lnTo>
                    <a:lnTo>
                      <a:pt x="853" y="53"/>
                    </a:lnTo>
                    <a:lnTo>
                      <a:pt x="844" y="53"/>
                    </a:lnTo>
                    <a:lnTo>
                      <a:pt x="835" y="54"/>
                    </a:lnTo>
                    <a:lnTo>
                      <a:pt x="825" y="54"/>
                    </a:lnTo>
                    <a:lnTo>
                      <a:pt x="816" y="54"/>
                    </a:lnTo>
                    <a:lnTo>
                      <a:pt x="807" y="54"/>
                    </a:lnTo>
                    <a:lnTo>
                      <a:pt x="798" y="54"/>
                    </a:lnTo>
                    <a:lnTo>
                      <a:pt x="788" y="54"/>
                    </a:lnTo>
                    <a:lnTo>
                      <a:pt x="779" y="54"/>
                    </a:lnTo>
                    <a:lnTo>
                      <a:pt x="770" y="54"/>
                    </a:lnTo>
                    <a:lnTo>
                      <a:pt x="760" y="54"/>
                    </a:lnTo>
                    <a:lnTo>
                      <a:pt x="751" y="54"/>
                    </a:lnTo>
                    <a:lnTo>
                      <a:pt x="742" y="54"/>
                    </a:lnTo>
                    <a:lnTo>
                      <a:pt x="733" y="54"/>
                    </a:lnTo>
                    <a:lnTo>
                      <a:pt x="723" y="54"/>
                    </a:lnTo>
                    <a:lnTo>
                      <a:pt x="714" y="54"/>
                    </a:lnTo>
                    <a:lnTo>
                      <a:pt x="705" y="54"/>
                    </a:lnTo>
                    <a:lnTo>
                      <a:pt x="696" y="55"/>
                    </a:lnTo>
                    <a:lnTo>
                      <a:pt x="686" y="55"/>
                    </a:lnTo>
                    <a:lnTo>
                      <a:pt x="677" y="55"/>
                    </a:lnTo>
                    <a:lnTo>
                      <a:pt x="668" y="55"/>
                    </a:lnTo>
                    <a:lnTo>
                      <a:pt x="658" y="55"/>
                    </a:lnTo>
                    <a:lnTo>
                      <a:pt x="649" y="55"/>
                    </a:lnTo>
                    <a:lnTo>
                      <a:pt x="640" y="55"/>
                    </a:lnTo>
                    <a:lnTo>
                      <a:pt x="631" y="55"/>
                    </a:lnTo>
                    <a:lnTo>
                      <a:pt x="621" y="55"/>
                    </a:lnTo>
                    <a:lnTo>
                      <a:pt x="612" y="55"/>
                    </a:lnTo>
                    <a:lnTo>
                      <a:pt x="603" y="55"/>
                    </a:lnTo>
                    <a:lnTo>
                      <a:pt x="593" y="55"/>
                    </a:lnTo>
                    <a:lnTo>
                      <a:pt x="584" y="55"/>
                    </a:lnTo>
                    <a:lnTo>
                      <a:pt x="575" y="55"/>
                    </a:lnTo>
                    <a:lnTo>
                      <a:pt x="566" y="55"/>
                    </a:lnTo>
                    <a:lnTo>
                      <a:pt x="556" y="55"/>
                    </a:lnTo>
                    <a:lnTo>
                      <a:pt x="547" y="55"/>
                    </a:lnTo>
                    <a:lnTo>
                      <a:pt x="538" y="55"/>
                    </a:lnTo>
                    <a:lnTo>
                      <a:pt x="528" y="55"/>
                    </a:lnTo>
                    <a:lnTo>
                      <a:pt x="519" y="56"/>
                    </a:lnTo>
                    <a:lnTo>
                      <a:pt x="510" y="56"/>
                    </a:lnTo>
                    <a:lnTo>
                      <a:pt x="501" y="56"/>
                    </a:lnTo>
                    <a:lnTo>
                      <a:pt x="491" y="56"/>
                    </a:lnTo>
                    <a:lnTo>
                      <a:pt x="482" y="56"/>
                    </a:lnTo>
                    <a:lnTo>
                      <a:pt x="473" y="56"/>
                    </a:lnTo>
                    <a:lnTo>
                      <a:pt x="464" y="56"/>
                    </a:lnTo>
                    <a:lnTo>
                      <a:pt x="454" y="56"/>
                    </a:lnTo>
                    <a:lnTo>
                      <a:pt x="445" y="56"/>
                    </a:lnTo>
                    <a:lnTo>
                      <a:pt x="436" y="56"/>
                    </a:lnTo>
                    <a:lnTo>
                      <a:pt x="426" y="56"/>
                    </a:lnTo>
                    <a:lnTo>
                      <a:pt x="417" y="56"/>
                    </a:lnTo>
                    <a:lnTo>
                      <a:pt x="408" y="56"/>
                    </a:lnTo>
                    <a:lnTo>
                      <a:pt x="399" y="56"/>
                    </a:lnTo>
                    <a:lnTo>
                      <a:pt x="389" y="56"/>
                    </a:lnTo>
                    <a:lnTo>
                      <a:pt x="380" y="56"/>
                    </a:lnTo>
                    <a:lnTo>
                      <a:pt x="371" y="56"/>
                    </a:lnTo>
                    <a:lnTo>
                      <a:pt x="361" y="56"/>
                    </a:lnTo>
                    <a:lnTo>
                      <a:pt x="352" y="56"/>
                    </a:lnTo>
                    <a:lnTo>
                      <a:pt x="343" y="56"/>
                    </a:lnTo>
                    <a:lnTo>
                      <a:pt x="334" y="56"/>
                    </a:lnTo>
                    <a:lnTo>
                      <a:pt x="324" y="56"/>
                    </a:lnTo>
                    <a:lnTo>
                      <a:pt x="315" y="56"/>
                    </a:lnTo>
                    <a:lnTo>
                      <a:pt x="306" y="56"/>
                    </a:lnTo>
                    <a:lnTo>
                      <a:pt x="296" y="56"/>
                    </a:lnTo>
                    <a:lnTo>
                      <a:pt x="287" y="56"/>
                    </a:lnTo>
                    <a:lnTo>
                      <a:pt x="278" y="56"/>
                    </a:lnTo>
                    <a:lnTo>
                      <a:pt x="269" y="56"/>
                    </a:lnTo>
                    <a:lnTo>
                      <a:pt x="259" y="56"/>
                    </a:lnTo>
                    <a:lnTo>
                      <a:pt x="250" y="56"/>
                    </a:lnTo>
                    <a:lnTo>
                      <a:pt x="241" y="56"/>
                    </a:lnTo>
                    <a:lnTo>
                      <a:pt x="232" y="56"/>
                    </a:lnTo>
                    <a:lnTo>
                      <a:pt x="222" y="57"/>
                    </a:lnTo>
                    <a:lnTo>
                      <a:pt x="213" y="57"/>
                    </a:lnTo>
                    <a:lnTo>
                      <a:pt x="204" y="57"/>
                    </a:lnTo>
                    <a:lnTo>
                      <a:pt x="194" y="57"/>
                    </a:lnTo>
                    <a:lnTo>
                      <a:pt x="185" y="57"/>
                    </a:lnTo>
                    <a:lnTo>
                      <a:pt x="176" y="57"/>
                    </a:lnTo>
                    <a:lnTo>
                      <a:pt x="167" y="57"/>
                    </a:lnTo>
                    <a:lnTo>
                      <a:pt x="157" y="57"/>
                    </a:lnTo>
                    <a:lnTo>
                      <a:pt x="148" y="57"/>
                    </a:lnTo>
                    <a:lnTo>
                      <a:pt x="139" y="57"/>
                    </a:lnTo>
                    <a:lnTo>
                      <a:pt x="129" y="57"/>
                    </a:lnTo>
                    <a:lnTo>
                      <a:pt x="120" y="57"/>
                    </a:lnTo>
                    <a:lnTo>
                      <a:pt x="111" y="57"/>
                    </a:lnTo>
                    <a:lnTo>
                      <a:pt x="102" y="57"/>
                    </a:lnTo>
                    <a:lnTo>
                      <a:pt x="92" y="57"/>
                    </a:lnTo>
                    <a:lnTo>
                      <a:pt x="83" y="57"/>
                    </a:lnTo>
                    <a:lnTo>
                      <a:pt x="74" y="57"/>
                    </a:lnTo>
                    <a:lnTo>
                      <a:pt x="64" y="57"/>
                    </a:lnTo>
                    <a:lnTo>
                      <a:pt x="55" y="57"/>
                    </a:lnTo>
                    <a:lnTo>
                      <a:pt x="46" y="57"/>
                    </a:lnTo>
                    <a:lnTo>
                      <a:pt x="37" y="57"/>
                    </a:lnTo>
                    <a:lnTo>
                      <a:pt x="27" y="57"/>
                    </a:lnTo>
                    <a:lnTo>
                      <a:pt x="18" y="58"/>
                    </a:lnTo>
                    <a:lnTo>
                      <a:pt x="9" y="57"/>
                    </a:lnTo>
                    <a:lnTo>
                      <a:pt x="0" y="57"/>
                    </a:lnTo>
                    <a:close/>
                  </a:path>
                </a:pathLst>
              </a:custGeom>
              <a:solidFill>
                <a:srgbClr val="20202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16" name="Freeform 324"/>
              <p:cNvSpPr>
                <a:spLocks/>
              </p:cNvSpPr>
              <p:nvPr/>
            </p:nvSpPr>
            <p:spPr bwMode="auto">
              <a:xfrm>
                <a:off x="3152" y="2452"/>
                <a:ext cx="1447" cy="58"/>
              </a:xfrm>
              <a:custGeom>
                <a:avLst/>
                <a:gdLst>
                  <a:gd name="T0" fmla="*/ 37 w 1447"/>
                  <a:gd name="T1" fmla="*/ 57 h 58"/>
                  <a:gd name="T2" fmla="*/ 83 w 1447"/>
                  <a:gd name="T3" fmla="*/ 56 h 58"/>
                  <a:gd name="T4" fmla="*/ 129 w 1447"/>
                  <a:gd name="T5" fmla="*/ 55 h 58"/>
                  <a:gd name="T6" fmla="*/ 176 w 1447"/>
                  <a:gd name="T7" fmla="*/ 55 h 58"/>
                  <a:gd name="T8" fmla="*/ 222 w 1447"/>
                  <a:gd name="T9" fmla="*/ 54 h 58"/>
                  <a:gd name="T10" fmla="*/ 269 w 1447"/>
                  <a:gd name="T11" fmla="*/ 54 h 58"/>
                  <a:gd name="T12" fmla="*/ 315 w 1447"/>
                  <a:gd name="T13" fmla="*/ 52 h 58"/>
                  <a:gd name="T14" fmla="*/ 361 w 1447"/>
                  <a:gd name="T15" fmla="*/ 52 h 58"/>
                  <a:gd name="T16" fmla="*/ 408 w 1447"/>
                  <a:gd name="T17" fmla="*/ 51 h 58"/>
                  <a:gd name="T18" fmla="*/ 454 w 1447"/>
                  <a:gd name="T19" fmla="*/ 49 h 58"/>
                  <a:gd name="T20" fmla="*/ 501 w 1447"/>
                  <a:gd name="T21" fmla="*/ 48 h 58"/>
                  <a:gd name="T22" fmla="*/ 547 w 1447"/>
                  <a:gd name="T23" fmla="*/ 45 h 58"/>
                  <a:gd name="T24" fmla="*/ 593 w 1447"/>
                  <a:gd name="T25" fmla="*/ 44 h 58"/>
                  <a:gd name="T26" fmla="*/ 640 w 1447"/>
                  <a:gd name="T27" fmla="*/ 44 h 58"/>
                  <a:gd name="T28" fmla="*/ 686 w 1447"/>
                  <a:gd name="T29" fmla="*/ 43 h 58"/>
                  <a:gd name="T30" fmla="*/ 733 w 1447"/>
                  <a:gd name="T31" fmla="*/ 41 h 58"/>
                  <a:gd name="T32" fmla="*/ 779 w 1447"/>
                  <a:gd name="T33" fmla="*/ 43 h 58"/>
                  <a:gd name="T34" fmla="*/ 825 w 1447"/>
                  <a:gd name="T35" fmla="*/ 40 h 58"/>
                  <a:gd name="T36" fmla="*/ 872 w 1447"/>
                  <a:gd name="T37" fmla="*/ 38 h 58"/>
                  <a:gd name="T38" fmla="*/ 918 w 1447"/>
                  <a:gd name="T39" fmla="*/ 39 h 58"/>
                  <a:gd name="T40" fmla="*/ 965 w 1447"/>
                  <a:gd name="T41" fmla="*/ 37 h 58"/>
                  <a:gd name="T42" fmla="*/ 1011 w 1447"/>
                  <a:gd name="T43" fmla="*/ 33 h 58"/>
                  <a:gd name="T44" fmla="*/ 1057 w 1447"/>
                  <a:gd name="T45" fmla="*/ 30 h 58"/>
                  <a:gd name="T46" fmla="*/ 1104 w 1447"/>
                  <a:gd name="T47" fmla="*/ 33 h 58"/>
                  <a:gd name="T48" fmla="*/ 1150 w 1447"/>
                  <a:gd name="T49" fmla="*/ 32 h 58"/>
                  <a:gd name="T50" fmla="*/ 1197 w 1447"/>
                  <a:gd name="T51" fmla="*/ 27 h 58"/>
                  <a:gd name="T52" fmla="*/ 1243 w 1447"/>
                  <a:gd name="T53" fmla="*/ 23 h 58"/>
                  <a:gd name="T54" fmla="*/ 1289 w 1447"/>
                  <a:gd name="T55" fmla="*/ 18 h 58"/>
                  <a:gd name="T56" fmla="*/ 1336 w 1447"/>
                  <a:gd name="T57" fmla="*/ 17 h 58"/>
                  <a:gd name="T58" fmla="*/ 1382 w 1447"/>
                  <a:gd name="T59" fmla="*/ 15 h 58"/>
                  <a:gd name="T60" fmla="*/ 1429 w 1447"/>
                  <a:gd name="T61" fmla="*/ 5 h 58"/>
                  <a:gd name="T62" fmla="*/ 1429 w 1447"/>
                  <a:gd name="T63" fmla="*/ 50 h 58"/>
                  <a:gd name="T64" fmla="*/ 1382 w 1447"/>
                  <a:gd name="T65" fmla="*/ 51 h 58"/>
                  <a:gd name="T66" fmla="*/ 1336 w 1447"/>
                  <a:gd name="T67" fmla="*/ 52 h 58"/>
                  <a:gd name="T68" fmla="*/ 1289 w 1447"/>
                  <a:gd name="T69" fmla="*/ 53 h 58"/>
                  <a:gd name="T70" fmla="*/ 1243 w 1447"/>
                  <a:gd name="T71" fmla="*/ 54 h 58"/>
                  <a:gd name="T72" fmla="*/ 1197 w 1447"/>
                  <a:gd name="T73" fmla="*/ 56 h 58"/>
                  <a:gd name="T74" fmla="*/ 1150 w 1447"/>
                  <a:gd name="T75" fmla="*/ 57 h 58"/>
                  <a:gd name="T76" fmla="*/ 1104 w 1447"/>
                  <a:gd name="T77" fmla="*/ 56 h 58"/>
                  <a:gd name="T78" fmla="*/ 1057 w 1447"/>
                  <a:gd name="T79" fmla="*/ 54 h 58"/>
                  <a:gd name="T80" fmla="*/ 1011 w 1447"/>
                  <a:gd name="T81" fmla="*/ 53 h 58"/>
                  <a:gd name="T82" fmla="*/ 965 w 1447"/>
                  <a:gd name="T83" fmla="*/ 53 h 58"/>
                  <a:gd name="T84" fmla="*/ 918 w 1447"/>
                  <a:gd name="T85" fmla="*/ 53 h 58"/>
                  <a:gd name="T86" fmla="*/ 872 w 1447"/>
                  <a:gd name="T87" fmla="*/ 53 h 58"/>
                  <a:gd name="T88" fmla="*/ 825 w 1447"/>
                  <a:gd name="T89" fmla="*/ 54 h 58"/>
                  <a:gd name="T90" fmla="*/ 779 w 1447"/>
                  <a:gd name="T91" fmla="*/ 54 h 58"/>
                  <a:gd name="T92" fmla="*/ 733 w 1447"/>
                  <a:gd name="T93" fmla="*/ 54 h 58"/>
                  <a:gd name="T94" fmla="*/ 686 w 1447"/>
                  <a:gd name="T95" fmla="*/ 55 h 58"/>
                  <a:gd name="T96" fmla="*/ 640 w 1447"/>
                  <a:gd name="T97" fmla="*/ 55 h 58"/>
                  <a:gd name="T98" fmla="*/ 593 w 1447"/>
                  <a:gd name="T99" fmla="*/ 55 h 58"/>
                  <a:gd name="T100" fmla="*/ 547 w 1447"/>
                  <a:gd name="T101" fmla="*/ 55 h 58"/>
                  <a:gd name="T102" fmla="*/ 501 w 1447"/>
                  <a:gd name="T103" fmla="*/ 56 h 58"/>
                  <a:gd name="T104" fmla="*/ 454 w 1447"/>
                  <a:gd name="T105" fmla="*/ 56 h 58"/>
                  <a:gd name="T106" fmla="*/ 408 w 1447"/>
                  <a:gd name="T107" fmla="*/ 56 h 58"/>
                  <a:gd name="T108" fmla="*/ 361 w 1447"/>
                  <a:gd name="T109" fmla="*/ 56 h 58"/>
                  <a:gd name="T110" fmla="*/ 315 w 1447"/>
                  <a:gd name="T111" fmla="*/ 56 h 58"/>
                  <a:gd name="T112" fmla="*/ 269 w 1447"/>
                  <a:gd name="T113" fmla="*/ 56 h 58"/>
                  <a:gd name="T114" fmla="*/ 222 w 1447"/>
                  <a:gd name="T115" fmla="*/ 57 h 58"/>
                  <a:gd name="T116" fmla="*/ 176 w 1447"/>
                  <a:gd name="T117" fmla="*/ 57 h 58"/>
                  <a:gd name="T118" fmla="*/ 129 w 1447"/>
                  <a:gd name="T119" fmla="*/ 57 h 58"/>
                  <a:gd name="T120" fmla="*/ 83 w 1447"/>
                  <a:gd name="T121" fmla="*/ 57 h 58"/>
                  <a:gd name="T122" fmla="*/ 37 w 1447"/>
                  <a:gd name="T123" fmla="*/ 57 h 58"/>
                  <a:gd name="T124" fmla="*/ 0 w 1447"/>
                  <a:gd name="T125" fmla="*/ 57 h 5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58">
                    <a:moveTo>
                      <a:pt x="0" y="57"/>
                    </a:moveTo>
                    <a:lnTo>
                      <a:pt x="9" y="57"/>
                    </a:lnTo>
                    <a:lnTo>
                      <a:pt x="18" y="57"/>
                    </a:lnTo>
                    <a:lnTo>
                      <a:pt x="27" y="57"/>
                    </a:lnTo>
                    <a:lnTo>
                      <a:pt x="37" y="57"/>
                    </a:lnTo>
                    <a:lnTo>
                      <a:pt x="46" y="56"/>
                    </a:lnTo>
                    <a:lnTo>
                      <a:pt x="55" y="56"/>
                    </a:lnTo>
                    <a:lnTo>
                      <a:pt x="64" y="56"/>
                    </a:lnTo>
                    <a:lnTo>
                      <a:pt x="74" y="56"/>
                    </a:lnTo>
                    <a:lnTo>
                      <a:pt x="83" y="56"/>
                    </a:lnTo>
                    <a:lnTo>
                      <a:pt x="92" y="56"/>
                    </a:lnTo>
                    <a:lnTo>
                      <a:pt x="102" y="56"/>
                    </a:lnTo>
                    <a:lnTo>
                      <a:pt x="111" y="56"/>
                    </a:lnTo>
                    <a:lnTo>
                      <a:pt x="120" y="56"/>
                    </a:lnTo>
                    <a:lnTo>
                      <a:pt x="129" y="55"/>
                    </a:lnTo>
                    <a:lnTo>
                      <a:pt x="139" y="55"/>
                    </a:lnTo>
                    <a:lnTo>
                      <a:pt x="148" y="55"/>
                    </a:lnTo>
                    <a:lnTo>
                      <a:pt x="157" y="55"/>
                    </a:lnTo>
                    <a:lnTo>
                      <a:pt x="167" y="55"/>
                    </a:lnTo>
                    <a:lnTo>
                      <a:pt x="176" y="55"/>
                    </a:lnTo>
                    <a:lnTo>
                      <a:pt x="185" y="55"/>
                    </a:lnTo>
                    <a:lnTo>
                      <a:pt x="194" y="54"/>
                    </a:lnTo>
                    <a:lnTo>
                      <a:pt x="204" y="54"/>
                    </a:lnTo>
                    <a:lnTo>
                      <a:pt x="213" y="54"/>
                    </a:lnTo>
                    <a:lnTo>
                      <a:pt x="222" y="54"/>
                    </a:lnTo>
                    <a:lnTo>
                      <a:pt x="232" y="54"/>
                    </a:lnTo>
                    <a:lnTo>
                      <a:pt x="241" y="54"/>
                    </a:lnTo>
                    <a:lnTo>
                      <a:pt x="250" y="54"/>
                    </a:lnTo>
                    <a:lnTo>
                      <a:pt x="259" y="54"/>
                    </a:lnTo>
                    <a:lnTo>
                      <a:pt x="269" y="54"/>
                    </a:lnTo>
                    <a:lnTo>
                      <a:pt x="278" y="53"/>
                    </a:lnTo>
                    <a:lnTo>
                      <a:pt x="287" y="53"/>
                    </a:lnTo>
                    <a:lnTo>
                      <a:pt x="296" y="53"/>
                    </a:lnTo>
                    <a:lnTo>
                      <a:pt x="306" y="52"/>
                    </a:lnTo>
                    <a:lnTo>
                      <a:pt x="315" y="52"/>
                    </a:lnTo>
                    <a:lnTo>
                      <a:pt x="324" y="52"/>
                    </a:lnTo>
                    <a:lnTo>
                      <a:pt x="334" y="52"/>
                    </a:lnTo>
                    <a:lnTo>
                      <a:pt x="343" y="52"/>
                    </a:lnTo>
                    <a:lnTo>
                      <a:pt x="352" y="52"/>
                    </a:lnTo>
                    <a:lnTo>
                      <a:pt x="361" y="52"/>
                    </a:lnTo>
                    <a:lnTo>
                      <a:pt x="371" y="51"/>
                    </a:lnTo>
                    <a:lnTo>
                      <a:pt x="380" y="51"/>
                    </a:lnTo>
                    <a:lnTo>
                      <a:pt x="389" y="51"/>
                    </a:lnTo>
                    <a:lnTo>
                      <a:pt x="399" y="51"/>
                    </a:lnTo>
                    <a:lnTo>
                      <a:pt x="408" y="51"/>
                    </a:lnTo>
                    <a:lnTo>
                      <a:pt x="417" y="51"/>
                    </a:lnTo>
                    <a:lnTo>
                      <a:pt x="426" y="50"/>
                    </a:lnTo>
                    <a:lnTo>
                      <a:pt x="436" y="50"/>
                    </a:lnTo>
                    <a:lnTo>
                      <a:pt x="445" y="50"/>
                    </a:lnTo>
                    <a:lnTo>
                      <a:pt x="454" y="49"/>
                    </a:lnTo>
                    <a:lnTo>
                      <a:pt x="464" y="49"/>
                    </a:lnTo>
                    <a:lnTo>
                      <a:pt x="473" y="49"/>
                    </a:lnTo>
                    <a:lnTo>
                      <a:pt x="482" y="48"/>
                    </a:lnTo>
                    <a:lnTo>
                      <a:pt x="491" y="48"/>
                    </a:lnTo>
                    <a:lnTo>
                      <a:pt x="501" y="48"/>
                    </a:lnTo>
                    <a:lnTo>
                      <a:pt x="510" y="47"/>
                    </a:lnTo>
                    <a:lnTo>
                      <a:pt x="519" y="46"/>
                    </a:lnTo>
                    <a:lnTo>
                      <a:pt x="528" y="45"/>
                    </a:lnTo>
                    <a:lnTo>
                      <a:pt x="538" y="46"/>
                    </a:lnTo>
                    <a:lnTo>
                      <a:pt x="547" y="45"/>
                    </a:lnTo>
                    <a:lnTo>
                      <a:pt x="556" y="45"/>
                    </a:lnTo>
                    <a:lnTo>
                      <a:pt x="566" y="45"/>
                    </a:lnTo>
                    <a:lnTo>
                      <a:pt x="575" y="44"/>
                    </a:lnTo>
                    <a:lnTo>
                      <a:pt x="584" y="43"/>
                    </a:lnTo>
                    <a:lnTo>
                      <a:pt x="593" y="44"/>
                    </a:lnTo>
                    <a:lnTo>
                      <a:pt x="603" y="44"/>
                    </a:lnTo>
                    <a:lnTo>
                      <a:pt x="612" y="43"/>
                    </a:lnTo>
                    <a:lnTo>
                      <a:pt x="621" y="43"/>
                    </a:lnTo>
                    <a:lnTo>
                      <a:pt x="631" y="43"/>
                    </a:lnTo>
                    <a:lnTo>
                      <a:pt x="640" y="44"/>
                    </a:lnTo>
                    <a:lnTo>
                      <a:pt x="649" y="43"/>
                    </a:lnTo>
                    <a:lnTo>
                      <a:pt x="658" y="45"/>
                    </a:lnTo>
                    <a:lnTo>
                      <a:pt x="668" y="44"/>
                    </a:lnTo>
                    <a:lnTo>
                      <a:pt x="677" y="42"/>
                    </a:lnTo>
                    <a:lnTo>
                      <a:pt x="686" y="43"/>
                    </a:lnTo>
                    <a:lnTo>
                      <a:pt x="696" y="42"/>
                    </a:lnTo>
                    <a:lnTo>
                      <a:pt x="705" y="43"/>
                    </a:lnTo>
                    <a:lnTo>
                      <a:pt x="714" y="42"/>
                    </a:lnTo>
                    <a:lnTo>
                      <a:pt x="723" y="41"/>
                    </a:lnTo>
                    <a:lnTo>
                      <a:pt x="733" y="41"/>
                    </a:lnTo>
                    <a:lnTo>
                      <a:pt x="742" y="42"/>
                    </a:lnTo>
                    <a:lnTo>
                      <a:pt x="751" y="43"/>
                    </a:lnTo>
                    <a:lnTo>
                      <a:pt x="760" y="44"/>
                    </a:lnTo>
                    <a:lnTo>
                      <a:pt x="770" y="44"/>
                    </a:lnTo>
                    <a:lnTo>
                      <a:pt x="779" y="43"/>
                    </a:lnTo>
                    <a:lnTo>
                      <a:pt x="788" y="42"/>
                    </a:lnTo>
                    <a:lnTo>
                      <a:pt x="798" y="41"/>
                    </a:lnTo>
                    <a:lnTo>
                      <a:pt x="807" y="40"/>
                    </a:lnTo>
                    <a:lnTo>
                      <a:pt x="816" y="41"/>
                    </a:lnTo>
                    <a:lnTo>
                      <a:pt x="825" y="40"/>
                    </a:lnTo>
                    <a:lnTo>
                      <a:pt x="835" y="39"/>
                    </a:lnTo>
                    <a:lnTo>
                      <a:pt x="844" y="38"/>
                    </a:lnTo>
                    <a:lnTo>
                      <a:pt x="853" y="38"/>
                    </a:lnTo>
                    <a:lnTo>
                      <a:pt x="863" y="37"/>
                    </a:lnTo>
                    <a:lnTo>
                      <a:pt x="872" y="38"/>
                    </a:lnTo>
                    <a:lnTo>
                      <a:pt x="881" y="41"/>
                    </a:lnTo>
                    <a:lnTo>
                      <a:pt x="890" y="41"/>
                    </a:lnTo>
                    <a:lnTo>
                      <a:pt x="900" y="39"/>
                    </a:lnTo>
                    <a:lnTo>
                      <a:pt x="909" y="38"/>
                    </a:lnTo>
                    <a:lnTo>
                      <a:pt x="918" y="39"/>
                    </a:lnTo>
                    <a:lnTo>
                      <a:pt x="928" y="38"/>
                    </a:lnTo>
                    <a:lnTo>
                      <a:pt x="937" y="37"/>
                    </a:lnTo>
                    <a:lnTo>
                      <a:pt x="946" y="37"/>
                    </a:lnTo>
                    <a:lnTo>
                      <a:pt x="955" y="37"/>
                    </a:lnTo>
                    <a:lnTo>
                      <a:pt x="965" y="37"/>
                    </a:lnTo>
                    <a:lnTo>
                      <a:pt x="974" y="36"/>
                    </a:lnTo>
                    <a:lnTo>
                      <a:pt x="983" y="35"/>
                    </a:lnTo>
                    <a:lnTo>
                      <a:pt x="992" y="34"/>
                    </a:lnTo>
                    <a:lnTo>
                      <a:pt x="1002" y="34"/>
                    </a:lnTo>
                    <a:lnTo>
                      <a:pt x="1011" y="33"/>
                    </a:lnTo>
                    <a:lnTo>
                      <a:pt x="1020" y="32"/>
                    </a:lnTo>
                    <a:lnTo>
                      <a:pt x="1030" y="32"/>
                    </a:lnTo>
                    <a:lnTo>
                      <a:pt x="1039" y="31"/>
                    </a:lnTo>
                    <a:lnTo>
                      <a:pt x="1048" y="30"/>
                    </a:lnTo>
                    <a:lnTo>
                      <a:pt x="1057" y="30"/>
                    </a:lnTo>
                    <a:lnTo>
                      <a:pt x="1067" y="32"/>
                    </a:lnTo>
                    <a:lnTo>
                      <a:pt x="1076" y="32"/>
                    </a:lnTo>
                    <a:lnTo>
                      <a:pt x="1085" y="33"/>
                    </a:lnTo>
                    <a:lnTo>
                      <a:pt x="1095" y="33"/>
                    </a:lnTo>
                    <a:lnTo>
                      <a:pt x="1104" y="33"/>
                    </a:lnTo>
                    <a:lnTo>
                      <a:pt x="1113" y="33"/>
                    </a:lnTo>
                    <a:lnTo>
                      <a:pt x="1122" y="34"/>
                    </a:lnTo>
                    <a:lnTo>
                      <a:pt x="1132" y="34"/>
                    </a:lnTo>
                    <a:lnTo>
                      <a:pt x="1141" y="33"/>
                    </a:lnTo>
                    <a:lnTo>
                      <a:pt x="1150" y="32"/>
                    </a:lnTo>
                    <a:lnTo>
                      <a:pt x="1160" y="32"/>
                    </a:lnTo>
                    <a:lnTo>
                      <a:pt x="1169" y="31"/>
                    </a:lnTo>
                    <a:lnTo>
                      <a:pt x="1178" y="30"/>
                    </a:lnTo>
                    <a:lnTo>
                      <a:pt x="1187" y="28"/>
                    </a:lnTo>
                    <a:lnTo>
                      <a:pt x="1197" y="27"/>
                    </a:lnTo>
                    <a:lnTo>
                      <a:pt x="1206" y="26"/>
                    </a:lnTo>
                    <a:lnTo>
                      <a:pt x="1215" y="26"/>
                    </a:lnTo>
                    <a:lnTo>
                      <a:pt x="1224" y="25"/>
                    </a:lnTo>
                    <a:lnTo>
                      <a:pt x="1234" y="24"/>
                    </a:lnTo>
                    <a:lnTo>
                      <a:pt x="1243" y="23"/>
                    </a:lnTo>
                    <a:lnTo>
                      <a:pt x="1252" y="21"/>
                    </a:lnTo>
                    <a:lnTo>
                      <a:pt x="1262" y="21"/>
                    </a:lnTo>
                    <a:lnTo>
                      <a:pt x="1271" y="19"/>
                    </a:lnTo>
                    <a:lnTo>
                      <a:pt x="1280" y="18"/>
                    </a:lnTo>
                    <a:lnTo>
                      <a:pt x="1289" y="18"/>
                    </a:lnTo>
                    <a:lnTo>
                      <a:pt x="1299" y="17"/>
                    </a:lnTo>
                    <a:lnTo>
                      <a:pt x="1308" y="17"/>
                    </a:lnTo>
                    <a:lnTo>
                      <a:pt x="1317" y="18"/>
                    </a:lnTo>
                    <a:lnTo>
                      <a:pt x="1327" y="18"/>
                    </a:lnTo>
                    <a:lnTo>
                      <a:pt x="1336" y="17"/>
                    </a:lnTo>
                    <a:lnTo>
                      <a:pt x="1345" y="16"/>
                    </a:lnTo>
                    <a:lnTo>
                      <a:pt x="1354" y="15"/>
                    </a:lnTo>
                    <a:lnTo>
                      <a:pt x="1364" y="15"/>
                    </a:lnTo>
                    <a:lnTo>
                      <a:pt x="1373" y="15"/>
                    </a:lnTo>
                    <a:lnTo>
                      <a:pt x="1382" y="15"/>
                    </a:lnTo>
                    <a:lnTo>
                      <a:pt x="1392" y="14"/>
                    </a:lnTo>
                    <a:lnTo>
                      <a:pt x="1401" y="14"/>
                    </a:lnTo>
                    <a:lnTo>
                      <a:pt x="1410" y="12"/>
                    </a:lnTo>
                    <a:lnTo>
                      <a:pt x="1419" y="9"/>
                    </a:lnTo>
                    <a:lnTo>
                      <a:pt x="1429" y="5"/>
                    </a:lnTo>
                    <a:lnTo>
                      <a:pt x="1438" y="3"/>
                    </a:lnTo>
                    <a:lnTo>
                      <a:pt x="1447" y="0"/>
                    </a:lnTo>
                    <a:lnTo>
                      <a:pt x="1447" y="49"/>
                    </a:lnTo>
                    <a:lnTo>
                      <a:pt x="1438" y="50"/>
                    </a:lnTo>
                    <a:lnTo>
                      <a:pt x="1429" y="50"/>
                    </a:lnTo>
                    <a:lnTo>
                      <a:pt x="1419" y="50"/>
                    </a:lnTo>
                    <a:lnTo>
                      <a:pt x="1410" y="51"/>
                    </a:lnTo>
                    <a:lnTo>
                      <a:pt x="1401" y="51"/>
                    </a:lnTo>
                    <a:lnTo>
                      <a:pt x="1392" y="51"/>
                    </a:lnTo>
                    <a:lnTo>
                      <a:pt x="1382" y="51"/>
                    </a:lnTo>
                    <a:lnTo>
                      <a:pt x="1373" y="51"/>
                    </a:lnTo>
                    <a:lnTo>
                      <a:pt x="1364" y="52"/>
                    </a:lnTo>
                    <a:lnTo>
                      <a:pt x="1354" y="52"/>
                    </a:lnTo>
                    <a:lnTo>
                      <a:pt x="1345" y="52"/>
                    </a:lnTo>
                    <a:lnTo>
                      <a:pt x="1336" y="52"/>
                    </a:lnTo>
                    <a:lnTo>
                      <a:pt x="1327" y="52"/>
                    </a:lnTo>
                    <a:lnTo>
                      <a:pt x="1317" y="52"/>
                    </a:lnTo>
                    <a:lnTo>
                      <a:pt x="1308" y="53"/>
                    </a:lnTo>
                    <a:lnTo>
                      <a:pt x="1299" y="53"/>
                    </a:lnTo>
                    <a:lnTo>
                      <a:pt x="1289" y="53"/>
                    </a:lnTo>
                    <a:lnTo>
                      <a:pt x="1280" y="53"/>
                    </a:lnTo>
                    <a:lnTo>
                      <a:pt x="1271" y="53"/>
                    </a:lnTo>
                    <a:lnTo>
                      <a:pt x="1262" y="54"/>
                    </a:lnTo>
                    <a:lnTo>
                      <a:pt x="1252" y="54"/>
                    </a:lnTo>
                    <a:lnTo>
                      <a:pt x="1243" y="54"/>
                    </a:lnTo>
                    <a:lnTo>
                      <a:pt x="1234" y="55"/>
                    </a:lnTo>
                    <a:lnTo>
                      <a:pt x="1224" y="55"/>
                    </a:lnTo>
                    <a:lnTo>
                      <a:pt x="1215" y="55"/>
                    </a:lnTo>
                    <a:lnTo>
                      <a:pt x="1206" y="55"/>
                    </a:lnTo>
                    <a:lnTo>
                      <a:pt x="1197" y="56"/>
                    </a:lnTo>
                    <a:lnTo>
                      <a:pt x="1187" y="56"/>
                    </a:lnTo>
                    <a:lnTo>
                      <a:pt x="1178" y="56"/>
                    </a:lnTo>
                    <a:lnTo>
                      <a:pt x="1169" y="56"/>
                    </a:lnTo>
                    <a:lnTo>
                      <a:pt x="1160" y="57"/>
                    </a:lnTo>
                    <a:lnTo>
                      <a:pt x="1150" y="57"/>
                    </a:lnTo>
                    <a:lnTo>
                      <a:pt x="1141" y="57"/>
                    </a:lnTo>
                    <a:lnTo>
                      <a:pt x="1132" y="57"/>
                    </a:lnTo>
                    <a:lnTo>
                      <a:pt x="1122" y="57"/>
                    </a:lnTo>
                    <a:lnTo>
                      <a:pt x="1113" y="56"/>
                    </a:lnTo>
                    <a:lnTo>
                      <a:pt x="1104" y="56"/>
                    </a:lnTo>
                    <a:lnTo>
                      <a:pt x="1095" y="56"/>
                    </a:lnTo>
                    <a:lnTo>
                      <a:pt x="1085" y="55"/>
                    </a:lnTo>
                    <a:lnTo>
                      <a:pt x="1076" y="55"/>
                    </a:lnTo>
                    <a:lnTo>
                      <a:pt x="1067" y="55"/>
                    </a:lnTo>
                    <a:lnTo>
                      <a:pt x="1057" y="54"/>
                    </a:lnTo>
                    <a:lnTo>
                      <a:pt x="1048" y="54"/>
                    </a:lnTo>
                    <a:lnTo>
                      <a:pt x="1039" y="53"/>
                    </a:lnTo>
                    <a:lnTo>
                      <a:pt x="1030" y="53"/>
                    </a:lnTo>
                    <a:lnTo>
                      <a:pt x="1020" y="53"/>
                    </a:lnTo>
                    <a:lnTo>
                      <a:pt x="1011" y="53"/>
                    </a:lnTo>
                    <a:lnTo>
                      <a:pt x="1002" y="53"/>
                    </a:lnTo>
                    <a:lnTo>
                      <a:pt x="992" y="53"/>
                    </a:lnTo>
                    <a:lnTo>
                      <a:pt x="983" y="53"/>
                    </a:lnTo>
                    <a:lnTo>
                      <a:pt x="974" y="53"/>
                    </a:lnTo>
                    <a:lnTo>
                      <a:pt x="965" y="53"/>
                    </a:lnTo>
                    <a:lnTo>
                      <a:pt x="955" y="53"/>
                    </a:lnTo>
                    <a:lnTo>
                      <a:pt x="946" y="53"/>
                    </a:lnTo>
                    <a:lnTo>
                      <a:pt x="937" y="53"/>
                    </a:lnTo>
                    <a:lnTo>
                      <a:pt x="928" y="53"/>
                    </a:lnTo>
                    <a:lnTo>
                      <a:pt x="918" y="53"/>
                    </a:lnTo>
                    <a:lnTo>
                      <a:pt x="909" y="53"/>
                    </a:lnTo>
                    <a:lnTo>
                      <a:pt x="900" y="53"/>
                    </a:lnTo>
                    <a:lnTo>
                      <a:pt x="890" y="53"/>
                    </a:lnTo>
                    <a:lnTo>
                      <a:pt x="881" y="53"/>
                    </a:lnTo>
                    <a:lnTo>
                      <a:pt x="872" y="53"/>
                    </a:lnTo>
                    <a:lnTo>
                      <a:pt x="863" y="53"/>
                    </a:lnTo>
                    <a:lnTo>
                      <a:pt x="853" y="53"/>
                    </a:lnTo>
                    <a:lnTo>
                      <a:pt x="844" y="53"/>
                    </a:lnTo>
                    <a:lnTo>
                      <a:pt x="835" y="54"/>
                    </a:lnTo>
                    <a:lnTo>
                      <a:pt x="825" y="54"/>
                    </a:lnTo>
                    <a:lnTo>
                      <a:pt x="816" y="54"/>
                    </a:lnTo>
                    <a:lnTo>
                      <a:pt x="807" y="54"/>
                    </a:lnTo>
                    <a:lnTo>
                      <a:pt x="798" y="54"/>
                    </a:lnTo>
                    <a:lnTo>
                      <a:pt x="788" y="54"/>
                    </a:lnTo>
                    <a:lnTo>
                      <a:pt x="779" y="54"/>
                    </a:lnTo>
                    <a:lnTo>
                      <a:pt x="770" y="54"/>
                    </a:lnTo>
                    <a:lnTo>
                      <a:pt x="760" y="54"/>
                    </a:lnTo>
                    <a:lnTo>
                      <a:pt x="751" y="54"/>
                    </a:lnTo>
                    <a:lnTo>
                      <a:pt x="742" y="54"/>
                    </a:lnTo>
                    <a:lnTo>
                      <a:pt x="733" y="54"/>
                    </a:lnTo>
                    <a:lnTo>
                      <a:pt x="723" y="54"/>
                    </a:lnTo>
                    <a:lnTo>
                      <a:pt x="714" y="54"/>
                    </a:lnTo>
                    <a:lnTo>
                      <a:pt x="705" y="54"/>
                    </a:lnTo>
                    <a:lnTo>
                      <a:pt x="696" y="55"/>
                    </a:lnTo>
                    <a:lnTo>
                      <a:pt x="686" y="55"/>
                    </a:lnTo>
                    <a:lnTo>
                      <a:pt x="677" y="55"/>
                    </a:lnTo>
                    <a:lnTo>
                      <a:pt x="668" y="55"/>
                    </a:lnTo>
                    <a:lnTo>
                      <a:pt x="658" y="55"/>
                    </a:lnTo>
                    <a:lnTo>
                      <a:pt x="649" y="55"/>
                    </a:lnTo>
                    <a:lnTo>
                      <a:pt x="640" y="55"/>
                    </a:lnTo>
                    <a:lnTo>
                      <a:pt x="631" y="55"/>
                    </a:lnTo>
                    <a:lnTo>
                      <a:pt x="621" y="55"/>
                    </a:lnTo>
                    <a:lnTo>
                      <a:pt x="612" y="55"/>
                    </a:lnTo>
                    <a:lnTo>
                      <a:pt x="603" y="55"/>
                    </a:lnTo>
                    <a:lnTo>
                      <a:pt x="593" y="55"/>
                    </a:lnTo>
                    <a:lnTo>
                      <a:pt x="584" y="55"/>
                    </a:lnTo>
                    <a:lnTo>
                      <a:pt x="575" y="55"/>
                    </a:lnTo>
                    <a:lnTo>
                      <a:pt x="566" y="55"/>
                    </a:lnTo>
                    <a:lnTo>
                      <a:pt x="556" y="55"/>
                    </a:lnTo>
                    <a:lnTo>
                      <a:pt x="547" y="55"/>
                    </a:lnTo>
                    <a:lnTo>
                      <a:pt x="538" y="55"/>
                    </a:lnTo>
                    <a:lnTo>
                      <a:pt x="528" y="55"/>
                    </a:lnTo>
                    <a:lnTo>
                      <a:pt x="519" y="56"/>
                    </a:lnTo>
                    <a:lnTo>
                      <a:pt x="510" y="56"/>
                    </a:lnTo>
                    <a:lnTo>
                      <a:pt x="501" y="56"/>
                    </a:lnTo>
                    <a:lnTo>
                      <a:pt x="491" y="56"/>
                    </a:lnTo>
                    <a:lnTo>
                      <a:pt x="482" y="56"/>
                    </a:lnTo>
                    <a:lnTo>
                      <a:pt x="473" y="56"/>
                    </a:lnTo>
                    <a:lnTo>
                      <a:pt x="464" y="56"/>
                    </a:lnTo>
                    <a:lnTo>
                      <a:pt x="454" y="56"/>
                    </a:lnTo>
                    <a:lnTo>
                      <a:pt x="445" y="56"/>
                    </a:lnTo>
                    <a:lnTo>
                      <a:pt x="436" y="56"/>
                    </a:lnTo>
                    <a:lnTo>
                      <a:pt x="426" y="56"/>
                    </a:lnTo>
                    <a:lnTo>
                      <a:pt x="417" y="56"/>
                    </a:lnTo>
                    <a:lnTo>
                      <a:pt x="408" y="56"/>
                    </a:lnTo>
                    <a:lnTo>
                      <a:pt x="399" y="56"/>
                    </a:lnTo>
                    <a:lnTo>
                      <a:pt x="389" y="56"/>
                    </a:lnTo>
                    <a:lnTo>
                      <a:pt x="380" y="56"/>
                    </a:lnTo>
                    <a:lnTo>
                      <a:pt x="371" y="56"/>
                    </a:lnTo>
                    <a:lnTo>
                      <a:pt x="361" y="56"/>
                    </a:lnTo>
                    <a:lnTo>
                      <a:pt x="352" y="56"/>
                    </a:lnTo>
                    <a:lnTo>
                      <a:pt x="343" y="56"/>
                    </a:lnTo>
                    <a:lnTo>
                      <a:pt x="334" y="56"/>
                    </a:lnTo>
                    <a:lnTo>
                      <a:pt x="324" y="56"/>
                    </a:lnTo>
                    <a:lnTo>
                      <a:pt x="315" y="56"/>
                    </a:lnTo>
                    <a:lnTo>
                      <a:pt x="306" y="56"/>
                    </a:lnTo>
                    <a:lnTo>
                      <a:pt x="296" y="56"/>
                    </a:lnTo>
                    <a:lnTo>
                      <a:pt x="287" y="56"/>
                    </a:lnTo>
                    <a:lnTo>
                      <a:pt x="278" y="56"/>
                    </a:lnTo>
                    <a:lnTo>
                      <a:pt x="269" y="56"/>
                    </a:lnTo>
                    <a:lnTo>
                      <a:pt x="259" y="56"/>
                    </a:lnTo>
                    <a:lnTo>
                      <a:pt x="250" y="56"/>
                    </a:lnTo>
                    <a:lnTo>
                      <a:pt x="241" y="56"/>
                    </a:lnTo>
                    <a:lnTo>
                      <a:pt x="232" y="56"/>
                    </a:lnTo>
                    <a:lnTo>
                      <a:pt x="222" y="57"/>
                    </a:lnTo>
                    <a:lnTo>
                      <a:pt x="213" y="57"/>
                    </a:lnTo>
                    <a:lnTo>
                      <a:pt x="204" y="57"/>
                    </a:lnTo>
                    <a:lnTo>
                      <a:pt x="194" y="57"/>
                    </a:lnTo>
                    <a:lnTo>
                      <a:pt x="185" y="57"/>
                    </a:lnTo>
                    <a:lnTo>
                      <a:pt x="176" y="57"/>
                    </a:lnTo>
                    <a:lnTo>
                      <a:pt x="167" y="57"/>
                    </a:lnTo>
                    <a:lnTo>
                      <a:pt x="157" y="57"/>
                    </a:lnTo>
                    <a:lnTo>
                      <a:pt x="148" y="57"/>
                    </a:lnTo>
                    <a:lnTo>
                      <a:pt x="139" y="57"/>
                    </a:lnTo>
                    <a:lnTo>
                      <a:pt x="129" y="57"/>
                    </a:lnTo>
                    <a:lnTo>
                      <a:pt x="120" y="57"/>
                    </a:lnTo>
                    <a:lnTo>
                      <a:pt x="111" y="57"/>
                    </a:lnTo>
                    <a:lnTo>
                      <a:pt x="102" y="57"/>
                    </a:lnTo>
                    <a:lnTo>
                      <a:pt x="92" y="57"/>
                    </a:lnTo>
                    <a:lnTo>
                      <a:pt x="83" y="57"/>
                    </a:lnTo>
                    <a:lnTo>
                      <a:pt x="74" y="57"/>
                    </a:lnTo>
                    <a:lnTo>
                      <a:pt x="64" y="57"/>
                    </a:lnTo>
                    <a:lnTo>
                      <a:pt x="55" y="57"/>
                    </a:lnTo>
                    <a:lnTo>
                      <a:pt x="46" y="57"/>
                    </a:lnTo>
                    <a:lnTo>
                      <a:pt x="37" y="57"/>
                    </a:lnTo>
                    <a:lnTo>
                      <a:pt x="27" y="57"/>
                    </a:lnTo>
                    <a:lnTo>
                      <a:pt x="18" y="58"/>
                    </a:lnTo>
                    <a:lnTo>
                      <a:pt x="9" y="57"/>
                    </a:lnTo>
                    <a:lnTo>
                      <a:pt x="0" y="57"/>
                    </a:lnTo>
                    <a:close/>
                  </a:path>
                </a:pathLst>
              </a:custGeom>
              <a:noFill/>
              <a:ln w="3175">
                <a:solidFill>
                  <a:srgbClr val="202020"/>
                </a:solidFill>
                <a:round/>
                <a:headEnd/>
                <a:tailEnd/>
              </a:ln>
              <a:effectLst/>
              <a:extLst>
                <a:ext uri="{909E8E84-426E-40DD-AFC4-6F175D3DCCD1}">
                  <a14:hiddenFill xmlns:a14="http://schemas.microsoft.com/office/drawing/2010/main">
                    <a:solidFill>
                      <a:srgbClr val="20202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17" name="Freeform 325"/>
              <p:cNvSpPr>
                <a:spLocks noChangeArrowheads="1"/>
              </p:cNvSpPr>
              <p:nvPr/>
            </p:nvSpPr>
            <p:spPr bwMode="auto">
              <a:xfrm>
                <a:off x="3152" y="2501"/>
                <a:ext cx="1447" cy="19"/>
              </a:xfrm>
              <a:custGeom>
                <a:avLst/>
                <a:gdLst>
                  <a:gd name="T0" fmla="*/ 37 w 1447"/>
                  <a:gd name="T1" fmla="*/ 8 h 18"/>
                  <a:gd name="T2" fmla="*/ 83 w 1447"/>
                  <a:gd name="T3" fmla="*/ 8 h 18"/>
                  <a:gd name="T4" fmla="*/ 129 w 1447"/>
                  <a:gd name="T5" fmla="*/ 7 h 18"/>
                  <a:gd name="T6" fmla="*/ 176 w 1447"/>
                  <a:gd name="T7" fmla="*/ 7 h 18"/>
                  <a:gd name="T8" fmla="*/ 222 w 1447"/>
                  <a:gd name="T9" fmla="*/ 7 h 18"/>
                  <a:gd name="T10" fmla="*/ 269 w 1447"/>
                  <a:gd name="T11" fmla="*/ 7 h 18"/>
                  <a:gd name="T12" fmla="*/ 315 w 1447"/>
                  <a:gd name="T13" fmla="*/ 7 h 18"/>
                  <a:gd name="T14" fmla="*/ 361 w 1447"/>
                  <a:gd name="T15" fmla="*/ 6 h 18"/>
                  <a:gd name="T16" fmla="*/ 408 w 1447"/>
                  <a:gd name="T17" fmla="*/ 6 h 18"/>
                  <a:gd name="T18" fmla="*/ 454 w 1447"/>
                  <a:gd name="T19" fmla="*/ 6 h 18"/>
                  <a:gd name="T20" fmla="*/ 501 w 1447"/>
                  <a:gd name="T21" fmla="*/ 6 h 18"/>
                  <a:gd name="T22" fmla="*/ 547 w 1447"/>
                  <a:gd name="T23" fmla="*/ 6 h 18"/>
                  <a:gd name="T24" fmla="*/ 593 w 1447"/>
                  <a:gd name="T25" fmla="*/ 6 h 18"/>
                  <a:gd name="T26" fmla="*/ 640 w 1447"/>
                  <a:gd name="T27" fmla="*/ 5 h 18"/>
                  <a:gd name="T28" fmla="*/ 686 w 1447"/>
                  <a:gd name="T29" fmla="*/ 5 h 18"/>
                  <a:gd name="T30" fmla="*/ 733 w 1447"/>
                  <a:gd name="T31" fmla="*/ 5 h 18"/>
                  <a:gd name="T32" fmla="*/ 779 w 1447"/>
                  <a:gd name="T33" fmla="*/ 4 h 18"/>
                  <a:gd name="T34" fmla="*/ 825 w 1447"/>
                  <a:gd name="T35" fmla="*/ 4 h 18"/>
                  <a:gd name="T36" fmla="*/ 872 w 1447"/>
                  <a:gd name="T37" fmla="*/ 4 h 18"/>
                  <a:gd name="T38" fmla="*/ 918 w 1447"/>
                  <a:gd name="T39" fmla="*/ 3 h 18"/>
                  <a:gd name="T40" fmla="*/ 965 w 1447"/>
                  <a:gd name="T41" fmla="*/ 3 h 18"/>
                  <a:gd name="T42" fmla="*/ 1011 w 1447"/>
                  <a:gd name="T43" fmla="*/ 3 h 18"/>
                  <a:gd name="T44" fmla="*/ 1057 w 1447"/>
                  <a:gd name="T45" fmla="*/ 5 h 18"/>
                  <a:gd name="T46" fmla="*/ 1104 w 1447"/>
                  <a:gd name="T47" fmla="*/ 6 h 18"/>
                  <a:gd name="T48" fmla="*/ 1150 w 1447"/>
                  <a:gd name="T49" fmla="*/ 7 h 18"/>
                  <a:gd name="T50" fmla="*/ 1197 w 1447"/>
                  <a:gd name="T51" fmla="*/ 6 h 18"/>
                  <a:gd name="T52" fmla="*/ 1243 w 1447"/>
                  <a:gd name="T53" fmla="*/ 4 h 18"/>
                  <a:gd name="T54" fmla="*/ 1289 w 1447"/>
                  <a:gd name="T55" fmla="*/ 3 h 18"/>
                  <a:gd name="T56" fmla="*/ 1336 w 1447"/>
                  <a:gd name="T57" fmla="*/ 3 h 18"/>
                  <a:gd name="T58" fmla="*/ 1382 w 1447"/>
                  <a:gd name="T59" fmla="*/ 2 h 18"/>
                  <a:gd name="T60" fmla="*/ 1429 w 1447"/>
                  <a:gd name="T61" fmla="*/ 0 h 18"/>
                  <a:gd name="T62" fmla="*/ 1429 w 1447"/>
                  <a:gd name="T63" fmla="*/ 20 h 18"/>
                  <a:gd name="T64" fmla="*/ 1382 w 1447"/>
                  <a:gd name="T65" fmla="*/ 20 h 18"/>
                  <a:gd name="T66" fmla="*/ 1336 w 1447"/>
                  <a:gd name="T67" fmla="*/ 20 h 18"/>
                  <a:gd name="T68" fmla="*/ 1289 w 1447"/>
                  <a:gd name="T69" fmla="*/ 20 h 18"/>
                  <a:gd name="T70" fmla="*/ 1243 w 1447"/>
                  <a:gd name="T71" fmla="*/ 20 h 18"/>
                  <a:gd name="T72" fmla="*/ 1197 w 1447"/>
                  <a:gd name="T73" fmla="*/ 20 h 18"/>
                  <a:gd name="T74" fmla="*/ 1150 w 1447"/>
                  <a:gd name="T75" fmla="*/ 20 h 18"/>
                  <a:gd name="T76" fmla="*/ 1104 w 1447"/>
                  <a:gd name="T77" fmla="*/ 20 h 18"/>
                  <a:gd name="T78" fmla="*/ 1057 w 1447"/>
                  <a:gd name="T79" fmla="*/ 20 h 18"/>
                  <a:gd name="T80" fmla="*/ 1011 w 1447"/>
                  <a:gd name="T81" fmla="*/ 20 h 18"/>
                  <a:gd name="T82" fmla="*/ 965 w 1447"/>
                  <a:gd name="T83" fmla="*/ 20 h 18"/>
                  <a:gd name="T84" fmla="*/ 918 w 1447"/>
                  <a:gd name="T85" fmla="*/ 20 h 18"/>
                  <a:gd name="T86" fmla="*/ 872 w 1447"/>
                  <a:gd name="T87" fmla="*/ 20 h 18"/>
                  <a:gd name="T88" fmla="*/ 825 w 1447"/>
                  <a:gd name="T89" fmla="*/ 20 h 18"/>
                  <a:gd name="T90" fmla="*/ 779 w 1447"/>
                  <a:gd name="T91" fmla="*/ 20 h 18"/>
                  <a:gd name="T92" fmla="*/ 733 w 1447"/>
                  <a:gd name="T93" fmla="*/ 20 h 18"/>
                  <a:gd name="T94" fmla="*/ 686 w 1447"/>
                  <a:gd name="T95" fmla="*/ 20 h 18"/>
                  <a:gd name="T96" fmla="*/ 640 w 1447"/>
                  <a:gd name="T97" fmla="*/ 20 h 18"/>
                  <a:gd name="T98" fmla="*/ 593 w 1447"/>
                  <a:gd name="T99" fmla="*/ 20 h 18"/>
                  <a:gd name="T100" fmla="*/ 547 w 1447"/>
                  <a:gd name="T101" fmla="*/ 20 h 18"/>
                  <a:gd name="T102" fmla="*/ 501 w 1447"/>
                  <a:gd name="T103" fmla="*/ 20 h 18"/>
                  <a:gd name="T104" fmla="*/ 454 w 1447"/>
                  <a:gd name="T105" fmla="*/ 20 h 18"/>
                  <a:gd name="T106" fmla="*/ 408 w 1447"/>
                  <a:gd name="T107" fmla="*/ 20 h 18"/>
                  <a:gd name="T108" fmla="*/ 361 w 1447"/>
                  <a:gd name="T109" fmla="*/ 20 h 18"/>
                  <a:gd name="T110" fmla="*/ 315 w 1447"/>
                  <a:gd name="T111" fmla="*/ 20 h 18"/>
                  <a:gd name="T112" fmla="*/ 269 w 1447"/>
                  <a:gd name="T113" fmla="*/ 20 h 18"/>
                  <a:gd name="T114" fmla="*/ 222 w 1447"/>
                  <a:gd name="T115" fmla="*/ 20 h 18"/>
                  <a:gd name="T116" fmla="*/ 176 w 1447"/>
                  <a:gd name="T117" fmla="*/ 20 h 18"/>
                  <a:gd name="T118" fmla="*/ 129 w 1447"/>
                  <a:gd name="T119" fmla="*/ 20 h 18"/>
                  <a:gd name="T120" fmla="*/ 83 w 1447"/>
                  <a:gd name="T121" fmla="*/ 20 h 18"/>
                  <a:gd name="T122" fmla="*/ 37 w 1447"/>
                  <a:gd name="T123" fmla="*/ 20 h 18"/>
                  <a:gd name="T124" fmla="*/ 0 w 1447"/>
                  <a:gd name="T125" fmla="*/ 8 h 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8">
                    <a:moveTo>
                      <a:pt x="0" y="8"/>
                    </a:moveTo>
                    <a:lnTo>
                      <a:pt x="9" y="8"/>
                    </a:lnTo>
                    <a:lnTo>
                      <a:pt x="18" y="8"/>
                    </a:lnTo>
                    <a:lnTo>
                      <a:pt x="27" y="8"/>
                    </a:lnTo>
                    <a:lnTo>
                      <a:pt x="37" y="8"/>
                    </a:lnTo>
                    <a:lnTo>
                      <a:pt x="46" y="8"/>
                    </a:lnTo>
                    <a:lnTo>
                      <a:pt x="55" y="8"/>
                    </a:lnTo>
                    <a:lnTo>
                      <a:pt x="64" y="8"/>
                    </a:lnTo>
                    <a:lnTo>
                      <a:pt x="74" y="8"/>
                    </a:lnTo>
                    <a:lnTo>
                      <a:pt x="83" y="8"/>
                    </a:lnTo>
                    <a:lnTo>
                      <a:pt x="92" y="8"/>
                    </a:lnTo>
                    <a:lnTo>
                      <a:pt x="102" y="7"/>
                    </a:lnTo>
                    <a:lnTo>
                      <a:pt x="111" y="7"/>
                    </a:lnTo>
                    <a:lnTo>
                      <a:pt x="120" y="7"/>
                    </a:lnTo>
                    <a:lnTo>
                      <a:pt x="129" y="7"/>
                    </a:lnTo>
                    <a:lnTo>
                      <a:pt x="139" y="7"/>
                    </a:lnTo>
                    <a:lnTo>
                      <a:pt x="148" y="7"/>
                    </a:lnTo>
                    <a:lnTo>
                      <a:pt x="157" y="7"/>
                    </a:lnTo>
                    <a:lnTo>
                      <a:pt x="167" y="7"/>
                    </a:lnTo>
                    <a:lnTo>
                      <a:pt x="176" y="7"/>
                    </a:lnTo>
                    <a:lnTo>
                      <a:pt x="185" y="7"/>
                    </a:lnTo>
                    <a:lnTo>
                      <a:pt x="194" y="7"/>
                    </a:lnTo>
                    <a:lnTo>
                      <a:pt x="204" y="7"/>
                    </a:lnTo>
                    <a:lnTo>
                      <a:pt x="213" y="7"/>
                    </a:lnTo>
                    <a:lnTo>
                      <a:pt x="222" y="7"/>
                    </a:lnTo>
                    <a:lnTo>
                      <a:pt x="232" y="7"/>
                    </a:lnTo>
                    <a:lnTo>
                      <a:pt x="241" y="7"/>
                    </a:lnTo>
                    <a:lnTo>
                      <a:pt x="250" y="7"/>
                    </a:lnTo>
                    <a:lnTo>
                      <a:pt x="259" y="7"/>
                    </a:lnTo>
                    <a:lnTo>
                      <a:pt x="269" y="7"/>
                    </a:lnTo>
                    <a:lnTo>
                      <a:pt x="278" y="7"/>
                    </a:lnTo>
                    <a:lnTo>
                      <a:pt x="287" y="7"/>
                    </a:lnTo>
                    <a:lnTo>
                      <a:pt x="296" y="7"/>
                    </a:lnTo>
                    <a:lnTo>
                      <a:pt x="306" y="7"/>
                    </a:lnTo>
                    <a:lnTo>
                      <a:pt x="315" y="7"/>
                    </a:lnTo>
                    <a:lnTo>
                      <a:pt x="324" y="7"/>
                    </a:lnTo>
                    <a:lnTo>
                      <a:pt x="334" y="7"/>
                    </a:lnTo>
                    <a:lnTo>
                      <a:pt x="343" y="7"/>
                    </a:lnTo>
                    <a:lnTo>
                      <a:pt x="352" y="6"/>
                    </a:lnTo>
                    <a:lnTo>
                      <a:pt x="361" y="6"/>
                    </a:lnTo>
                    <a:lnTo>
                      <a:pt x="371" y="6"/>
                    </a:lnTo>
                    <a:lnTo>
                      <a:pt x="380" y="6"/>
                    </a:lnTo>
                    <a:lnTo>
                      <a:pt x="389" y="6"/>
                    </a:lnTo>
                    <a:lnTo>
                      <a:pt x="399" y="6"/>
                    </a:lnTo>
                    <a:lnTo>
                      <a:pt x="408" y="6"/>
                    </a:lnTo>
                    <a:lnTo>
                      <a:pt x="417" y="6"/>
                    </a:lnTo>
                    <a:lnTo>
                      <a:pt x="426" y="6"/>
                    </a:lnTo>
                    <a:lnTo>
                      <a:pt x="436" y="6"/>
                    </a:lnTo>
                    <a:lnTo>
                      <a:pt x="445" y="6"/>
                    </a:lnTo>
                    <a:lnTo>
                      <a:pt x="454" y="6"/>
                    </a:lnTo>
                    <a:lnTo>
                      <a:pt x="464" y="6"/>
                    </a:lnTo>
                    <a:lnTo>
                      <a:pt x="473" y="6"/>
                    </a:lnTo>
                    <a:lnTo>
                      <a:pt x="482" y="6"/>
                    </a:lnTo>
                    <a:lnTo>
                      <a:pt x="491" y="6"/>
                    </a:lnTo>
                    <a:lnTo>
                      <a:pt x="501" y="6"/>
                    </a:lnTo>
                    <a:lnTo>
                      <a:pt x="510" y="6"/>
                    </a:lnTo>
                    <a:lnTo>
                      <a:pt x="519" y="6"/>
                    </a:lnTo>
                    <a:lnTo>
                      <a:pt x="528" y="6"/>
                    </a:lnTo>
                    <a:lnTo>
                      <a:pt x="538" y="6"/>
                    </a:lnTo>
                    <a:lnTo>
                      <a:pt x="547" y="6"/>
                    </a:lnTo>
                    <a:lnTo>
                      <a:pt x="556" y="6"/>
                    </a:lnTo>
                    <a:lnTo>
                      <a:pt x="566" y="6"/>
                    </a:lnTo>
                    <a:lnTo>
                      <a:pt x="575" y="6"/>
                    </a:lnTo>
                    <a:lnTo>
                      <a:pt x="584" y="6"/>
                    </a:lnTo>
                    <a:lnTo>
                      <a:pt x="593" y="6"/>
                    </a:lnTo>
                    <a:lnTo>
                      <a:pt x="603" y="5"/>
                    </a:lnTo>
                    <a:lnTo>
                      <a:pt x="612" y="5"/>
                    </a:lnTo>
                    <a:lnTo>
                      <a:pt x="621" y="5"/>
                    </a:lnTo>
                    <a:lnTo>
                      <a:pt x="631" y="5"/>
                    </a:lnTo>
                    <a:lnTo>
                      <a:pt x="640" y="5"/>
                    </a:lnTo>
                    <a:lnTo>
                      <a:pt x="649" y="5"/>
                    </a:lnTo>
                    <a:lnTo>
                      <a:pt x="658" y="5"/>
                    </a:lnTo>
                    <a:lnTo>
                      <a:pt x="668" y="5"/>
                    </a:lnTo>
                    <a:lnTo>
                      <a:pt x="677" y="5"/>
                    </a:lnTo>
                    <a:lnTo>
                      <a:pt x="686" y="5"/>
                    </a:lnTo>
                    <a:lnTo>
                      <a:pt x="696" y="5"/>
                    </a:lnTo>
                    <a:lnTo>
                      <a:pt x="705" y="5"/>
                    </a:lnTo>
                    <a:lnTo>
                      <a:pt x="714" y="5"/>
                    </a:lnTo>
                    <a:lnTo>
                      <a:pt x="723" y="5"/>
                    </a:lnTo>
                    <a:lnTo>
                      <a:pt x="733" y="5"/>
                    </a:lnTo>
                    <a:lnTo>
                      <a:pt x="742" y="5"/>
                    </a:lnTo>
                    <a:lnTo>
                      <a:pt x="751" y="5"/>
                    </a:lnTo>
                    <a:lnTo>
                      <a:pt x="760" y="4"/>
                    </a:lnTo>
                    <a:lnTo>
                      <a:pt x="770" y="4"/>
                    </a:lnTo>
                    <a:lnTo>
                      <a:pt x="779" y="4"/>
                    </a:lnTo>
                    <a:lnTo>
                      <a:pt x="788" y="4"/>
                    </a:lnTo>
                    <a:lnTo>
                      <a:pt x="798" y="4"/>
                    </a:lnTo>
                    <a:lnTo>
                      <a:pt x="807" y="4"/>
                    </a:lnTo>
                    <a:lnTo>
                      <a:pt x="816" y="4"/>
                    </a:lnTo>
                    <a:lnTo>
                      <a:pt x="825" y="4"/>
                    </a:lnTo>
                    <a:lnTo>
                      <a:pt x="835" y="4"/>
                    </a:lnTo>
                    <a:lnTo>
                      <a:pt x="844" y="4"/>
                    </a:lnTo>
                    <a:lnTo>
                      <a:pt x="853" y="4"/>
                    </a:lnTo>
                    <a:lnTo>
                      <a:pt x="863" y="4"/>
                    </a:lnTo>
                    <a:lnTo>
                      <a:pt x="872" y="4"/>
                    </a:lnTo>
                    <a:lnTo>
                      <a:pt x="881" y="4"/>
                    </a:lnTo>
                    <a:lnTo>
                      <a:pt x="890" y="3"/>
                    </a:lnTo>
                    <a:lnTo>
                      <a:pt x="900" y="3"/>
                    </a:lnTo>
                    <a:lnTo>
                      <a:pt x="909" y="3"/>
                    </a:lnTo>
                    <a:lnTo>
                      <a:pt x="918" y="3"/>
                    </a:lnTo>
                    <a:lnTo>
                      <a:pt x="928" y="3"/>
                    </a:lnTo>
                    <a:lnTo>
                      <a:pt x="937" y="3"/>
                    </a:lnTo>
                    <a:lnTo>
                      <a:pt x="946" y="3"/>
                    </a:lnTo>
                    <a:lnTo>
                      <a:pt x="955" y="3"/>
                    </a:lnTo>
                    <a:lnTo>
                      <a:pt x="965" y="3"/>
                    </a:lnTo>
                    <a:lnTo>
                      <a:pt x="974" y="3"/>
                    </a:lnTo>
                    <a:lnTo>
                      <a:pt x="983" y="3"/>
                    </a:lnTo>
                    <a:lnTo>
                      <a:pt x="992" y="3"/>
                    </a:lnTo>
                    <a:lnTo>
                      <a:pt x="1002" y="3"/>
                    </a:lnTo>
                    <a:lnTo>
                      <a:pt x="1011" y="3"/>
                    </a:lnTo>
                    <a:lnTo>
                      <a:pt x="1020" y="4"/>
                    </a:lnTo>
                    <a:lnTo>
                      <a:pt x="1030" y="4"/>
                    </a:lnTo>
                    <a:lnTo>
                      <a:pt x="1039" y="4"/>
                    </a:lnTo>
                    <a:lnTo>
                      <a:pt x="1048" y="4"/>
                    </a:lnTo>
                    <a:lnTo>
                      <a:pt x="1057" y="5"/>
                    </a:lnTo>
                    <a:lnTo>
                      <a:pt x="1067" y="5"/>
                    </a:lnTo>
                    <a:lnTo>
                      <a:pt x="1076" y="5"/>
                    </a:lnTo>
                    <a:lnTo>
                      <a:pt x="1085" y="6"/>
                    </a:lnTo>
                    <a:lnTo>
                      <a:pt x="1095" y="6"/>
                    </a:lnTo>
                    <a:lnTo>
                      <a:pt x="1104" y="6"/>
                    </a:lnTo>
                    <a:lnTo>
                      <a:pt x="1113" y="7"/>
                    </a:lnTo>
                    <a:lnTo>
                      <a:pt x="1122" y="8"/>
                    </a:lnTo>
                    <a:lnTo>
                      <a:pt x="1132" y="7"/>
                    </a:lnTo>
                    <a:lnTo>
                      <a:pt x="1141" y="7"/>
                    </a:lnTo>
                    <a:lnTo>
                      <a:pt x="1150" y="7"/>
                    </a:lnTo>
                    <a:lnTo>
                      <a:pt x="1160" y="7"/>
                    </a:lnTo>
                    <a:lnTo>
                      <a:pt x="1169" y="7"/>
                    </a:lnTo>
                    <a:lnTo>
                      <a:pt x="1178" y="6"/>
                    </a:lnTo>
                    <a:lnTo>
                      <a:pt x="1187" y="6"/>
                    </a:lnTo>
                    <a:lnTo>
                      <a:pt x="1197" y="6"/>
                    </a:lnTo>
                    <a:lnTo>
                      <a:pt x="1206" y="6"/>
                    </a:lnTo>
                    <a:lnTo>
                      <a:pt x="1215" y="5"/>
                    </a:lnTo>
                    <a:lnTo>
                      <a:pt x="1224" y="5"/>
                    </a:lnTo>
                    <a:lnTo>
                      <a:pt x="1234" y="5"/>
                    </a:lnTo>
                    <a:lnTo>
                      <a:pt x="1243" y="4"/>
                    </a:lnTo>
                    <a:lnTo>
                      <a:pt x="1252" y="4"/>
                    </a:lnTo>
                    <a:lnTo>
                      <a:pt x="1262" y="4"/>
                    </a:lnTo>
                    <a:lnTo>
                      <a:pt x="1271" y="4"/>
                    </a:lnTo>
                    <a:lnTo>
                      <a:pt x="1280" y="4"/>
                    </a:lnTo>
                    <a:lnTo>
                      <a:pt x="1289" y="3"/>
                    </a:lnTo>
                    <a:lnTo>
                      <a:pt x="1299" y="3"/>
                    </a:lnTo>
                    <a:lnTo>
                      <a:pt x="1308" y="3"/>
                    </a:lnTo>
                    <a:lnTo>
                      <a:pt x="1317" y="3"/>
                    </a:lnTo>
                    <a:lnTo>
                      <a:pt x="1327" y="3"/>
                    </a:lnTo>
                    <a:lnTo>
                      <a:pt x="1336" y="3"/>
                    </a:lnTo>
                    <a:lnTo>
                      <a:pt x="1345" y="2"/>
                    </a:lnTo>
                    <a:lnTo>
                      <a:pt x="1354" y="2"/>
                    </a:lnTo>
                    <a:lnTo>
                      <a:pt x="1364" y="2"/>
                    </a:lnTo>
                    <a:lnTo>
                      <a:pt x="1373" y="2"/>
                    </a:lnTo>
                    <a:lnTo>
                      <a:pt x="1382" y="2"/>
                    </a:lnTo>
                    <a:lnTo>
                      <a:pt x="1392" y="1"/>
                    </a:lnTo>
                    <a:lnTo>
                      <a:pt x="1401" y="1"/>
                    </a:lnTo>
                    <a:lnTo>
                      <a:pt x="1410" y="1"/>
                    </a:lnTo>
                    <a:lnTo>
                      <a:pt x="1419" y="1"/>
                    </a:lnTo>
                    <a:lnTo>
                      <a:pt x="1429" y="0"/>
                    </a:lnTo>
                    <a:lnTo>
                      <a:pt x="1438" y="0"/>
                    </a:lnTo>
                    <a:lnTo>
                      <a:pt x="1447" y="0"/>
                    </a:lnTo>
                    <a:lnTo>
                      <a:pt x="1447" y="18"/>
                    </a:lnTo>
                    <a:lnTo>
                      <a:pt x="1438" y="18"/>
                    </a:lnTo>
                    <a:lnTo>
                      <a:pt x="1429" y="18"/>
                    </a:lnTo>
                    <a:lnTo>
                      <a:pt x="1419" y="18"/>
                    </a:lnTo>
                    <a:lnTo>
                      <a:pt x="1410" y="18"/>
                    </a:lnTo>
                    <a:lnTo>
                      <a:pt x="1401" y="18"/>
                    </a:lnTo>
                    <a:lnTo>
                      <a:pt x="1392" y="18"/>
                    </a:lnTo>
                    <a:lnTo>
                      <a:pt x="1382" y="18"/>
                    </a:lnTo>
                    <a:lnTo>
                      <a:pt x="1373" y="18"/>
                    </a:lnTo>
                    <a:lnTo>
                      <a:pt x="1364" y="18"/>
                    </a:lnTo>
                    <a:lnTo>
                      <a:pt x="1354" y="18"/>
                    </a:lnTo>
                    <a:lnTo>
                      <a:pt x="1345" y="18"/>
                    </a:lnTo>
                    <a:lnTo>
                      <a:pt x="1336" y="18"/>
                    </a:lnTo>
                    <a:lnTo>
                      <a:pt x="1327" y="18"/>
                    </a:lnTo>
                    <a:lnTo>
                      <a:pt x="1317" y="18"/>
                    </a:lnTo>
                    <a:lnTo>
                      <a:pt x="1308" y="18"/>
                    </a:lnTo>
                    <a:lnTo>
                      <a:pt x="1299" y="18"/>
                    </a:lnTo>
                    <a:lnTo>
                      <a:pt x="1289" y="18"/>
                    </a:lnTo>
                    <a:lnTo>
                      <a:pt x="1280" y="18"/>
                    </a:lnTo>
                    <a:lnTo>
                      <a:pt x="1271" y="18"/>
                    </a:lnTo>
                    <a:lnTo>
                      <a:pt x="1262" y="18"/>
                    </a:lnTo>
                    <a:lnTo>
                      <a:pt x="1252" y="18"/>
                    </a:lnTo>
                    <a:lnTo>
                      <a:pt x="1243" y="18"/>
                    </a:lnTo>
                    <a:lnTo>
                      <a:pt x="1234" y="18"/>
                    </a:lnTo>
                    <a:lnTo>
                      <a:pt x="1224" y="18"/>
                    </a:lnTo>
                    <a:lnTo>
                      <a:pt x="1215" y="18"/>
                    </a:lnTo>
                    <a:lnTo>
                      <a:pt x="1206" y="18"/>
                    </a:lnTo>
                    <a:lnTo>
                      <a:pt x="1197" y="18"/>
                    </a:lnTo>
                    <a:lnTo>
                      <a:pt x="1187" y="18"/>
                    </a:lnTo>
                    <a:lnTo>
                      <a:pt x="1178" y="18"/>
                    </a:lnTo>
                    <a:lnTo>
                      <a:pt x="1169" y="18"/>
                    </a:lnTo>
                    <a:lnTo>
                      <a:pt x="1160" y="18"/>
                    </a:lnTo>
                    <a:lnTo>
                      <a:pt x="1150" y="18"/>
                    </a:lnTo>
                    <a:lnTo>
                      <a:pt x="1141" y="18"/>
                    </a:lnTo>
                    <a:lnTo>
                      <a:pt x="1132" y="18"/>
                    </a:lnTo>
                    <a:lnTo>
                      <a:pt x="1122" y="18"/>
                    </a:lnTo>
                    <a:lnTo>
                      <a:pt x="1113" y="18"/>
                    </a:lnTo>
                    <a:lnTo>
                      <a:pt x="1104" y="18"/>
                    </a:lnTo>
                    <a:lnTo>
                      <a:pt x="1095" y="18"/>
                    </a:lnTo>
                    <a:lnTo>
                      <a:pt x="1085" y="18"/>
                    </a:lnTo>
                    <a:lnTo>
                      <a:pt x="1076" y="18"/>
                    </a:lnTo>
                    <a:lnTo>
                      <a:pt x="1067" y="18"/>
                    </a:lnTo>
                    <a:lnTo>
                      <a:pt x="1057" y="18"/>
                    </a:lnTo>
                    <a:lnTo>
                      <a:pt x="1048" y="18"/>
                    </a:lnTo>
                    <a:lnTo>
                      <a:pt x="1039" y="18"/>
                    </a:lnTo>
                    <a:lnTo>
                      <a:pt x="1030" y="18"/>
                    </a:lnTo>
                    <a:lnTo>
                      <a:pt x="1020" y="18"/>
                    </a:lnTo>
                    <a:lnTo>
                      <a:pt x="1011" y="18"/>
                    </a:lnTo>
                    <a:lnTo>
                      <a:pt x="1002" y="18"/>
                    </a:lnTo>
                    <a:lnTo>
                      <a:pt x="992" y="18"/>
                    </a:lnTo>
                    <a:lnTo>
                      <a:pt x="983" y="18"/>
                    </a:lnTo>
                    <a:lnTo>
                      <a:pt x="974" y="18"/>
                    </a:lnTo>
                    <a:lnTo>
                      <a:pt x="965" y="18"/>
                    </a:lnTo>
                    <a:lnTo>
                      <a:pt x="955" y="18"/>
                    </a:lnTo>
                    <a:lnTo>
                      <a:pt x="946" y="18"/>
                    </a:lnTo>
                    <a:lnTo>
                      <a:pt x="937" y="18"/>
                    </a:lnTo>
                    <a:lnTo>
                      <a:pt x="928" y="18"/>
                    </a:lnTo>
                    <a:lnTo>
                      <a:pt x="918" y="18"/>
                    </a:lnTo>
                    <a:lnTo>
                      <a:pt x="909" y="18"/>
                    </a:lnTo>
                    <a:lnTo>
                      <a:pt x="900" y="18"/>
                    </a:lnTo>
                    <a:lnTo>
                      <a:pt x="890" y="18"/>
                    </a:lnTo>
                    <a:lnTo>
                      <a:pt x="881" y="18"/>
                    </a:lnTo>
                    <a:lnTo>
                      <a:pt x="872" y="18"/>
                    </a:lnTo>
                    <a:lnTo>
                      <a:pt x="863" y="18"/>
                    </a:lnTo>
                    <a:lnTo>
                      <a:pt x="853" y="18"/>
                    </a:lnTo>
                    <a:lnTo>
                      <a:pt x="844" y="18"/>
                    </a:lnTo>
                    <a:lnTo>
                      <a:pt x="835" y="18"/>
                    </a:lnTo>
                    <a:lnTo>
                      <a:pt x="825" y="18"/>
                    </a:lnTo>
                    <a:lnTo>
                      <a:pt x="816" y="18"/>
                    </a:lnTo>
                    <a:lnTo>
                      <a:pt x="807" y="18"/>
                    </a:lnTo>
                    <a:lnTo>
                      <a:pt x="798" y="18"/>
                    </a:lnTo>
                    <a:lnTo>
                      <a:pt x="788" y="18"/>
                    </a:lnTo>
                    <a:lnTo>
                      <a:pt x="779" y="18"/>
                    </a:lnTo>
                    <a:lnTo>
                      <a:pt x="770" y="18"/>
                    </a:lnTo>
                    <a:lnTo>
                      <a:pt x="760" y="18"/>
                    </a:lnTo>
                    <a:lnTo>
                      <a:pt x="751" y="18"/>
                    </a:lnTo>
                    <a:lnTo>
                      <a:pt x="742" y="18"/>
                    </a:lnTo>
                    <a:lnTo>
                      <a:pt x="733" y="18"/>
                    </a:lnTo>
                    <a:lnTo>
                      <a:pt x="723" y="18"/>
                    </a:lnTo>
                    <a:lnTo>
                      <a:pt x="714" y="18"/>
                    </a:lnTo>
                    <a:lnTo>
                      <a:pt x="705" y="18"/>
                    </a:lnTo>
                    <a:lnTo>
                      <a:pt x="696" y="18"/>
                    </a:lnTo>
                    <a:lnTo>
                      <a:pt x="686" y="18"/>
                    </a:lnTo>
                    <a:lnTo>
                      <a:pt x="677" y="18"/>
                    </a:lnTo>
                    <a:lnTo>
                      <a:pt x="668" y="18"/>
                    </a:lnTo>
                    <a:lnTo>
                      <a:pt x="658" y="18"/>
                    </a:lnTo>
                    <a:lnTo>
                      <a:pt x="649" y="18"/>
                    </a:lnTo>
                    <a:lnTo>
                      <a:pt x="640" y="18"/>
                    </a:lnTo>
                    <a:lnTo>
                      <a:pt x="631" y="18"/>
                    </a:lnTo>
                    <a:lnTo>
                      <a:pt x="621" y="18"/>
                    </a:lnTo>
                    <a:lnTo>
                      <a:pt x="612" y="18"/>
                    </a:lnTo>
                    <a:lnTo>
                      <a:pt x="603" y="18"/>
                    </a:lnTo>
                    <a:lnTo>
                      <a:pt x="593" y="18"/>
                    </a:lnTo>
                    <a:lnTo>
                      <a:pt x="584" y="18"/>
                    </a:lnTo>
                    <a:lnTo>
                      <a:pt x="575" y="18"/>
                    </a:lnTo>
                    <a:lnTo>
                      <a:pt x="566" y="18"/>
                    </a:lnTo>
                    <a:lnTo>
                      <a:pt x="556" y="18"/>
                    </a:lnTo>
                    <a:lnTo>
                      <a:pt x="547" y="18"/>
                    </a:lnTo>
                    <a:lnTo>
                      <a:pt x="538" y="18"/>
                    </a:lnTo>
                    <a:lnTo>
                      <a:pt x="528" y="18"/>
                    </a:lnTo>
                    <a:lnTo>
                      <a:pt x="519" y="18"/>
                    </a:lnTo>
                    <a:lnTo>
                      <a:pt x="510" y="18"/>
                    </a:lnTo>
                    <a:lnTo>
                      <a:pt x="501" y="18"/>
                    </a:lnTo>
                    <a:lnTo>
                      <a:pt x="491" y="18"/>
                    </a:lnTo>
                    <a:lnTo>
                      <a:pt x="482" y="18"/>
                    </a:lnTo>
                    <a:lnTo>
                      <a:pt x="473" y="18"/>
                    </a:lnTo>
                    <a:lnTo>
                      <a:pt x="464" y="18"/>
                    </a:lnTo>
                    <a:lnTo>
                      <a:pt x="454" y="18"/>
                    </a:lnTo>
                    <a:lnTo>
                      <a:pt x="445" y="18"/>
                    </a:lnTo>
                    <a:lnTo>
                      <a:pt x="436" y="18"/>
                    </a:lnTo>
                    <a:lnTo>
                      <a:pt x="426" y="18"/>
                    </a:lnTo>
                    <a:lnTo>
                      <a:pt x="417" y="18"/>
                    </a:lnTo>
                    <a:lnTo>
                      <a:pt x="408" y="18"/>
                    </a:lnTo>
                    <a:lnTo>
                      <a:pt x="399" y="18"/>
                    </a:lnTo>
                    <a:lnTo>
                      <a:pt x="389" y="18"/>
                    </a:lnTo>
                    <a:lnTo>
                      <a:pt x="380" y="18"/>
                    </a:lnTo>
                    <a:lnTo>
                      <a:pt x="371" y="18"/>
                    </a:lnTo>
                    <a:lnTo>
                      <a:pt x="361" y="18"/>
                    </a:lnTo>
                    <a:lnTo>
                      <a:pt x="352" y="18"/>
                    </a:lnTo>
                    <a:lnTo>
                      <a:pt x="343" y="18"/>
                    </a:lnTo>
                    <a:lnTo>
                      <a:pt x="334" y="18"/>
                    </a:lnTo>
                    <a:lnTo>
                      <a:pt x="324" y="18"/>
                    </a:lnTo>
                    <a:lnTo>
                      <a:pt x="315" y="18"/>
                    </a:lnTo>
                    <a:lnTo>
                      <a:pt x="306" y="18"/>
                    </a:lnTo>
                    <a:lnTo>
                      <a:pt x="296" y="18"/>
                    </a:lnTo>
                    <a:lnTo>
                      <a:pt x="287" y="18"/>
                    </a:lnTo>
                    <a:lnTo>
                      <a:pt x="278" y="18"/>
                    </a:lnTo>
                    <a:lnTo>
                      <a:pt x="269" y="18"/>
                    </a:lnTo>
                    <a:lnTo>
                      <a:pt x="259" y="18"/>
                    </a:lnTo>
                    <a:lnTo>
                      <a:pt x="250" y="18"/>
                    </a:lnTo>
                    <a:lnTo>
                      <a:pt x="241" y="18"/>
                    </a:lnTo>
                    <a:lnTo>
                      <a:pt x="232" y="18"/>
                    </a:lnTo>
                    <a:lnTo>
                      <a:pt x="222" y="18"/>
                    </a:lnTo>
                    <a:lnTo>
                      <a:pt x="213" y="18"/>
                    </a:lnTo>
                    <a:lnTo>
                      <a:pt x="204" y="18"/>
                    </a:lnTo>
                    <a:lnTo>
                      <a:pt x="194" y="18"/>
                    </a:lnTo>
                    <a:lnTo>
                      <a:pt x="185" y="18"/>
                    </a:lnTo>
                    <a:lnTo>
                      <a:pt x="176" y="18"/>
                    </a:lnTo>
                    <a:lnTo>
                      <a:pt x="167" y="18"/>
                    </a:lnTo>
                    <a:lnTo>
                      <a:pt x="157" y="18"/>
                    </a:lnTo>
                    <a:lnTo>
                      <a:pt x="148" y="18"/>
                    </a:lnTo>
                    <a:lnTo>
                      <a:pt x="139" y="18"/>
                    </a:lnTo>
                    <a:lnTo>
                      <a:pt x="129" y="18"/>
                    </a:lnTo>
                    <a:lnTo>
                      <a:pt x="120" y="18"/>
                    </a:lnTo>
                    <a:lnTo>
                      <a:pt x="111" y="18"/>
                    </a:lnTo>
                    <a:lnTo>
                      <a:pt x="102" y="18"/>
                    </a:lnTo>
                    <a:lnTo>
                      <a:pt x="92" y="18"/>
                    </a:lnTo>
                    <a:lnTo>
                      <a:pt x="83" y="18"/>
                    </a:lnTo>
                    <a:lnTo>
                      <a:pt x="74" y="18"/>
                    </a:lnTo>
                    <a:lnTo>
                      <a:pt x="64" y="18"/>
                    </a:lnTo>
                    <a:lnTo>
                      <a:pt x="55" y="18"/>
                    </a:lnTo>
                    <a:lnTo>
                      <a:pt x="46" y="18"/>
                    </a:lnTo>
                    <a:lnTo>
                      <a:pt x="37" y="18"/>
                    </a:lnTo>
                    <a:lnTo>
                      <a:pt x="27" y="18"/>
                    </a:lnTo>
                    <a:lnTo>
                      <a:pt x="18" y="18"/>
                    </a:lnTo>
                    <a:lnTo>
                      <a:pt x="9" y="18"/>
                    </a:lnTo>
                    <a:lnTo>
                      <a:pt x="0" y="18"/>
                    </a:lnTo>
                    <a:lnTo>
                      <a:pt x="0" y="8"/>
                    </a:lnTo>
                    <a:close/>
                  </a:path>
                </a:pathLst>
              </a:custGeom>
              <a:solidFill>
                <a:srgbClr val="008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18" name="Freeform 326"/>
              <p:cNvSpPr>
                <a:spLocks/>
              </p:cNvSpPr>
              <p:nvPr/>
            </p:nvSpPr>
            <p:spPr bwMode="auto">
              <a:xfrm>
                <a:off x="3152" y="2501"/>
                <a:ext cx="1447" cy="19"/>
              </a:xfrm>
              <a:custGeom>
                <a:avLst/>
                <a:gdLst>
                  <a:gd name="T0" fmla="*/ 37 w 1447"/>
                  <a:gd name="T1" fmla="*/ 8 h 18"/>
                  <a:gd name="T2" fmla="*/ 83 w 1447"/>
                  <a:gd name="T3" fmla="*/ 8 h 18"/>
                  <a:gd name="T4" fmla="*/ 129 w 1447"/>
                  <a:gd name="T5" fmla="*/ 7 h 18"/>
                  <a:gd name="T6" fmla="*/ 176 w 1447"/>
                  <a:gd name="T7" fmla="*/ 7 h 18"/>
                  <a:gd name="T8" fmla="*/ 222 w 1447"/>
                  <a:gd name="T9" fmla="*/ 7 h 18"/>
                  <a:gd name="T10" fmla="*/ 269 w 1447"/>
                  <a:gd name="T11" fmla="*/ 7 h 18"/>
                  <a:gd name="T12" fmla="*/ 315 w 1447"/>
                  <a:gd name="T13" fmla="*/ 7 h 18"/>
                  <a:gd name="T14" fmla="*/ 361 w 1447"/>
                  <a:gd name="T15" fmla="*/ 6 h 18"/>
                  <a:gd name="T16" fmla="*/ 408 w 1447"/>
                  <a:gd name="T17" fmla="*/ 6 h 18"/>
                  <a:gd name="T18" fmla="*/ 454 w 1447"/>
                  <a:gd name="T19" fmla="*/ 6 h 18"/>
                  <a:gd name="T20" fmla="*/ 501 w 1447"/>
                  <a:gd name="T21" fmla="*/ 6 h 18"/>
                  <a:gd name="T22" fmla="*/ 547 w 1447"/>
                  <a:gd name="T23" fmla="*/ 6 h 18"/>
                  <a:gd name="T24" fmla="*/ 593 w 1447"/>
                  <a:gd name="T25" fmla="*/ 6 h 18"/>
                  <a:gd name="T26" fmla="*/ 640 w 1447"/>
                  <a:gd name="T27" fmla="*/ 5 h 18"/>
                  <a:gd name="T28" fmla="*/ 686 w 1447"/>
                  <a:gd name="T29" fmla="*/ 5 h 18"/>
                  <a:gd name="T30" fmla="*/ 733 w 1447"/>
                  <a:gd name="T31" fmla="*/ 5 h 18"/>
                  <a:gd name="T32" fmla="*/ 779 w 1447"/>
                  <a:gd name="T33" fmla="*/ 4 h 18"/>
                  <a:gd name="T34" fmla="*/ 825 w 1447"/>
                  <a:gd name="T35" fmla="*/ 4 h 18"/>
                  <a:gd name="T36" fmla="*/ 872 w 1447"/>
                  <a:gd name="T37" fmla="*/ 4 h 18"/>
                  <a:gd name="T38" fmla="*/ 918 w 1447"/>
                  <a:gd name="T39" fmla="*/ 3 h 18"/>
                  <a:gd name="T40" fmla="*/ 965 w 1447"/>
                  <a:gd name="T41" fmla="*/ 3 h 18"/>
                  <a:gd name="T42" fmla="*/ 1011 w 1447"/>
                  <a:gd name="T43" fmla="*/ 3 h 18"/>
                  <a:gd name="T44" fmla="*/ 1057 w 1447"/>
                  <a:gd name="T45" fmla="*/ 5 h 18"/>
                  <a:gd name="T46" fmla="*/ 1104 w 1447"/>
                  <a:gd name="T47" fmla="*/ 6 h 18"/>
                  <a:gd name="T48" fmla="*/ 1150 w 1447"/>
                  <a:gd name="T49" fmla="*/ 7 h 18"/>
                  <a:gd name="T50" fmla="*/ 1197 w 1447"/>
                  <a:gd name="T51" fmla="*/ 6 h 18"/>
                  <a:gd name="T52" fmla="*/ 1243 w 1447"/>
                  <a:gd name="T53" fmla="*/ 4 h 18"/>
                  <a:gd name="T54" fmla="*/ 1289 w 1447"/>
                  <a:gd name="T55" fmla="*/ 3 h 18"/>
                  <a:gd name="T56" fmla="*/ 1336 w 1447"/>
                  <a:gd name="T57" fmla="*/ 3 h 18"/>
                  <a:gd name="T58" fmla="*/ 1382 w 1447"/>
                  <a:gd name="T59" fmla="*/ 2 h 18"/>
                  <a:gd name="T60" fmla="*/ 1429 w 1447"/>
                  <a:gd name="T61" fmla="*/ 0 h 18"/>
                  <a:gd name="T62" fmla="*/ 1429 w 1447"/>
                  <a:gd name="T63" fmla="*/ 20 h 18"/>
                  <a:gd name="T64" fmla="*/ 1382 w 1447"/>
                  <a:gd name="T65" fmla="*/ 20 h 18"/>
                  <a:gd name="T66" fmla="*/ 1336 w 1447"/>
                  <a:gd name="T67" fmla="*/ 20 h 18"/>
                  <a:gd name="T68" fmla="*/ 1289 w 1447"/>
                  <a:gd name="T69" fmla="*/ 20 h 18"/>
                  <a:gd name="T70" fmla="*/ 1243 w 1447"/>
                  <a:gd name="T71" fmla="*/ 20 h 18"/>
                  <a:gd name="T72" fmla="*/ 1197 w 1447"/>
                  <a:gd name="T73" fmla="*/ 20 h 18"/>
                  <a:gd name="T74" fmla="*/ 1150 w 1447"/>
                  <a:gd name="T75" fmla="*/ 20 h 18"/>
                  <a:gd name="T76" fmla="*/ 1104 w 1447"/>
                  <a:gd name="T77" fmla="*/ 20 h 18"/>
                  <a:gd name="T78" fmla="*/ 1057 w 1447"/>
                  <a:gd name="T79" fmla="*/ 20 h 18"/>
                  <a:gd name="T80" fmla="*/ 1011 w 1447"/>
                  <a:gd name="T81" fmla="*/ 20 h 18"/>
                  <a:gd name="T82" fmla="*/ 965 w 1447"/>
                  <a:gd name="T83" fmla="*/ 20 h 18"/>
                  <a:gd name="T84" fmla="*/ 918 w 1447"/>
                  <a:gd name="T85" fmla="*/ 20 h 18"/>
                  <a:gd name="T86" fmla="*/ 872 w 1447"/>
                  <a:gd name="T87" fmla="*/ 20 h 18"/>
                  <a:gd name="T88" fmla="*/ 825 w 1447"/>
                  <a:gd name="T89" fmla="*/ 20 h 18"/>
                  <a:gd name="T90" fmla="*/ 779 w 1447"/>
                  <a:gd name="T91" fmla="*/ 20 h 18"/>
                  <a:gd name="T92" fmla="*/ 733 w 1447"/>
                  <a:gd name="T93" fmla="*/ 20 h 18"/>
                  <a:gd name="T94" fmla="*/ 686 w 1447"/>
                  <a:gd name="T95" fmla="*/ 20 h 18"/>
                  <a:gd name="T96" fmla="*/ 640 w 1447"/>
                  <a:gd name="T97" fmla="*/ 20 h 18"/>
                  <a:gd name="T98" fmla="*/ 593 w 1447"/>
                  <a:gd name="T99" fmla="*/ 20 h 18"/>
                  <a:gd name="T100" fmla="*/ 547 w 1447"/>
                  <a:gd name="T101" fmla="*/ 20 h 18"/>
                  <a:gd name="T102" fmla="*/ 501 w 1447"/>
                  <a:gd name="T103" fmla="*/ 20 h 18"/>
                  <a:gd name="T104" fmla="*/ 454 w 1447"/>
                  <a:gd name="T105" fmla="*/ 20 h 18"/>
                  <a:gd name="T106" fmla="*/ 408 w 1447"/>
                  <a:gd name="T107" fmla="*/ 20 h 18"/>
                  <a:gd name="T108" fmla="*/ 361 w 1447"/>
                  <a:gd name="T109" fmla="*/ 20 h 18"/>
                  <a:gd name="T110" fmla="*/ 315 w 1447"/>
                  <a:gd name="T111" fmla="*/ 20 h 18"/>
                  <a:gd name="T112" fmla="*/ 269 w 1447"/>
                  <a:gd name="T113" fmla="*/ 20 h 18"/>
                  <a:gd name="T114" fmla="*/ 222 w 1447"/>
                  <a:gd name="T115" fmla="*/ 20 h 18"/>
                  <a:gd name="T116" fmla="*/ 176 w 1447"/>
                  <a:gd name="T117" fmla="*/ 20 h 18"/>
                  <a:gd name="T118" fmla="*/ 129 w 1447"/>
                  <a:gd name="T119" fmla="*/ 20 h 18"/>
                  <a:gd name="T120" fmla="*/ 83 w 1447"/>
                  <a:gd name="T121" fmla="*/ 20 h 18"/>
                  <a:gd name="T122" fmla="*/ 37 w 1447"/>
                  <a:gd name="T123" fmla="*/ 20 h 18"/>
                  <a:gd name="T124" fmla="*/ 0 w 1447"/>
                  <a:gd name="T125" fmla="*/ 8 h 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8">
                    <a:moveTo>
                      <a:pt x="0" y="8"/>
                    </a:moveTo>
                    <a:lnTo>
                      <a:pt x="9" y="8"/>
                    </a:lnTo>
                    <a:lnTo>
                      <a:pt x="18" y="8"/>
                    </a:lnTo>
                    <a:lnTo>
                      <a:pt x="27" y="8"/>
                    </a:lnTo>
                    <a:lnTo>
                      <a:pt x="37" y="8"/>
                    </a:lnTo>
                    <a:lnTo>
                      <a:pt x="46" y="8"/>
                    </a:lnTo>
                    <a:lnTo>
                      <a:pt x="55" y="8"/>
                    </a:lnTo>
                    <a:lnTo>
                      <a:pt x="64" y="8"/>
                    </a:lnTo>
                    <a:lnTo>
                      <a:pt x="74" y="8"/>
                    </a:lnTo>
                    <a:lnTo>
                      <a:pt x="83" y="8"/>
                    </a:lnTo>
                    <a:lnTo>
                      <a:pt x="92" y="8"/>
                    </a:lnTo>
                    <a:lnTo>
                      <a:pt x="102" y="7"/>
                    </a:lnTo>
                    <a:lnTo>
                      <a:pt x="111" y="7"/>
                    </a:lnTo>
                    <a:lnTo>
                      <a:pt x="120" y="7"/>
                    </a:lnTo>
                    <a:lnTo>
                      <a:pt x="129" y="7"/>
                    </a:lnTo>
                    <a:lnTo>
                      <a:pt x="139" y="7"/>
                    </a:lnTo>
                    <a:lnTo>
                      <a:pt x="148" y="7"/>
                    </a:lnTo>
                    <a:lnTo>
                      <a:pt x="157" y="7"/>
                    </a:lnTo>
                    <a:lnTo>
                      <a:pt x="167" y="7"/>
                    </a:lnTo>
                    <a:lnTo>
                      <a:pt x="176" y="7"/>
                    </a:lnTo>
                    <a:lnTo>
                      <a:pt x="185" y="7"/>
                    </a:lnTo>
                    <a:lnTo>
                      <a:pt x="194" y="7"/>
                    </a:lnTo>
                    <a:lnTo>
                      <a:pt x="204" y="7"/>
                    </a:lnTo>
                    <a:lnTo>
                      <a:pt x="213" y="7"/>
                    </a:lnTo>
                    <a:lnTo>
                      <a:pt x="222" y="7"/>
                    </a:lnTo>
                    <a:lnTo>
                      <a:pt x="232" y="7"/>
                    </a:lnTo>
                    <a:lnTo>
                      <a:pt x="241" y="7"/>
                    </a:lnTo>
                    <a:lnTo>
                      <a:pt x="250" y="7"/>
                    </a:lnTo>
                    <a:lnTo>
                      <a:pt x="259" y="7"/>
                    </a:lnTo>
                    <a:lnTo>
                      <a:pt x="269" y="7"/>
                    </a:lnTo>
                    <a:lnTo>
                      <a:pt x="278" y="7"/>
                    </a:lnTo>
                    <a:lnTo>
                      <a:pt x="287" y="7"/>
                    </a:lnTo>
                    <a:lnTo>
                      <a:pt x="296" y="7"/>
                    </a:lnTo>
                    <a:lnTo>
                      <a:pt x="306" y="7"/>
                    </a:lnTo>
                    <a:lnTo>
                      <a:pt x="315" y="7"/>
                    </a:lnTo>
                    <a:lnTo>
                      <a:pt x="324" y="7"/>
                    </a:lnTo>
                    <a:lnTo>
                      <a:pt x="334" y="7"/>
                    </a:lnTo>
                    <a:lnTo>
                      <a:pt x="343" y="7"/>
                    </a:lnTo>
                    <a:lnTo>
                      <a:pt x="352" y="6"/>
                    </a:lnTo>
                    <a:lnTo>
                      <a:pt x="361" y="6"/>
                    </a:lnTo>
                    <a:lnTo>
                      <a:pt x="371" y="6"/>
                    </a:lnTo>
                    <a:lnTo>
                      <a:pt x="380" y="6"/>
                    </a:lnTo>
                    <a:lnTo>
                      <a:pt x="389" y="6"/>
                    </a:lnTo>
                    <a:lnTo>
                      <a:pt x="399" y="6"/>
                    </a:lnTo>
                    <a:lnTo>
                      <a:pt x="408" y="6"/>
                    </a:lnTo>
                    <a:lnTo>
                      <a:pt x="417" y="6"/>
                    </a:lnTo>
                    <a:lnTo>
                      <a:pt x="426" y="6"/>
                    </a:lnTo>
                    <a:lnTo>
                      <a:pt x="436" y="6"/>
                    </a:lnTo>
                    <a:lnTo>
                      <a:pt x="445" y="6"/>
                    </a:lnTo>
                    <a:lnTo>
                      <a:pt x="454" y="6"/>
                    </a:lnTo>
                    <a:lnTo>
                      <a:pt x="464" y="6"/>
                    </a:lnTo>
                    <a:lnTo>
                      <a:pt x="473" y="6"/>
                    </a:lnTo>
                    <a:lnTo>
                      <a:pt x="482" y="6"/>
                    </a:lnTo>
                    <a:lnTo>
                      <a:pt x="491" y="6"/>
                    </a:lnTo>
                    <a:lnTo>
                      <a:pt x="501" y="6"/>
                    </a:lnTo>
                    <a:lnTo>
                      <a:pt x="510" y="6"/>
                    </a:lnTo>
                    <a:lnTo>
                      <a:pt x="519" y="6"/>
                    </a:lnTo>
                    <a:lnTo>
                      <a:pt x="528" y="6"/>
                    </a:lnTo>
                    <a:lnTo>
                      <a:pt x="538" y="6"/>
                    </a:lnTo>
                    <a:lnTo>
                      <a:pt x="547" y="6"/>
                    </a:lnTo>
                    <a:lnTo>
                      <a:pt x="556" y="6"/>
                    </a:lnTo>
                    <a:lnTo>
                      <a:pt x="566" y="6"/>
                    </a:lnTo>
                    <a:lnTo>
                      <a:pt x="575" y="6"/>
                    </a:lnTo>
                    <a:lnTo>
                      <a:pt x="584" y="6"/>
                    </a:lnTo>
                    <a:lnTo>
                      <a:pt x="593" y="6"/>
                    </a:lnTo>
                    <a:lnTo>
                      <a:pt x="603" y="5"/>
                    </a:lnTo>
                    <a:lnTo>
                      <a:pt x="612" y="5"/>
                    </a:lnTo>
                    <a:lnTo>
                      <a:pt x="621" y="5"/>
                    </a:lnTo>
                    <a:lnTo>
                      <a:pt x="631" y="5"/>
                    </a:lnTo>
                    <a:lnTo>
                      <a:pt x="640" y="5"/>
                    </a:lnTo>
                    <a:lnTo>
                      <a:pt x="649" y="5"/>
                    </a:lnTo>
                    <a:lnTo>
                      <a:pt x="658" y="5"/>
                    </a:lnTo>
                    <a:lnTo>
                      <a:pt x="668" y="5"/>
                    </a:lnTo>
                    <a:lnTo>
                      <a:pt x="677" y="5"/>
                    </a:lnTo>
                    <a:lnTo>
                      <a:pt x="686" y="5"/>
                    </a:lnTo>
                    <a:lnTo>
                      <a:pt x="696" y="5"/>
                    </a:lnTo>
                    <a:lnTo>
                      <a:pt x="705" y="5"/>
                    </a:lnTo>
                    <a:lnTo>
                      <a:pt x="714" y="5"/>
                    </a:lnTo>
                    <a:lnTo>
                      <a:pt x="723" y="5"/>
                    </a:lnTo>
                    <a:lnTo>
                      <a:pt x="733" y="5"/>
                    </a:lnTo>
                    <a:lnTo>
                      <a:pt x="742" y="5"/>
                    </a:lnTo>
                    <a:lnTo>
                      <a:pt x="751" y="5"/>
                    </a:lnTo>
                    <a:lnTo>
                      <a:pt x="760" y="4"/>
                    </a:lnTo>
                    <a:lnTo>
                      <a:pt x="770" y="4"/>
                    </a:lnTo>
                    <a:lnTo>
                      <a:pt x="779" y="4"/>
                    </a:lnTo>
                    <a:lnTo>
                      <a:pt x="788" y="4"/>
                    </a:lnTo>
                    <a:lnTo>
                      <a:pt x="798" y="4"/>
                    </a:lnTo>
                    <a:lnTo>
                      <a:pt x="807" y="4"/>
                    </a:lnTo>
                    <a:lnTo>
                      <a:pt x="816" y="4"/>
                    </a:lnTo>
                    <a:lnTo>
                      <a:pt x="825" y="4"/>
                    </a:lnTo>
                    <a:lnTo>
                      <a:pt x="835" y="4"/>
                    </a:lnTo>
                    <a:lnTo>
                      <a:pt x="844" y="4"/>
                    </a:lnTo>
                    <a:lnTo>
                      <a:pt x="853" y="4"/>
                    </a:lnTo>
                    <a:lnTo>
                      <a:pt x="863" y="4"/>
                    </a:lnTo>
                    <a:lnTo>
                      <a:pt x="872" y="4"/>
                    </a:lnTo>
                    <a:lnTo>
                      <a:pt x="881" y="4"/>
                    </a:lnTo>
                    <a:lnTo>
                      <a:pt x="890" y="3"/>
                    </a:lnTo>
                    <a:lnTo>
                      <a:pt x="900" y="3"/>
                    </a:lnTo>
                    <a:lnTo>
                      <a:pt x="909" y="3"/>
                    </a:lnTo>
                    <a:lnTo>
                      <a:pt x="918" y="3"/>
                    </a:lnTo>
                    <a:lnTo>
                      <a:pt x="928" y="3"/>
                    </a:lnTo>
                    <a:lnTo>
                      <a:pt x="937" y="3"/>
                    </a:lnTo>
                    <a:lnTo>
                      <a:pt x="946" y="3"/>
                    </a:lnTo>
                    <a:lnTo>
                      <a:pt x="955" y="3"/>
                    </a:lnTo>
                    <a:lnTo>
                      <a:pt x="965" y="3"/>
                    </a:lnTo>
                    <a:lnTo>
                      <a:pt x="974" y="3"/>
                    </a:lnTo>
                    <a:lnTo>
                      <a:pt x="983" y="3"/>
                    </a:lnTo>
                    <a:lnTo>
                      <a:pt x="992" y="3"/>
                    </a:lnTo>
                    <a:lnTo>
                      <a:pt x="1002" y="3"/>
                    </a:lnTo>
                    <a:lnTo>
                      <a:pt x="1011" y="3"/>
                    </a:lnTo>
                    <a:lnTo>
                      <a:pt x="1020" y="4"/>
                    </a:lnTo>
                    <a:lnTo>
                      <a:pt x="1030" y="4"/>
                    </a:lnTo>
                    <a:lnTo>
                      <a:pt x="1039" y="4"/>
                    </a:lnTo>
                    <a:lnTo>
                      <a:pt x="1048" y="4"/>
                    </a:lnTo>
                    <a:lnTo>
                      <a:pt x="1057" y="5"/>
                    </a:lnTo>
                    <a:lnTo>
                      <a:pt x="1067" y="5"/>
                    </a:lnTo>
                    <a:lnTo>
                      <a:pt x="1076" y="5"/>
                    </a:lnTo>
                    <a:lnTo>
                      <a:pt x="1085" y="6"/>
                    </a:lnTo>
                    <a:lnTo>
                      <a:pt x="1095" y="6"/>
                    </a:lnTo>
                    <a:lnTo>
                      <a:pt x="1104" y="6"/>
                    </a:lnTo>
                    <a:lnTo>
                      <a:pt x="1113" y="7"/>
                    </a:lnTo>
                    <a:lnTo>
                      <a:pt x="1122" y="8"/>
                    </a:lnTo>
                    <a:lnTo>
                      <a:pt x="1132" y="7"/>
                    </a:lnTo>
                    <a:lnTo>
                      <a:pt x="1141" y="7"/>
                    </a:lnTo>
                    <a:lnTo>
                      <a:pt x="1150" y="7"/>
                    </a:lnTo>
                    <a:lnTo>
                      <a:pt x="1160" y="7"/>
                    </a:lnTo>
                    <a:lnTo>
                      <a:pt x="1169" y="7"/>
                    </a:lnTo>
                    <a:lnTo>
                      <a:pt x="1178" y="6"/>
                    </a:lnTo>
                    <a:lnTo>
                      <a:pt x="1187" y="6"/>
                    </a:lnTo>
                    <a:lnTo>
                      <a:pt x="1197" y="6"/>
                    </a:lnTo>
                    <a:lnTo>
                      <a:pt x="1206" y="6"/>
                    </a:lnTo>
                    <a:lnTo>
                      <a:pt x="1215" y="5"/>
                    </a:lnTo>
                    <a:lnTo>
                      <a:pt x="1224" y="5"/>
                    </a:lnTo>
                    <a:lnTo>
                      <a:pt x="1234" y="5"/>
                    </a:lnTo>
                    <a:lnTo>
                      <a:pt x="1243" y="4"/>
                    </a:lnTo>
                    <a:lnTo>
                      <a:pt x="1252" y="4"/>
                    </a:lnTo>
                    <a:lnTo>
                      <a:pt x="1262" y="4"/>
                    </a:lnTo>
                    <a:lnTo>
                      <a:pt x="1271" y="4"/>
                    </a:lnTo>
                    <a:lnTo>
                      <a:pt x="1280" y="4"/>
                    </a:lnTo>
                    <a:lnTo>
                      <a:pt x="1289" y="3"/>
                    </a:lnTo>
                    <a:lnTo>
                      <a:pt x="1299" y="3"/>
                    </a:lnTo>
                    <a:lnTo>
                      <a:pt x="1308" y="3"/>
                    </a:lnTo>
                    <a:lnTo>
                      <a:pt x="1317" y="3"/>
                    </a:lnTo>
                    <a:lnTo>
                      <a:pt x="1327" y="3"/>
                    </a:lnTo>
                    <a:lnTo>
                      <a:pt x="1336" y="3"/>
                    </a:lnTo>
                    <a:lnTo>
                      <a:pt x="1345" y="2"/>
                    </a:lnTo>
                    <a:lnTo>
                      <a:pt x="1354" y="2"/>
                    </a:lnTo>
                    <a:lnTo>
                      <a:pt x="1364" y="2"/>
                    </a:lnTo>
                    <a:lnTo>
                      <a:pt x="1373" y="2"/>
                    </a:lnTo>
                    <a:lnTo>
                      <a:pt x="1382" y="2"/>
                    </a:lnTo>
                    <a:lnTo>
                      <a:pt x="1392" y="1"/>
                    </a:lnTo>
                    <a:lnTo>
                      <a:pt x="1401" y="1"/>
                    </a:lnTo>
                    <a:lnTo>
                      <a:pt x="1410" y="1"/>
                    </a:lnTo>
                    <a:lnTo>
                      <a:pt x="1419" y="1"/>
                    </a:lnTo>
                    <a:lnTo>
                      <a:pt x="1429" y="0"/>
                    </a:lnTo>
                    <a:lnTo>
                      <a:pt x="1438" y="0"/>
                    </a:lnTo>
                    <a:lnTo>
                      <a:pt x="1447" y="0"/>
                    </a:lnTo>
                    <a:lnTo>
                      <a:pt x="1447" y="18"/>
                    </a:lnTo>
                    <a:lnTo>
                      <a:pt x="1438" y="18"/>
                    </a:lnTo>
                    <a:lnTo>
                      <a:pt x="1429" y="18"/>
                    </a:lnTo>
                    <a:lnTo>
                      <a:pt x="1419" y="18"/>
                    </a:lnTo>
                    <a:lnTo>
                      <a:pt x="1410" y="18"/>
                    </a:lnTo>
                    <a:lnTo>
                      <a:pt x="1401" y="18"/>
                    </a:lnTo>
                    <a:lnTo>
                      <a:pt x="1392" y="18"/>
                    </a:lnTo>
                    <a:lnTo>
                      <a:pt x="1382" y="18"/>
                    </a:lnTo>
                    <a:lnTo>
                      <a:pt x="1373" y="18"/>
                    </a:lnTo>
                    <a:lnTo>
                      <a:pt x="1364" y="18"/>
                    </a:lnTo>
                    <a:lnTo>
                      <a:pt x="1354" y="18"/>
                    </a:lnTo>
                    <a:lnTo>
                      <a:pt x="1345" y="18"/>
                    </a:lnTo>
                    <a:lnTo>
                      <a:pt x="1336" y="18"/>
                    </a:lnTo>
                    <a:lnTo>
                      <a:pt x="1327" y="18"/>
                    </a:lnTo>
                    <a:lnTo>
                      <a:pt x="1317" y="18"/>
                    </a:lnTo>
                    <a:lnTo>
                      <a:pt x="1308" y="18"/>
                    </a:lnTo>
                    <a:lnTo>
                      <a:pt x="1299" y="18"/>
                    </a:lnTo>
                    <a:lnTo>
                      <a:pt x="1289" y="18"/>
                    </a:lnTo>
                    <a:lnTo>
                      <a:pt x="1280" y="18"/>
                    </a:lnTo>
                    <a:lnTo>
                      <a:pt x="1271" y="18"/>
                    </a:lnTo>
                    <a:lnTo>
                      <a:pt x="1262" y="18"/>
                    </a:lnTo>
                    <a:lnTo>
                      <a:pt x="1252" y="18"/>
                    </a:lnTo>
                    <a:lnTo>
                      <a:pt x="1243" y="18"/>
                    </a:lnTo>
                    <a:lnTo>
                      <a:pt x="1234" y="18"/>
                    </a:lnTo>
                    <a:lnTo>
                      <a:pt x="1224" y="18"/>
                    </a:lnTo>
                    <a:lnTo>
                      <a:pt x="1215" y="18"/>
                    </a:lnTo>
                    <a:lnTo>
                      <a:pt x="1206" y="18"/>
                    </a:lnTo>
                    <a:lnTo>
                      <a:pt x="1197" y="18"/>
                    </a:lnTo>
                    <a:lnTo>
                      <a:pt x="1187" y="18"/>
                    </a:lnTo>
                    <a:lnTo>
                      <a:pt x="1178" y="18"/>
                    </a:lnTo>
                    <a:lnTo>
                      <a:pt x="1169" y="18"/>
                    </a:lnTo>
                    <a:lnTo>
                      <a:pt x="1160" y="18"/>
                    </a:lnTo>
                    <a:lnTo>
                      <a:pt x="1150" y="18"/>
                    </a:lnTo>
                    <a:lnTo>
                      <a:pt x="1141" y="18"/>
                    </a:lnTo>
                    <a:lnTo>
                      <a:pt x="1132" y="18"/>
                    </a:lnTo>
                    <a:lnTo>
                      <a:pt x="1122" y="18"/>
                    </a:lnTo>
                    <a:lnTo>
                      <a:pt x="1113" y="18"/>
                    </a:lnTo>
                    <a:lnTo>
                      <a:pt x="1104" y="18"/>
                    </a:lnTo>
                    <a:lnTo>
                      <a:pt x="1095" y="18"/>
                    </a:lnTo>
                    <a:lnTo>
                      <a:pt x="1085" y="18"/>
                    </a:lnTo>
                    <a:lnTo>
                      <a:pt x="1076" y="18"/>
                    </a:lnTo>
                    <a:lnTo>
                      <a:pt x="1067" y="18"/>
                    </a:lnTo>
                    <a:lnTo>
                      <a:pt x="1057" y="18"/>
                    </a:lnTo>
                    <a:lnTo>
                      <a:pt x="1048" y="18"/>
                    </a:lnTo>
                    <a:lnTo>
                      <a:pt x="1039" y="18"/>
                    </a:lnTo>
                    <a:lnTo>
                      <a:pt x="1030" y="18"/>
                    </a:lnTo>
                    <a:lnTo>
                      <a:pt x="1020" y="18"/>
                    </a:lnTo>
                    <a:lnTo>
                      <a:pt x="1011" y="18"/>
                    </a:lnTo>
                    <a:lnTo>
                      <a:pt x="1002" y="18"/>
                    </a:lnTo>
                    <a:lnTo>
                      <a:pt x="992" y="18"/>
                    </a:lnTo>
                    <a:lnTo>
                      <a:pt x="983" y="18"/>
                    </a:lnTo>
                    <a:lnTo>
                      <a:pt x="974" y="18"/>
                    </a:lnTo>
                    <a:lnTo>
                      <a:pt x="965" y="18"/>
                    </a:lnTo>
                    <a:lnTo>
                      <a:pt x="955" y="18"/>
                    </a:lnTo>
                    <a:lnTo>
                      <a:pt x="946" y="18"/>
                    </a:lnTo>
                    <a:lnTo>
                      <a:pt x="937" y="18"/>
                    </a:lnTo>
                    <a:lnTo>
                      <a:pt x="928" y="18"/>
                    </a:lnTo>
                    <a:lnTo>
                      <a:pt x="918" y="18"/>
                    </a:lnTo>
                    <a:lnTo>
                      <a:pt x="909" y="18"/>
                    </a:lnTo>
                    <a:lnTo>
                      <a:pt x="900" y="18"/>
                    </a:lnTo>
                    <a:lnTo>
                      <a:pt x="890" y="18"/>
                    </a:lnTo>
                    <a:lnTo>
                      <a:pt x="881" y="18"/>
                    </a:lnTo>
                    <a:lnTo>
                      <a:pt x="872" y="18"/>
                    </a:lnTo>
                    <a:lnTo>
                      <a:pt x="863" y="18"/>
                    </a:lnTo>
                    <a:lnTo>
                      <a:pt x="853" y="18"/>
                    </a:lnTo>
                    <a:lnTo>
                      <a:pt x="844" y="18"/>
                    </a:lnTo>
                    <a:lnTo>
                      <a:pt x="835" y="18"/>
                    </a:lnTo>
                    <a:lnTo>
                      <a:pt x="825" y="18"/>
                    </a:lnTo>
                    <a:lnTo>
                      <a:pt x="816" y="18"/>
                    </a:lnTo>
                    <a:lnTo>
                      <a:pt x="807" y="18"/>
                    </a:lnTo>
                    <a:lnTo>
                      <a:pt x="798" y="18"/>
                    </a:lnTo>
                    <a:lnTo>
                      <a:pt x="788" y="18"/>
                    </a:lnTo>
                    <a:lnTo>
                      <a:pt x="779" y="18"/>
                    </a:lnTo>
                    <a:lnTo>
                      <a:pt x="770" y="18"/>
                    </a:lnTo>
                    <a:lnTo>
                      <a:pt x="760" y="18"/>
                    </a:lnTo>
                    <a:lnTo>
                      <a:pt x="751" y="18"/>
                    </a:lnTo>
                    <a:lnTo>
                      <a:pt x="742" y="18"/>
                    </a:lnTo>
                    <a:lnTo>
                      <a:pt x="733" y="18"/>
                    </a:lnTo>
                    <a:lnTo>
                      <a:pt x="723" y="18"/>
                    </a:lnTo>
                    <a:lnTo>
                      <a:pt x="714" y="18"/>
                    </a:lnTo>
                    <a:lnTo>
                      <a:pt x="705" y="18"/>
                    </a:lnTo>
                    <a:lnTo>
                      <a:pt x="696" y="18"/>
                    </a:lnTo>
                    <a:lnTo>
                      <a:pt x="686" y="18"/>
                    </a:lnTo>
                    <a:lnTo>
                      <a:pt x="677" y="18"/>
                    </a:lnTo>
                    <a:lnTo>
                      <a:pt x="668" y="18"/>
                    </a:lnTo>
                    <a:lnTo>
                      <a:pt x="658" y="18"/>
                    </a:lnTo>
                    <a:lnTo>
                      <a:pt x="649" y="18"/>
                    </a:lnTo>
                    <a:lnTo>
                      <a:pt x="640" y="18"/>
                    </a:lnTo>
                    <a:lnTo>
                      <a:pt x="631" y="18"/>
                    </a:lnTo>
                    <a:lnTo>
                      <a:pt x="621" y="18"/>
                    </a:lnTo>
                    <a:lnTo>
                      <a:pt x="612" y="18"/>
                    </a:lnTo>
                    <a:lnTo>
                      <a:pt x="603" y="18"/>
                    </a:lnTo>
                    <a:lnTo>
                      <a:pt x="593" y="18"/>
                    </a:lnTo>
                    <a:lnTo>
                      <a:pt x="584" y="18"/>
                    </a:lnTo>
                    <a:lnTo>
                      <a:pt x="575" y="18"/>
                    </a:lnTo>
                    <a:lnTo>
                      <a:pt x="566" y="18"/>
                    </a:lnTo>
                    <a:lnTo>
                      <a:pt x="556" y="18"/>
                    </a:lnTo>
                    <a:lnTo>
                      <a:pt x="547" y="18"/>
                    </a:lnTo>
                    <a:lnTo>
                      <a:pt x="538" y="18"/>
                    </a:lnTo>
                    <a:lnTo>
                      <a:pt x="528" y="18"/>
                    </a:lnTo>
                    <a:lnTo>
                      <a:pt x="519" y="18"/>
                    </a:lnTo>
                    <a:lnTo>
                      <a:pt x="510" y="18"/>
                    </a:lnTo>
                    <a:lnTo>
                      <a:pt x="501" y="18"/>
                    </a:lnTo>
                    <a:lnTo>
                      <a:pt x="491" y="18"/>
                    </a:lnTo>
                    <a:lnTo>
                      <a:pt x="482" y="18"/>
                    </a:lnTo>
                    <a:lnTo>
                      <a:pt x="473" y="18"/>
                    </a:lnTo>
                    <a:lnTo>
                      <a:pt x="464" y="18"/>
                    </a:lnTo>
                    <a:lnTo>
                      <a:pt x="454" y="18"/>
                    </a:lnTo>
                    <a:lnTo>
                      <a:pt x="445" y="18"/>
                    </a:lnTo>
                    <a:lnTo>
                      <a:pt x="436" y="18"/>
                    </a:lnTo>
                    <a:lnTo>
                      <a:pt x="426" y="18"/>
                    </a:lnTo>
                    <a:lnTo>
                      <a:pt x="417" y="18"/>
                    </a:lnTo>
                    <a:lnTo>
                      <a:pt x="408" y="18"/>
                    </a:lnTo>
                    <a:lnTo>
                      <a:pt x="399" y="18"/>
                    </a:lnTo>
                    <a:lnTo>
                      <a:pt x="389" y="18"/>
                    </a:lnTo>
                    <a:lnTo>
                      <a:pt x="380" y="18"/>
                    </a:lnTo>
                    <a:lnTo>
                      <a:pt x="371" y="18"/>
                    </a:lnTo>
                    <a:lnTo>
                      <a:pt x="361" y="18"/>
                    </a:lnTo>
                    <a:lnTo>
                      <a:pt x="352" y="18"/>
                    </a:lnTo>
                    <a:lnTo>
                      <a:pt x="343" y="18"/>
                    </a:lnTo>
                    <a:lnTo>
                      <a:pt x="334" y="18"/>
                    </a:lnTo>
                    <a:lnTo>
                      <a:pt x="324" y="18"/>
                    </a:lnTo>
                    <a:lnTo>
                      <a:pt x="315" y="18"/>
                    </a:lnTo>
                    <a:lnTo>
                      <a:pt x="306" y="18"/>
                    </a:lnTo>
                    <a:lnTo>
                      <a:pt x="296" y="18"/>
                    </a:lnTo>
                    <a:lnTo>
                      <a:pt x="287" y="18"/>
                    </a:lnTo>
                    <a:lnTo>
                      <a:pt x="278" y="18"/>
                    </a:lnTo>
                    <a:lnTo>
                      <a:pt x="269" y="18"/>
                    </a:lnTo>
                    <a:lnTo>
                      <a:pt x="259" y="18"/>
                    </a:lnTo>
                    <a:lnTo>
                      <a:pt x="250" y="18"/>
                    </a:lnTo>
                    <a:lnTo>
                      <a:pt x="241" y="18"/>
                    </a:lnTo>
                    <a:lnTo>
                      <a:pt x="232" y="18"/>
                    </a:lnTo>
                    <a:lnTo>
                      <a:pt x="222" y="18"/>
                    </a:lnTo>
                    <a:lnTo>
                      <a:pt x="213" y="18"/>
                    </a:lnTo>
                    <a:lnTo>
                      <a:pt x="204" y="18"/>
                    </a:lnTo>
                    <a:lnTo>
                      <a:pt x="194" y="18"/>
                    </a:lnTo>
                    <a:lnTo>
                      <a:pt x="185" y="18"/>
                    </a:lnTo>
                    <a:lnTo>
                      <a:pt x="176" y="18"/>
                    </a:lnTo>
                    <a:lnTo>
                      <a:pt x="167" y="18"/>
                    </a:lnTo>
                    <a:lnTo>
                      <a:pt x="157" y="18"/>
                    </a:lnTo>
                    <a:lnTo>
                      <a:pt x="148" y="18"/>
                    </a:lnTo>
                    <a:lnTo>
                      <a:pt x="139" y="18"/>
                    </a:lnTo>
                    <a:lnTo>
                      <a:pt x="129" y="18"/>
                    </a:lnTo>
                    <a:lnTo>
                      <a:pt x="120" y="18"/>
                    </a:lnTo>
                    <a:lnTo>
                      <a:pt x="111" y="18"/>
                    </a:lnTo>
                    <a:lnTo>
                      <a:pt x="102" y="18"/>
                    </a:lnTo>
                    <a:lnTo>
                      <a:pt x="92" y="18"/>
                    </a:lnTo>
                    <a:lnTo>
                      <a:pt x="83" y="18"/>
                    </a:lnTo>
                    <a:lnTo>
                      <a:pt x="74" y="18"/>
                    </a:lnTo>
                    <a:lnTo>
                      <a:pt x="64" y="18"/>
                    </a:lnTo>
                    <a:lnTo>
                      <a:pt x="55" y="18"/>
                    </a:lnTo>
                    <a:lnTo>
                      <a:pt x="46" y="18"/>
                    </a:lnTo>
                    <a:lnTo>
                      <a:pt x="37" y="18"/>
                    </a:lnTo>
                    <a:lnTo>
                      <a:pt x="27" y="18"/>
                    </a:lnTo>
                    <a:lnTo>
                      <a:pt x="18" y="18"/>
                    </a:lnTo>
                    <a:lnTo>
                      <a:pt x="9" y="18"/>
                    </a:lnTo>
                    <a:lnTo>
                      <a:pt x="0" y="18"/>
                    </a:lnTo>
                    <a:lnTo>
                      <a:pt x="0" y="8"/>
                    </a:lnTo>
                    <a:close/>
                  </a:path>
                </a:pathLst>
              </a:custGeom>
              <a:noFill/>
              <a:ln w="3175">
                <a:solidFill>
                  <a:srgbClr val="008000"/>
                </a:solidFill>
                <a:round/>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19" name="Freeform 327"/>
              <p:cNvSpPr>
                <a:spLocks noChangeArrowheads="1"/>
              </p:cNvSpPr>
              <p:nvPr/>
            </p:nvSpPr>
            <p:spPr bwMode="auto">
              <a:xfrm>
                <a:off x="3184" y="1592"/>
                <a:ext cx="664" cy="464"/>
              </a:xfrm>
              <a:custGeom>
                <a:avLst/>
                <a:gdLst>
                  <a:gd name="T0" fmla="*/ 0 w 664"/>
                  <a:gd name="T1" fmla="*/ 4 h 464"/>
                  <a:gd name="T2" fmla="*/ 0 w 664"/>
                  <a:gd name="T3" fmla="*/ 460 h 464"/>
                  <a:gd name="T4" fmla="*/ 4 w 664"/>
                  <a:gd name="T5" fmla="*/ 464 h 464"/>
                  <a:gd name="T6" fmla="*/ 660 w 664"/>
                  <a:gd name="T7" fmla="*/ 464 h 464"/>
                  <a:gd name="T8" fmla="*/ 664 w 664"/>
                  <a:gd name="T9" fmla="*/ 460 h 464"/>
                  <a:gd name="T10" fmla="*/ 664 w 664"/>
                  <a:gd name="T11" fmla="*/ 4 h 464"/>
                  <a:gd name="T12" fmla="*/ 660 w 664"/>
                  <a:gd name="T13" fmla="*/ 0 h 464"/>
                  <a:gd name="T14" fmla="*/ 4 w 664"/>
                  <a:gd name="T15" fmla="*/ 0 h 464"/>
                  <a:gd name="T16" fmla="*/ 0 w 664"/>
                  <a:gd name="T17" fmla="*/ 4 h 464"/>
                  <a:gd name="T18" fmla="*/ 0 w 664"/>
                  <a:gd name="T19" fmla="*/ 4 h 4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4" h="464">
                    <a:moveTo>
                      <a:pt x="0" y="4"/>
                    </a:moveTo>
                    <a:lnTo>
                      <a:pt x="0" y="460"/>
                    </a:lnTo>
                    <a:cubicBezTo>
                      <a:pt x="0" y="462"/>
                      <a:pt x="1" y="464"/>
                      <a:pt x="4" y="464"/>
                    </a:cubicBezTo>
                    <a:lnTo>
                      <a:pt x="660" y="464"/>
                    </a:lnTo>
                    <a:cubicBezTo>
                      <a:pt x="662" y="464"/>
                      <a:pt x="664" y="462"/>
                      <a:pt x="664" y="460"/>
                    </a:cubicBezTo>
                    <a:lnTo>
                      <a:pt x="664" y="4"/>
                    </a:lnTo>
                    <a:cubicBezTo>
                      <a:pt x="664" y="1"/>
                      <a:pt x="662" y="0"/>
                      <a:pt x="660" y="0"/>
                    </a:cubicBezTo>
                    <a:lnTo>
                      <a:pt x="4" y="0"/>
                    </a:lnTo>
                    <a:cubicBezTo>
                      <a:pt x="1" y="0"/>
                      <a:pt x="0" y="1"/>
                      <a:pt x="0" y="4"/>
                    </a:cubicBezTo>
                    <a:close/>
                  </a:path>
                </a:pathLst>
              </a:cu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20" name="Freeform 328"/>
              <p:cNvSpPr>
                <a:spLocks/>
              </p:cNvSpPr>
              <p:nvPr/>
            </p:nvSpPr>
            <p:spPr bwMode="auto">
              <a:xfrm>
                <a:off x="3184" y="1592"/>
                <a:ext cx="664" cy="464"/>
              </a:xfrm>
              <a:custGeom>
                <a:avLst/>
                <a:gdLst>
                  <a:gd name="T0" fmla="*/ 0 w 664"/>
                  <a:gd name="T1" fmla="*/ 4 h 464"/>
                  <a:gd name="T2" fmla="*/ 0 w 664"/>
                  <a:gd name="T3" fmla="*/ 460 h 464"/>
                  <a:gd name="T4" fmla="*/ 4 w 664"/>
                  <a:gd name="T5" fmla="*/ 464 h 464"/>
                  <a:gd name="T6" fmla="*/ 660 w 664"/>
                  <a:gd name="T7" fmla="*/ 464 h 464"/>
                  <a:gd name="T8" fmla="*/ 664 w 664"/>
                  <a:gd name="T9" fmla="*/ 460 h 464"/>
                  <a:gd name="T10" fmla="*/ 664 w 664"/>
                  <a:gd name="T11" fmla="*/ 4 h 464"/>
                  <a:gd name="T12" fmla="*/ 660 w 664"/>
                  <a:gd name="T13" fmla="*/ 0 h 464"/>
                  <a:gd name="T14" fmla="*/ 4 w 664"/>
                  <a:gd name="T15" fmla="*/ 0 h 464"/>
                  <a:gd name="T16" fmla="*/ 0 w 664"/>
                  <a:gd name="T17" fmla="*/ 4 h 464"/>
                  <a:gd name="T18" fmla="*/ 0 w 664"/>
                  <a:gd name="T19" fmla="*/ 4 h 4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4" h="464">
                    <a:moveTo>
                      <a:pt x="0" y="4"/>
                    </a:moveTo>
                    <a:lnTo>
                      <a:pt x="0" y="460"/>
                    </a:lnTo>
                    <a:cubicBezTo>
                      <a:pt x="0" y="462"/>
                      <a:pt x="1" y="464"/>
                      <a:pt x="4" y="464"/>
                    </a:cubicBezTo>
                    <a:lnTo>
                      <a:pt x="660" y="464"/>
                    </a:lnTo>
                    <a:cubicBezTo>
                      <a:pt x="662" y="464"/>
                      <a:pt x="664" y="462"/>
                      <a:pt x="664" y="460"/>
                    </a:cubicBezTo>
                    <a:lnTo>
                      <a:pt x="664" y="4"/>
                    </a:lnTo>
                    <a:cubicBezTo>
                      <a:pt x="664" y="1"/>
                      <a:pt x="662" y="0"/>
                      <a:pt x="660" y="0"/>
                    </a:cubicBezTo>
                    <a:lnTo>
                      <a:pt x="4" y="0"/>
                    </a:lnTo>
                    <a:cubicBezTo>
                      <a:pt x="1" y="0"/>
                      <a:pt x="0" y="1"/>
                      <a:pt x="0" y="4"/>
                    </a:cubicBezTo>
                    <a:close/>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21" name="Freeform 329"/>
              <p:cNvSpPr>
                <a:spLocks noChangeArrowheads="1"/>
              </p:cNvSpPr>
              <p:nvPr/>
            </p:nvSpPr>
            <p:spPr bwMode="auto">
              <a:xfrm>
                <a:off x="3200" y="1616"/>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FFC8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22" name="Text Box 330"/>
              <p:cNvSpPr txBox="1">
                <a:spLocks noChangeArrowheads="1"/>
              </p:cNvSpPr>
              <p:nvPr/>
            </p:nvSpPr>
            <p:spPr bwMode="auto">
              <a:xfrm>
                <a:off x="3376" y="1579"/>
                <a:ext cx="448"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Other renewables</a:t>
                </a:r>
              </a:p>
            </p:txBody>
          </p:sp>
          <p:sp>
            <p:nvSpPr>
              <p:cNvPr id="12423" name="Freeform 331"/>
              <p:cNvSpPr>
                <a:spLocks noChangeArrowheads="1"/>
              </p:cNvSpPr>
              <p:nvPr/>
            </p:nvSpPr>
            <p:spPr bwMode="auto">
              <a:xfrm>
                <a:off x="3200" y="1688"/>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24" name="Text Box 332"/>
              <p:cNvSpPr txBox="1">
                <a:spLocks noChangeArrowheads="1"/>
              </p:cNvSpPr>
              <p:nvPr/>
            </p:nvSpPr>
            <p:spPr bwMode="auto">
              <a:xfrm>
                <a:off x="3376" y="1651"/>
                <a:ext cx="200"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Nuclear</a:t>
                </a:r>
              </a:p>
            </p:txBody>
          </p:sp>
          <p:sp>
            <p:nvSpPr>
              <p:cNvPr id="12425" name="Freeform 333"/>
              <p:cNvSpPr>
                <a:spLocks noChangeArrowheads="1"/>
              </p:cNvSpPr>
              <p:nvPr/>
            </p:nvSpPr>
            <p:spPr bwMode="auto">
              <a:xfrm>
                <a:off x="3200" y="1760"/>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0064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26" name="Text Box 334"/>
              <p:cNvSpPr txBox="1">
                <a:spLocks noChangeArrowheads="1"/>
              </p:cNvSpPr>
              <p:nvPr/>
            </p:nvSpPr>
            <p:spPr bwMode="auto">
              <a:xfrm>
                <a:off x="3376" y="1723"/>
                <a:ext cx="104"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Gas</a:t>
                </a:r>
              </a:p>
            </p:txBody>
          </p:sp>
          <p:sp>
            <p:nvSpPr>
              <p:cNvPr id="12427" name="Freeform 335"/>
              <p:cNvSpPr>
                <a:spLocks noChangeArrowheads="1"/>
              </p:cNvSpPr>
              <p:nvPr/>
            </p:nvSpPr>
            <p:spPr bwMode="auto">
              <a:xfrm>
                <a:off x="3200" y="1832"/>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28" name="Text Box 336"/>
              <p:cNvSpPr txBox="1">
                <a:spLocks noChangeArrowheads="1"/>
              </p:cNvSpPr>
              <p:nvPr/>
            </p:nvSpPr>
            <p:spPr bwMode="auto">
              <a:xfrm>
                <a:off x="3376" y="1795"/>
                <a:ext cx="72"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Oil</a:t>
                </a:r>
              </a:p>
            </p:txBody>
          </p:sp>
          <p:sp>
            <p:nvSpPr>
              <p:cNvPr id="12429" name="Freeform 337"/>
              <p:cNvSpPr>
                <a:spLocks noChangeArrowheads="1"/>
              </p:cNvSpPr>
              <p:nvPr/>
            </p:nvSpPr>
            <p:spPr bwMode="auto">
              <a:xfrm>
                <a:off x="3200" y="1904"/>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20202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30" name="Text Box 338"/>
              <p:cNvSpPr txBox="1">
                <a:spLocks noChangeArrowheads="1"/>
              </p:cNvSpPr>
              <p:nvPr/>
            </p:nvSpPr>
            <p:spPr bwMode="auto">
              <a:xfrm>
                <a:off x="3376" y="1867"/>
                <a:ext cx="120"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Coal</a:t>
                </a:r>
              </a:p>
            </p:txBody>
          </p:sp>
          <p:sp>
            <p:nvSpPr>
              <p:cNvPr id="12431" name="Freeform 339"/>
              <p:cNvSpPr>
                <a:spLocks noChangeArrowheads="1"/>
              </p:cNvSpPr>
              <p:nvPr/>
            </p:nvSpPr>
            <p:spPr bwMode="auto">
              <a:xfrm>
                <a:off x="3200" y="1976"/>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008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32" name="Text Box 340"/>
              <p:cNvSpPr txBox="1">
                <a:spLocks noChangeArrowheads="1"/>
              </p:cNvSpPr>
              <p:nvPr/>
            </p:nvSpPr>
            <p:spPr bwMode="auto">
              <a:xfrm>
                <a:off x="3376" y="1939"/>
                <a:ext cx="232"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Biomass</a:t>
                </a:r>
              </a:p>
            </p:txBody>
          </p:sp>
        </p:grpSp>
        <p:sp>
          <p:nvSpPr>
            <p:cNvPr id="12364" name="TextBox 274"/>
            <p:cNvSpPr txBox="1">
              <a:spLocks noChangeArrowheads="1"/>
            </p:cNvSpPr>
            <p:nvPr/>
          </p:nvSpPr>
          <p:spPr bwMode="auto">
            <a:xfrm>
              <a:off x="6734502" y="4632434"/>
              <a:ext cx="192873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a:t>SSP3</a:t>
              </a:r>
            </a:p>
            <a:p>
              <a:pPr eaLnBrk="1" hangingPunct="1"/>
              <a:r>
                <a:rPr lang="en-US" altLang="en-US"/>
                <a:t>(Regional rivalry)</a:t>
              </a:r>
            </a:p>
          </p:txBody>
        </p:sp>
        <p:pic>
          <p:nvPicPr>
            <p:cNvPr id="12365"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8164" y="4221480"/>
              <a:ext cx="187642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66" name="TextBox 276"/>
            <p:cNvSpPr txBox="1">
              <a:spLocks noChangeArrowheads="1"/>
            </p:cNvSpPr>
            <p:nvPr/>
          </p:nvSpPr>
          <p:spPr bwMode="auto">
            <a:xfrm>
              <a:off x="2328619" y="4267200"/>
              <a:ext cx="163378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a:t>SSP5</a:t>
              </a:r>
            </a:p>
            <a:p>
              <a:pPr eaLnBrk="1" hangingPunct="1"/>
              <a:r>
                <a:rPr lang="en-US" altLang="en-US"/>
                <a:t>(Fossil-fueled </a:t>
              </a:r>
            </a:p>
            <a:p>
              <a:pPr eaLnBrk="1" hangingPunct="1"/>
              <a:r>
                <a:rPr lang="en-US" altLang="en-US"/>
                <a:t>growth)</a:t>
              </a:r>
            </a:p>
          </p:txBody>
        </p:sp>
        <p:pic>
          <p:nvPicPr>
            <p:cNvPr id="12367"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618" y="4221480"/>
              <a:ext cx="187642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292" name="Group 351"/>
          <p:cNvGrpSpPr>
            <a:grpSpLocks/>
          </p:cNvGrpSpPr>
          <p:nvPr/>
        </p:nvGrpSpPr>
        <p:grpSpPr bwMode="auto">
          <a:xfrm>
            <a:off x="2286000" y="2160588"/>
            <a:ext cx="4343400" cy="2944812"/>
            <a:chOff x="2725055" y="2142309"/>
            <a:chExt cx="4343400" cy="2944368"/>
          </a:xfrm>
        </p:grpSpPr>
        <p:grpSp>
          <p:nvGrpSpPr>
            <p:cNvPr id="12294" name="Group -1024"/>
            <p:cNvGrpSpPr>
              <a:grpSpLocks/>
            </p:cNvGrpSpPr>
            <p:nvPr/>
          </p:nvGrpSpPr>
          <p:grpSpPr bwMode="auto">
            <a:xfrm>
              <a:off x="2725055" y="2142309"/>
              <a:ext cx="4343400" cy="2944368"/>
              <a:chOff x="200" y="1440"/>
              <a:chExt cx="2720" cy="1200"/>
            </a:xfrm>
          </p:grpSpPr>
          <p:sp>
            <p:nvSpPr>
              <p:cNvPr id="12297" name="Freeform 72"/>
              <p:cNvSpPr>
                <a:spLocks noChangeArrowheads="1"/>
              </p:cNvSpPr>
              <p:nvPr/>
            </p:nvSpPr>
            <p:spPr bwMode="auto">
              <a:xfrm>
                <a:off x="472" y="1560"/>
                <a:ext cx="2320" cy="960"/>
              </a:xfrm>
              <a:custGeom>
                <a:avLst/>
                <a:gdLst>
                  <a:gd name="T0" fmla="*/ 0 w 2320"/>
                  <a:gd name="T1" fmla="*/ 0 h 960"/>
                  <a:gd name="T2" fmla="*/ 2320 w 2320"/>
                  <a:gd name="T3" fmla="*/ 0 h 960"/>
                  <a:gd name="T4" fmla="*/ 2320 w 2320"/>
                  <a:gd name="T5" fmla="*/ 960 h 960"/>
                  <a:gd name="T6" fmla="*/ 0 w 2320"/>
                  <a:gd name="T7" fmla="*/ 960 h 960"/>
                  <a:gd name="T8" fmla="*/ 0 w 2320"/>
                  <a:gd name="T9" fmla="*/ 0 h 960"/>
                  <a:gd name="T10" fmla="*/ 0 w 2320"/>
                  <a:gd name="T11" fmla="*/ 0 h 9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20" h="960">
                    <a:moveTo>
                      <a:pt x="0" y="0"/>
                    </a:moveTo>
                    <a:lnTo>
                      <a:pt x="2320" y="0"/>
                    </a:lnTo>
                    <a:lnTo>
                      <a:pt x="2320" y="960"/>
                    </a:lnTo>
                    <a:lnTo>
                      <a:pt x="0" y="960"/>
                    </a:lnTo>
                    <a:lnTo>
                      <a:pt x="0" y="0"/>
                    </a:lnTo>
                    <a:close/>
                  </a:path>
                </a:pathLst>
              </a:cu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298" name="Text Box 73"/>
              <p:cNvSpPr txBox="1">
                <a:spLocks noChangeArrowheads="1"/>
              </p:cNvSpPr>
              <p:nvPr/>
            </p:nvSpPr>
            <p:spPr bwMode="auto">
              <a:xfrm>
                <a:off x="408" y="251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1850</a:t>
                </a:r>
              </a:p>
            </p:txBody>
          </p:sp>
          <p:sp>
            <p:nvSpPr>
              <p:cNvPr id="12299" name="Freeform 74"/>
              <p:cNvSpPr>
                <a:spLocks/>
              </p:cNvSpPr>
              <p:nvPr/>
            </p:nvSpPr>
            <p:spPr bwMode="auto">
              <a:xfrm>
                <a:off x="472" y="252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00" name="Text Box 75"/>
              <p:cNvSpPr txBox="1">
                <a:spLocks noChangeArrowheads="1"/>
              </p:cNvSpPr>
              <p:nvPr/>
            </p:nvSpPr>
            <p:spPr bwMode="auto">
              <a:xfrm>
                <a:off x="872" y="251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1900</a:t>
                </a:r>
              </a:p>
            </p:txBody>
          </p:sp>
          <p:sp>
            <p:nvSpPr>
              <p:cNvPr id="12301" name="Freeform 76"/>
              <p:cNvSpPr>
                <a:spLocks/>
              </p:cNvSpPr>
              <p:nvPr/>
            </p:nvSpPr>
            <p:spPr bwMode="auto">
              <a:xfrm>
                <a:off x="936" y="252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02" name="Text Box 77"/>
              <p:cNvSpPr txBox="1">
                <a:spLocks noChangeArrowheads="1"/>
              </p:cNvSpPr>
              <p:nvPr/>
            </p:nvSpPr>
            <p:spPr bwMode="auto">
              <a:xfrm>
                <a:off x="1336" y="251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1950</a:t>
                </a:r>
              </a:p>
            </p:txBody>
          </p:sp>
          <p:sp>
            <p:nvSpPr>
              <p:cNvPr id="12303" name="Freeform 78"/>
              <p:cNvSpPr>
                <a:spLocks/>
              </p:cNvSpPr>
              <p:nvPr/>
            </p:nvSpPr>
            <p:spPr bwMode="auto">
              <a:xfrm>
                <a:off x="1400" y="252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04" name="Text Box 79"/>
              <p:cNvSpPr txBox="1">
                <a:spLocks noChangeArrowheads="1"/>
              </p:cNvSpPr>
              <p:nvPr/>
            </p:nvSpPr>
            <p:spPr bwMode="auto">
              <a:xfrm>
                <a:off x="1800" y="251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2000</a:t>
                </a:r>
              </a:p>
            </p:txBody>
          </p:sp>
          <p:sp>
            <p:nvSpPr>
              <p:cNvPr id="12305" name="Freeform 80"/>
              <p:cNvSpPr>
                <a:spLocks/>
              </p:cNvSpPr>
              <p:nvPr/>
            </p:nvSpPr>
            <p:spPr bwMode="auto">
              <a:xfrm>
                <a:off x="1864" y="252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06" name="Text Box 81"/>
              <p:cNvSpPr txBox="1">
                <a:spLocks noChangeArrowheads="1"/>
              </p:cNvSpPr>
              <p:nvPr/>
            </p:nvSpPr>
            <p:spPr bwMode="auto">
              <a:xfrm>
                <a:off x="2264" y="251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2050</a:t>
                </a:r>
              </a:p>
            </p:txBody>
          </p:sp>
          <p:sp>
            <p:nvSpPr>
              <p:cNvPr id="12307" name="Freeform 82"/>
              <p:cNvSpPr>
                <a:spLocks/>
              </p:cNvSpPr>
              <p:nvPr/>
            </p:nvSpPr>
            <p:spPr bwMode="auto">
              <a:xfrm>
                <a:off x="2328" y="252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08" name="Text Box 83"/>
              <p:cNvSpPr txBox="1">
                <a:spLocks noChangeArrowheads="1"/>
              </p:cNvSpPr>
              <p:nvPr/>
            </p:nvSpPr>
            <p:spPr bwMode="auto">
              <a:xfrm>
                <a:off x="2728" y="251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2100</a:t>
                </a:r>
              </a:p>
            </p:txBody>
          </p:sp>
          <p:sp>
            <p:nvSpPr>
              <p:cNvPr id="12309" name="Freeform 84"/>
              <p:cNvSpPr>
                <a:spLocks/>
              </p:cNvSpPr>
              <p:nvPr/>
            </p:nvSpPr>
            <p:spPr bwMode="auto">
              <a:xfrm>
                <a:off x="2792" y="252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10" name="Text Box 85"/>
              <p:cNvSpPr txBox="1">
                <a:spLocks noChangeArrowheads="1"/>
              </p:cNvSpPr>
              <p:nvPr/>
            </p:nvSpPr>
            <p:spPr bwMode="auto">
              <a:xfrm rot="-5400000">
                <a:off x="232" y="1979"/>
                <a:ext cx="72"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EJ</a:t>
                </a:r>
              </a:p>
            </p:txBody>
          </p:sp>
          <p:sp>
            <p:nvSpPr>
              <p:cNvPr id="12311" name="Text Box 86"/>
              <p:cNvSpPr txBox="1">
                <a:spLocks noChangeArrowheads="1"/>
              </p:cNvSpPr>
              <p:nvPr/>
            </p:nvSpPr>
            <p:spPr bwMode="auto">
              <a:xfrm>
                <a:off x="416" y="2447"/>
                <a:ext cx="32"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0</a:t>
                </a:r>
              </a:p>
            </p:txBody>
          </p:sp>
          <p:sp>
            <p:nvSpPr>
              <p:cNvPr id="12312" name="Freeform 87"/>
              <p:cNvSpPr>
                <a:spLocks/>
              </p:cNvSpPr>
              <p:nvPr/>
            </p:nvSpPr>
            <p:spPr bwMode="auto">
              <a:xfrm>
                <a:off x="456" y="2520"/>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13" name="Text Box 88"/>
              <p:cNvSpPr txBox="1">
                <a:spLocks noChangeArrowheads="1"/>
              </p:cNvSpPr>
              <p:nvPr/>
            </p:nvSpPr>
            <p:spPr bwMode="auto">
              <a:xfrm>
                <a:off x="352" y="2255"/>
                <a:ext cx="96"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500</a:t>
                </a:r>
              </a:p>
            </p:txBody>
          </p:sp>
          <p:sp>
            <p:nvSpPr>
              <p:cNvPr id="12314" name="Freeform 89"/>
              <p:cNvSpPr>
                <a:spLocks/>
              </p:cNvSpPr>
              <p:nvPr/>
            </p:nvSpPr>
            <p:spPr bwMode="auto">
              <a:xfrm>
                <a:off x="456" y="2328"/>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15" name="Text Box 90"/>
              <p:cNvSpPr txBox="1">
                <a:spLocks noChangeArrowheads="1"/>
              </p:cNvSpPr>
              <p:nvPr/>
            </p:nvSpPr>
            <p:spPr bwMode="auto">
              <a:xfrm>
                <a:off x="320" y="2063"/>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1000</a:t>
                </a:r>
              </a:p>
            </p:txBody>
          </p:sp>
          <p:sp>
            <p:nvSpPr>
              <p:cNvPr id="12316" name="Freeform 91"/>
              <p:cNvSpPr>
                <a:spLocks/>
              </p:cNvSpPr>
              <p:nvPr/>
            </p:nvSpPr>
            <p:spPr bwMode="auto">
              <a:xfrm>
                <a:off x="456" y="2136"/>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17" name="Text Box 92"/>
              <p:cNvSpPr txBox="1">
                <a:spLocks noChangeArrowheads="1"/>
              </p:cNvSpPr>
              <p:nvPr/>
            </p:nvSpPr>
            <p:spPr bwMode="auto">
              <a:xfrm>
                <a:off x="320" y="187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1500</a:t>
                </a:r>
              </a:p>
            </p:txBody>
          </p:sp>
          <p:sp>
            <p:nvSpPr>
              <p:cNvPr id="12318" name="Freeform 93"/>
              <p:cNvSpPr>
                <a:spLocks/>
              </p:cNvSpPr>
              <p:nvPr/>
            </p:nvSpPr>
            <p:spPr bwMode="auto">
              <a:xfrm>
                <a:off x="456" y="1944"/>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19" name="Text Box 94"/>
              <p:cNvSpPr txBox="1">
                <a:spLocks noChangeArrowheads="1"/>
              </p:cNvSpPr>
              <p:nvPr/>
            </p:nvSpPr>
            <p:spPr bwMode="auto">
              <a:xfrm>
                <a:off x="320" y="1679"/>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2000</a:t>
                </a:r>
              </a:p>
            </p:txBody>
          </p:sp>
          <p:sp>
            <p:nvSpPr>
              <p:cNvPr id="12320" name="Freeform 95"/>
              <p:cNvSpPr>
                <a:spLocks/>
              </p:cNvSpPr>
              <p:nvPr/>
            </p:nvSpPr>
            <p:spPr bwMode="auto">
              <a:xfrm>
                <a:off x="456" y="1752"/>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21" name="Text Box 96"/>
              <p:cNvSpPr txBox="1">
                <a:spLocks noChangeArrowheads="1"/>
              </p:cNvSpPr>
              <p:nvPr/>
            </p:nvSpPr>
            <p:spPr bwMode="auto">
              <a:xfrm>
                <a:off x="320" y="1487"/>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2500</a:t>
                </a:r>
              </a:p>
            </p:txBody>
          </p:sp>
          <p:sp>
            <p:nvSpPr>
              <p:cNvPr id="12322" name="Freeform 97"/>
              <p:cNvSpPr>
                <a:spLocks/>
              </p:cNvSpPr>
              <p:nvPr/>
            </p:nvSpPr>
            <p:spPr bwMode="auto">
              <a:xfrm>
                <a:off x="456" y="1560"/>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23" name="Freeform 98"/>
              <p:cNvSpPr>
                <a:spLocks/>
              </p:cNvSpPr>
              <p:nvPr/>
            </p:nvSpPr>
            <p:spPr bwMode="auto">
              <a:xfrm>
                <a:off x="472" y="1560"/>
                <a:ext cx="2320" cy="960"/>
              </a:xfrm>
              <a:custGeom>
                <a:avLst/>
                <a:gdLst>
                  <a:gd name="T0" fmla="*/ 0 w 2320"/>
                  <a:gd name="T1" fmla="*/ 0 h 960"/>
                  <a:gd name="T2" fmla="*/ 2320 w 2320"/>
                  <a:gd name="T3" fmla="*/ 0 h 960"/>
                  <a:gd name="T4" fmla="*/ 2320 w 2320"/>
                  <a:gd name="T5" fmla="*/ 960 h 960"/>
                  <a:gd name="T6" fmla="*/ 0 w 2320"/>
                  <a:gd name="T7" fmla="*/ 960 h 960"/>
                  <a:gd name="T8" fmla="*/ 0 w 2320"/>
                  <a:gd name="T9" fmla="*/ 0 h 960"/>
                  <a:gd name="T10" fmla="*/ 0 w 2320"/>
                  <a:gd name="T11" fmla="*/ 0 h 9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20" h="960">
                    <a:moveTo>
                      <a:pt x="0" y="0"/>
                    </a:moveTo>
                    <a:lnTo>
                      <a:pt x="2320" y="0"/>
                    </a:lnTo>
                    <a:lnTo>
                      <a:pt x="2320" y="960"/>
                    </a:lnTo>
                    <a:lnTo>
                      <a:pt x="0" y="960"/>
                    </a:lnTo>
                    <a:lnTo>
                      <a:pt x="0" y="0"/>
                    </a:lnTo>
                    <a:close/>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24" name="Freeform 99"/>
              <p:cNvSpPr>
                <a:spLocks noChangeArrowheads="1"/>
              </p:cNvSpPr>
              <p:nvPr/>
            </p:nvSpPr>
            <p:spPr bwMode="auto">
              <a:xfrm>
                <a:off x="1910" y="1981"/>
                <a:ext cx="882" cy="366"/>
              </a:xfrm>
              <a:custGeom>
                <a:avLst/>
                <a:gdLst>
                  <a:gd name="T0" fmla="*/ 0 w 881"/>
                  <a:gd name="T1" fmla="*/ 363 h 365"/>
                  <a:gd name="T2" fmla="*/ 46 w 881"/>
                  <a:gd name="T3" fmla="*/ 349 h 365"/>
                  <a:gd name="T4" fmla="*/ 139 w 881"/>
                  <a:gd name="T5" fmla="*/ 318 h 365"/>
                  <a:gd name="T6" fmla="*/ 231 w 881"/>
                  <a:gd name="T7" fmla="*/ 284 h 365"/>
                  <a:gd name="T8" fmla="*/ 324 w 881"/>
                  <a:gd name="T9" fmla="*/ 252 h 365"/>
                  <a:gd name="T10" fmla="*/ 417 w 881"/>
                  <a:gd name="T11" fmla="*/ 215 h 365"/>
                  <a:gd name="T12" fmla="*/ 512 w 881"/>
                  <a:gd name="T13" fmla="*/ 175 h 365"/>
                  <a:gd name="T14" fmla="*/ 605 w 881"/>
                  <a:gd name="T15" fmla="*/ 141 h 365"/>
                  <a:gd name="T16" fmla="*/ 697 w 881"/>
                  <a:gd name="T17" fmla="*/ 102 h 365"/>
                  <a:gd name="T18" fmla="*/ 790 w 881"/>
                  <a:gd name="T19" fmla="*/ 54 h 365"/>
                  <a:gd name="T20" fmla="*/ 883 w 881"/>
                  <a:gd name="T21" fmla="*/ 0 h 365"/>
                  <a:gd name="T22" fmla="*/ 883 w 881"/>
                  <a:gd name="T23" fmla="*/ 62 h 365"/>
                  <a:gd name="T24" fmla="*/ 790 w 881"/>
                  <a:gd name="T25" fmla="*/ 113 h 365"/>
                  <a:gd name="T26" fmla="*/ 697 w 881"/>
                  <a:gd name="T27" fmla="*/ 155 h 365"/>
                  <a:gd name="T28" fmla="*/ 605 w 881"/>
                  <a:gd name="T29" fmla="*/ 188 h 365"/>
                  <a:gd name="T30" fmla="*/ 512 w 881"/>
                  <a:gd name="T31" fmla="*/ 215 h 365"/>
                  <a:gd name="T32" fmla="*/ 417 w 881"/>
                  <a:gd name="T33" fmla="*/ 246 h 365"/>
                  <a:gd name="T34" fmla="*/ 324 w 881"/>
                  <a:gd name="T35" fmla="*/ 277 h 365"/>
                  <a:gd name="T36" fmla="*/ 231 w 881"/>
                  <a:gd name="T37" fmla="*/ 301 h 365"/>
                  <a:gd name="T38" fmla="*/ 139 w 881"/>
                  <a:gd name="T39" fmla="*/ 330 h 365"/>
                  <a:gd name="T40" fmla="*/ 46 w 881"/>
                  <a:gd name="T41" fmla="*/ 356 h 365"/>
                  <a:gd name="T42" fmla="*/ 0 w 881"/>
                  <a:gd name="T43" fmla="*/ 367 h 365"/>
                  <a:gd name="T44" fmla="*/ 0 w 881"/>
                  <a:gd name="T45" fmla="*/ 363 h 3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365">
                    <a:moveTo>
                      <a:pt x="0" y="361"/>
                    </a:moveTo>
                    <a:lnTo>
                      <a:pt x="46" y="347"/>
                    </a:lnTo>
                    <a:lnTo>
                      <a:pt x="139" y="316"/>
                    </a:lnTo>
                    <a:lnTo>
                      <a:pt x="231" y="282"/>
                    </a:lnTo>
                    <a:lnTo>
                      <a:pt x="324" y="250"/>
                    </a:lnTo>
                    <a:lnTo>
                      <a:pt x="417" y="213"/>
                    </a:lnTo>
                    <a:lnTo>
                      <a:pt x="510" y="175"/>
                    </a:lnTo>
                    <a:lnTo>
                      <a:pt x="603" y="141"/>
                    </a:lnTo>
                    <a:lnTo>
                      <a:pt x="695" y="102"/>
                    </a:lnTo>
                    <a:lnTo>
                      <a:pt x="788" y="54"/>
                    </a:lnTo>
                    <a:lnTo>
                      <a:pt x="881" y="0"/>
                    </a:lnTo>
                    <a:lnTo>
                      <a:pt x="881" y="62"/>
                    </a:lnTo>
                    <a:lnTo>
                      <a:pt x="788" y="113"/>
                    </a:lnTo>
                    <a:lnTo>
                      <a:pt x="695" y="155"/>
                    </a:lnTo>
                    <a:lnTo>
                      <a:pt x="603" y="186"/>
                    </a:lnTo>
                    <a:lnTo>
                      <a:pt x="510" y="213"/>
                    </a:lnTo>
                    <a:lnTo>
                      <a:pt x="417" y="244"/>
                    </a:lnTo>
                    <a:lnTo>
                      <a:pt x="324" y="275"/>
                    </a:lnTo>
                    <a:lnTo>
                      <a:pt x="231" y="299"/>
                    </a:lnTo>
                    <a:lnTo>
                      <a:pt x="139" y="328"/>
                    </a:lnTo>
                    <a:lnTo>
                      <a:pt x="46" y="354"/>
                    </a:lnTo>
                    <a:lnTo>
                      <a:pt x="0" y="365"/>
                    </a:lnTo>
                    <a:lnTo>
                      <a:pt x="0" y="361"/>
                    </a:lnTo>
                    <a:close/>
                  </a:path>
                </a:pathLst>
              </a:custGeom>
              <a:solidFill>
                <a:srgbClr val="FFC8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25" name="Freeform 100"/>
              <p:cNvSpPr>
                <a:spLocks/>
              </p:cNvSpPr>
              <p:nvPr/>
            </p:nvSpPr>
            <p:spPr bwMode="auto">
              <a:xfrm>
                <a:off x="1910" y="1981"/>
                <a:ext cx="882" cy="366"/>
              </a:xfrm>
              <a:custGeom>
                <a:avLst/>
                <a:gdLst>
                  <a:gd name="T0" fmla="*/ 0 w 881"/>
                  <a:gd name="T1" fmla="*/ 363 h 365"/>
                  <a:gd name="T2" fmla="*/ 46 w 881"/>
                  <a:gd name="T3" fmla="*/ 349 h 365"/>
                  <a:gd name="T4" fmla="*/ 139 w 881"/>
                  <a:gd name="T5" fmla="*/ 318 h 365"/>
                  <a:gd name="T6" fmla="*/ 231 w 881"/>
                  <a:gd name="T7" fmla="*/ 284 h 365"/>
                  <a:gd name="T8" fmla="*/ 324 w 881"/>
                  <a:gd name="T9" fmla="*/ 252 h 365"/>
                  <a:gd name="T10" fmla="*/ 417 w 881"/>
                  <a:gd name="T11" fmla="*/ 215 h 365"/>
                  <a:gd name="T12" fmla="*/ 512 w 881"/>
                  <a:gd name="T13" fmla="*/ 175 h 365"/>
                  <a:gd name="T14" fmla="*/ 605 w 881"/>
                  <a:gd name="T15" fmla="*/ 141 h 365"/>
                  <a:gd name="T16" fmla="*/ 697 w 881"/>
                  <a:gd name="T17" fmla="*/ 102 h 365"/>
                  <a:gd name="T18" fmla="*/ 790 w 881"/>
                  <a:gd name="T19" fmla="*/ 54 h 365"/>
                  <a:gd name="T20" fmla="*/ 883 w 881"/>
                  <a:gd name="T21" fmla="*/ 0 h 365"/>
                  <a:gd name="T22" fmla="*/ 883 w 881"/>
                  <a:gd name="T23" fmla="*/ 62 h 365"/>
                  <a:gd name="T24" fmla="*/ 790 w 881"/>
                  <a:gd name="T25" fmla="*/ 113 h 365"/>
                  <a:gd name="T26" fmla="*/ 697 w 881"/>
                  <a:gd name="T27" fmla="*/ 155 h 365"/>
                  <a:gd name="T28" fmla="*/ 605 w 881"/>
                  <a:gd name="T29" fmla="*/ 188 h 365"/>
                  <a:gd name="T30" fmla="*/ 512 w 881"/>
                  <a:gd name="T31" fmla="*/ 215 h 365"/>
                  <a:gd name="T32" fmla="*/ 417 w 881"/>
                  <a:gd name="T33" fmla="*/ 246 h 365"/>
                  <a:gd name="T34" fmla="*/ 324 w 881"/>
                  <a:gd name="T35" fmla="*/ 277 h 365"/>
                  <a:gd name="T36" fmla="*/ 231 w 881"/>
                  <a:gd name="T37" fmla="*/ 301 h 365"/>
                  <a:gd name="T38" fmla="*/ 139 w 881"/>
                  <a:gd name="T39" fmla="*/ 330 h 365"/>
                  <a:gd name="T40" fmla="*/ 46 w 881"/>
                  <a:gd name="T41" fmla="*/ 356 h 365"/>
                  <a:gd name="T42" fmla="*/ 0 w 881"/>
                  <a:gd name="T43" fmla="*/ 367 h 365"/>
                  <a:gd name="T44" fmla="*/ 0 w 881"/>
                  <a:gd name="T45" fmla="*/ 363 h 3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365">
                    <a:moveTo>
                      <a:pt x="0" y="361"/>
                    </a:moveTo>
                    <a:lnTo>
                      <a:pt x="46" y="347"/>
                    </a:lnTo>
                    <a:lnTo>
                      <a:pt x="139" y="316"/>
                    </a:lnTo>
                    <a:lnTo>
                      <a:pt x="231" y="282"/>
                    </a:lnTo>
                    <a:lnTo>
                      <a:pt x="324" y="250"/>
                    </a:lnTo>
                    <a:lnTo>
                      <a:pt x="417" y="213"/>
                    </a:lnTo>
                    <a:lnTo>
                      <a:pt x="510" y="175"/>
                    </a:lnTo>
                    <a:lnTo>
                      <a:pt x="603" y="141"/>
                    </a:lnTo>
                    <a:lnTo>
                      <a:pt x="695" y="102"/>
                    </a:lnTo>
                    <a:lnTo>
                      <a:pt x="788" y="54"/>
                    </a:lnTo>
                    <a:lnTo>
                      <a:pt x="881" y="0"/>
                    </a:lnTo>
                    <a:lnTo>
                      <a:pt x="881" y="62"/>
                    </a:lnTo>
                    <a:lnTo>
                      <a:pt x="788" y="113"/>
                    </a:lnTo>
                    <a:lnTo>
                      <a:pt x="695" y="155"/>
                    </a:lnTo>
                    <a:lnTo>
                      <a:pt x="603" y="186"/>
                    </a:lnTo>
                    <a:lnTo>
                      <a:pt x="510" y="213"/>
                    </a:lnTo>
                    <a:lnTo>
                      <a:pt x="417" y="244"/>
                    </a:lnTo>
                    <a:lnTo>
                      <a:pt x="324" y="275"/>
                    </a:lnTo>
                    <a:lnTo>
                      <a:pt x="231" y="299"/>
                    </a:lnTo>
                    <a:lnTo>
                      <a:pt x="139" y="328"/>
                    </a:lnTo>
                    <a:lnTo>
                      <a:pt x="46" y="354"/>
                    </a:lnTo>
                    <a:lnTo>
                      <a:pt x="0" y="365"/>
                    </a:lnTo>
                    <a:lnTo>
                      <a:pt x="0" y="361"/>
                    </a:lnTo>
                    <a:close/>
                  </a:path>
                </a:pathLst>
              </a:custGeom>
              <a:noFill/>
              <a:ln w="3175">
                <a:solidFill>
                  <a:srgbClr val="FFC800"/>
                </a:solidFill>
                <a:round/>
                <a:headEnd/>
                <a:tailEnd/>
              </a:ln>
              <a:effectLst/>
              <a:extLst>
                <a:ext uri="{909E8E84-426E-40DD-AFC4-6F175D3DCCD1}">
                  <a14:hiddenFill xmlns:a14="http://schemas.microsoft.com/office/drawing/2010/main">
                    <a:solidFill>
                      <a:srgbClr val="FFC8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26" name="Freeform 101"/>
              <p:cNvSpPr>
                <a:spLocks noChangeArrowheads="1"/>
              </p:cNvSpPr>
              <p:nvPr/>
            </p:nvSpPr>
            <p:spPr bwMode="auto">
              <a:xfrm>
                <a:off x="1910" y="2044"/>
                <a:ext cx="882" cy="307"/>
              </a:xfrm>
              <a:custGeom>
                <a:avLst/>
                <a:gdLst>
                  <a:gd name="T0" fmla="*/ 0 w 881"/>
                  <a:gd name="T1" fmla="*/ 304 h 306"/>
                  <a:gd name="T2" fmla="*/ 46 w 881"/>
                  <a:gd name="T3" fmla="*/ 293 h 306"/>
                  <a:gd name="T4" fmla="*/ 139 w 881"/>
                  <a:gd name="T5" fmla="*/ 267 h 306"/>
                  <a:gd name="T6" fmla="*/ 231 w 881"/>
                  <a:gd name="T7" fmla="*/ 238 h 306"/>
                  <a:gd name="T8" fmla="*/ 324 w 881"/>
                  <a:gd name="T9" fmla="*/ 215 h 306"/>
                  <a:gd name="T10" fmla="*/ 417 w 881"/>
                  <a:gd name="T11" fmla="*/ 184 h 306"/>
                  <a:gd name="T12" fmla="*/ 512 w 881"/>
                  <a:gd name="T13" fmla="*/ 150 h 306"/>
                  <a:gd name="T14" fmla="*/ 605 w 881"/>
                  <a:gd name="T15" fmla="*/ 123 h 306"/>
                  <a:gd name="T16" fmla="*/ 697 w 881"/>
                  <a:gd name="T17" fmla="*/ 93 h 306"/>
                  <a:gd name="T18" fmla="*/ 790 w 881"/>
                  <a:gd name="T19" fmla="*/ 51 h 306"/>
                  <a:gd name="T20" fmla="*/ 883 w 881"/>
                  <a:gd name="T21" fmla="*/ 0 h 306"/>
                  <a:gd name="T22" fmla="*/ 883 w 881"/>
                  <a:gd name="T23" fmla="*/ 0 h 306"/>
                  <a:gd name="T24" fmla="*/ 790 w 881"/>
                  <a:gd name="T25" fmla="*/ 51 h 306"/>
                  <a:gd name="T26" fmla="*/ 697 w 881"/>
                  <a:gd name="T27" fmla="*/ 93 h 306"/>
                  <a:gd name="T28" fmla="*/ 605 w 881"/>
                  <a:gd name="T29" fmla="*/ 124 h 306"/>
                  <a:gd name="T30" fmla="*/ 512 w 881"/>
                  <a:gd name="T31" fmla="*/ 151 h 306"/>
                  <a:gd name="T32" fmla="*/ 417 w 881"/>
                  <a:gd name="T33" fmla="*/ 185 h 306"/>
                  <a:gd name="T34" fmla="*/ 324 w 881"/>
                  <a:gd name="T35" fmla="*/ 217 h 306"/>
                  <a:gd name="T36" fmla="*/ 231 w 881"/>
                  <a:gd name="T37" fmla="*/ 243 h 306"/>
                  <a:gd name="T38" fmla="*/ 139 w 881"/>
                  <a:gd name="T39" fmla="*/ 272 h 306"/>
                  <a:gd name="T40" fmla="*/ 46 w 881"/>
                  <a:gd name="T41" fmla="*/ 297 h 306"/>
                  <a:gd name="T42" fmla="*/ 0 w 881"/>
                  <a:gd name="T43" fmla="*/ 308 h 306"/>
                  <a:gd name="T44" fmla="*/ 0 w 881"/>
                  <a:gd name="T45" fmla="*/ 304 h 30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306">
                    <a:moveTo>
                      <a:pt x="0" y="302"/>
                    </a:moveTo>
                    <a:lnTo>
                      <a:pt x="46" y="291"/>
                    </a:lnTo>
                    <a:lnTo>
                      <a:pt x="139" y="265"/>
                    </a:lnTo>
                    <a:lnTo>
                      <a:pt x="231" y="236"/>
                    </a:lnTo>
                    <a:lnTo>
                      <a:pt x="324" y="213"/>
                    </a:lnTo>
                    <a:lnTo>
                      <a:pt x="417" y="182"/>
                    </a:lnTo>
                    <a:lnTo>
                      <a:pt x="510" y="150"/>
                    </a:lnTo>
                    <a:lnTo>
                      <a:pt x="603" y="123"/>
                    </a:lnTo>
                    <a:lnTo>
                      <a:pt x="695" y="93"/>
                    </a:lnTo>
                    <a:lnTo>
                      <a:pt x="788" y="51"/>
                    </a:lnTo>
                    <a:lnTo>
                      <a:pt x="881" y="0"/>
                    </a:lnTo>
                    <a:lnTo>
                      <a:pt x="788" y="51"/>
                    </a:lnTo>
                    <a:lnTo>
                      <a:pt x="695" y="93"/>
                    </a:lnTo>
                    <a:lnTo>
                      <a:pt x="603" y="124"/>
                    </a:lnTo>
                    <a:lnTo>
                      <a:pt x="510" y="151"/>
                    </a:lnTo>
                    <a:lnTo>
                      <a:pt x="417" y="183"/>
                    </a:lnTo>
                    <a:lnTo>
                      <a:pt x="324" y="215"/>
                    </a:lnTo>
                    <a:lnTo>
                      <a:pt x="231" y="241"/>
                    </a:lnTo>
                    <a:lnTo>
                      <a:pt x="139" y="270"/>
                    </a:lnTo>
                    <a:lnTo>
                      <a:pt x="46" y="295"/>
                    </a:lnTo>
                    <a:lnTo>
                      <a:pt x="0" y="306"/>
                    </a:lnTo>
                    <a:lnTo>
                      <a:pt x="0" y="302"/>
                    </a:lnTo>
                    <a:close/>
                  </a:path>
                </a:pathLst>
              </a:cu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27" name="Freeform 102"/>
              <p:cNvSpPr>
                <a:spLocks/>
              </p:cNvSpPr>
              <p:nvPr/>
            </p:nvSpPr>
            <p:spPr bwMode="auto">
              <a:xfrm>
                <a:off x="1910" y="2044"/>
                <a:ext cx="882" cy="307"/>
              </a:xfrm>
              <a:custGeom>
                <a:avLst/>
                <a:gdLst>
                  <a:gd name="T0" fmla="*/ 0 w 881"/>
                  <a:gd name="T1" fmla="*/ 304 h 306"/>
                  <a:gd name="T2" fmla="*/ 46 w 881"/>
                  <a:gd name="T3" fmla="*/ 293 h 306"/>
                  <a:gd name="T4" fmla="*/ 139 w 881"/>
                  <a:gd name="T5" fmla="*/ 267 h 306"/>
                  <a:gd name="T6" fmla="*/ 231 w 881"/>
                  <a:gd name="T7" fmla="*/ 238 h 306"/>
                  <a:gd name="T8" fmla="*/ 324 w 881"/>
                  <a:gd name="T9" fmla="*/ 215 h 306"/>
                  <a:gd name="T10" fmla="*/ 417 w 881"/>
                  <a:gd name="T11" fmla="*/ 184 h 306"/>
                  <a:gd name="T12" fmla="*/ 512 w 881"/>
                  <a:gd name="T13" fmla="*/ 150 h 306"/>
                  <a:gd name="T14" fmla="*/ 605 w 881"/>
                  <a:gd name="T15" fmla="*/ 123 h 306"/>
                  <a:gd name="T16" fmla="*/ 697 w 881"/>
                  <a:gd name="T17" fmla="*/ 93 h 306"/>
                  <a:gd name="T18" fmla="*/ 790 w 881"/>
                  <a:gd name="T19" fmla="*/ 51 h 306"/>
                  <a:gd name="T20" fmla="*/ 883 w 881"/>
                  <a:gd name="T21" fmla="*/ 0 h 306"/>
                  <a:gd name="T22" fmla="*/ 883 w 881"/>
                  <a:gd name="T23" fmla="*/ 0 h 306"/>
                  <a:gd name="T24" fmla="*/ 790 w 881"/>
                  <a:gd name="T25" fmla="*/ 51 h 306"/>
                  <a:gd name="T26" fmla="*/ 697 w 881"/>
                  <a:gd name="T27" fmla="*/ 93 h 306"/>
                  <a:gd name="T28" fmla="*/ 605 w 881"/>
                  <a:gd name="T29" fmla="*/ 124 h 306"/>
                  <a:gd name="T30" fmla="*/ 512 w 881"/>
                  <a:gd name="T31" fmla="*/ 151 h 306"/>
                  <a:gd name="T32" fmla="*/ 417 w 881"/>
                  <a:gd name="T33" fmla="*/ 185 h 306"/>
                  <a:gd name="T34" fmla="*/ 324 w 881"/>
                  <a:gd name="T35" fmla="*/ 217 h 306"/>
                  <a:gd name="T36" fmla="*/ 231 w 881"/>
                  <a:gd name="T37" fmla="*/ 243 h 306"/>
                  <a:gd name="T38" fmla="*/ 139 w 881"/>
                  <a:gd name="T39" fmla="*/ 272 h 306"/>
                  <a:gd name="T40" fmla="*/ 46 w 881"/>
                  <a:gd name="T41" fmla="*/ 297 h 306"/>
                  <a:gd name="T42" fmla="*/ 0 w 881"/>
                  <a:gd name="T43" fmla="*/ 308 h 306"/>
                  <a:gd name="T44" fmla="*/ 0 w 881"/>
                  <a:gd name="T45" fmla="*/ 304 h 30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306">
                    <a:moveTo>
                      <a:pt x="0" y="302"/>
                    </a:moveTo>
                    <a:lnTo>
                      <a:pt x="46" y="291"/>
                    </a:lnTo>
                    <a:lnTo>
                      <a:pt x="139" y="265"/>
                    </a:lnTo>
                    <a:lnTo>
                      <a:pt x="231" y="236"/>
                    </a:lnTo>
                    <a:lnTo>
                      <a:pt x="324" y="213"/>
                    </a:lnTo>
                    <a:lnTo>
                      <a:pt x="417" y="182"/>
                    </a:lnTo>
                    <a:lnTo>
                      <a:pt x="510" y="150"/>
                    </a:lnTo>
                    <a:lnTo>
                      <a:pt x="603" y="123"/>
                    </a:lnTo>
                    <a:lnTo>
                      <a:pt x="695" y="93"/>
                    </a:lnTo>
                    <a:lnTo>
                      <a:pt x="788" y="51"/>
                    </a:lnTo>
                    <a:lnTo>
                      <a:pt x="881" y="0"/>
                    </a:lnTo>
                    <a:lnTo>
                      <a:pt x="788" y="51"/>
                    </a:lnTo>
                    <a:lnTo>
                      <a:pt x="695" y="93"/>
                    </a:lnTo>
                    <a:lnTo>
                      <a:pt x="603" y="124"/>
                    </a:lnTo>
                    <a:lnTo>
                      <a:pt x="510" y="151"/>
                    </a:lnTo>
                    <a:lnTo>
                      <a:pt x="417" y="183"/>
                    </a:lnTo>
                    <a:lnTo>
                      <a:pt x="324" y="215"/>
                    </a:lnTo>
                    <a:lnTo>
                      <a:pt x="231" y="241"/>
                    </a:lnTo>
                    <a:lnTo>
                      <a:pt x="139" y="270"/>
                    </a:lnTo>
                    <a:lnTo>
                      <a:pt x="46" y="295"/>
                    </a:lnTo>
                    <a:lnTo>
                      <a:pt x="0" y="306"/>
                    </a:lnTo>
                    <a:lnTo>
                      <a:pt x="0" y="302"/>
                    </a:lnTo>
                    <a:close/>
                  </a:path>
                </a:pathLst>
              </a:custGeom>
              <a:noFill/>
              <a:ln w="3175">
                <a:solidFill>
                  <a:srgbClr val="FFFF00"/>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28" name="Freeform 103"/>
              <p:cNvSpPr>
                <a:spLocks noChangeArrowheads="1"/>
              </p:cNvSpPr>
              <p:nvPr/>
            </p:nvSpPr>
            <p:spPr bwMode="auto">
              <a:xfrm>
                <a:off x="1910" y="2044"/>
                <a:ext cx="882" cy="345"/>
              </a:xfrm>
              <a:custGeom>
                <a:avLst/>
                <a:gdLst>
                  <a:gd name="T0" fmla="*/ 0 w 881"/>
                  <a:gd name="T1" fmla="*/ 306 h 345"/>
                  <a:gd name="T2" fmla="*/ 46 w 881"/>
                  <a:gd name="T3" fmla="*/ 295 h 345"/>
                  <a:gd name="T4" fmla="*/ 139 w 881"/>
                  <a:gd name="T5" fmla="*/ 269 h 345"/>
                  <a:gd name="T6" fmla="*/ 231 w 881"/>
                  <a:gd name="T7" fmla="*/ 240 h 345"/>
                  <a:gd name="T8" fmla="*/ 324 w 881"/>
                  <a:gd name="T9" fmla="*/ 215 h 345"/>
                  <a:gd name="T10" fmla="*/ 417 w 881"/>
                  <a:gd name="T11" fmla="*/ 183 h 345"/>
                  <a:gd name="T12" fmla="*/ 512 w 881"/>
                  <a:gd name="T13" fmla="*/ 151 h 345"/>
                  <a:gd name="T14" fmla="*/ 605 w 881"/>
                  <a:gd name="T15" fmla="*/ 124 h 345"/>
                  <a:gd name="T16" fmla="*/ 697 w 881"/>
                  <a:gd name="T17" fmla="*/ 93 h 345"/>
                  <a:gd name="T18" fmla="*/ 790 w 881"/>
                  <a:gd name="T19" fmla="*/ 51 h 345"/>
                  <a:gd name="T20" fmla="*/ 883 w 881"/>
                  <a:gd name="T21" fmla="*/ 0 h 345"/>
                  <a:gd name="T22" fmla="*/ 883 w 881"/>
                  <a:gd name="T23" fmla="*/ 155 h 345"/>
                  <a:gd name="T24" fmla="*/ 790 w 881"/>
                  <a:gd name="T25" fmla="*/ 184 h 345"/>
                  <a:gd name="T26" fmla="*/ 697 w 881"/>
                  <a:gd name="T27" fmla="*/ 215 h 345"/>
                  <a:gd name="T28" fmla="*/ 605 w 881"/>
                  <a:gd name="T29" fmla="*/ 243 h 345"/>
                  <a:gd name="T30" fmla="*/ 512 w 881"/>
                  <a:gd name="T31" fmla="*/ 254 h 345"/>
                  <a:gd name="T32" fmla="*/ 417 w 881"/>
                  <a:gd name="T33" fmla="*/ 273 h 345"/>
                  <a:gd name="T34" fmla="*/ 324 w 881"/>
                  <a:gd name="T35" fmla="*/ 290 h 345"/>
                  <a:gd name="T36" fmla="*/ 231 w 881"/>
                  <a:gd name="T37" fmla="*/ 298 h 345"/>
                  <a:gd name="T38" fmla="*/ 139 w 881"/>
                  <a:gd name="T39" fmla="*/ 314 h 345"/>
                  <a:gd name="T40" fmla="*/ 46 w 881"/>
                  <a:gd name="T41" fmla="*/ 336 h 345"/>
                  <a:gd name="T42" fmla="*/ 0 w 881"/>
                  <a:gd name="T43" fmla="*/ 345 h 345"/>
                  <a:gd name="T44" fmla="*/ 0 w 881"/>
                  <a:gd name="T45" fmla="*/ 306 h 34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345">
                    <a:moveTo>
                      <a:pt x="0" y="306"/>
                    </a:moveTo>
                    <a:lnTo>
                      <a:pt x="46" y="295"/>
                    </a:lnTo>
                    <a:lnTo>
                      <a:pt x="139" y="269"/>
                    </a:lnTo>
                    <a:lnTo>
                      <a:pt x="231" y="240"/>
                    </a:lnTo>
                    <a:lnTo>
                      <a:pt x="324" y="215"/>
                    </a:lnTo>
                    <a:lnTo>
                      <a:pt x="417" y="183"/>
                    </a:lnTo>
                    <a:lnTo>
                      <a:pt x="510" y="151"/>
                    </a:lnTo>
                    <a:lnTo>
                      <a:pt x="603" y="124"/>
                    </a:lnTo>
                    <a:lnTo>
                      <a:pt x="695" y="93"/>
                    </a:lnTo>
                    <a:lnTo>
                      <a:pt x="788" y="51"/>
                    </a:lnTo>
                    <a:lnTo>
                      <a:pt x="881" y="0"/>
                    </a:lnTo>
                    <a:lnTo>
                      <a:pt x="881" y="155"/>
                    </a:lnTo>
                    <a:lnTo>
                      <a:pt x="788" y="184"/>
                    </a:lnTo>
                    <a:lnTo>
                      <a:pt x="695" y="215"/>
                    </a:lnTo>
                    <a:lnTo>
                      <a:pt x="603" y="243"/>
                    </a:lnTo>
                    <a:lnTo>
                      <a:pt x="510" y="254"/>
                    </a:lnTo>
                    <a:lnTo>
                      <a:pt x="417" y="273"/>
                    </a:lnTo>
                    <a:lnTo>
                      <a:pt x="324" y="290"/>
                    </a:lnTo>
                    <a:lnTo>
                      <a:pt x="231" y="298"/>
                    </a:lnTo>
                    <a:lnTo>
                      <a:pt x="139" y="314"/>
                    </a:lnTo>
                    <a:lnTo>
                      <a:pt x="46" y="336"/>
                    </a:lnTo>
                    <a:lnTo>
                      <a:pt x="0" y="345"/>
                    </a:lnTo>
                    <a:lnTo>
                      <a:pt x="0" y="306"/>
                    </a:lnTo>
                    <a:close/>
                  </a:path>
                </a:pathLst>
              </a:custGeom>
              <a:solidFill>
                <a:srgbClr val="0064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29" name="Freeform 104"/>
              <p:cNvSpPr>
                <a:spLocks/>
              </p:cNvSpPr>
              <p:nvPr/>
            </p:nvSpPr>
            <p:spPr bwMode="auto">
              <a:xfrm>
                <a:off x="1910" y="2044"/>
                <a:ext cx="882" cy="345"/>
              </a:xfrm>
              <a:custGeom>
                <a:avLst/>
                <a:gdLst>
                  <a:gd name="T0" fmla="*/ 0 w 881"/>
                  <a:gd name="T1" fmla="*/ 306 h 345"/>
                  <a:gd name="T2" fmla="*/ 46 w 881"/>
                  <a:gd name="T3" fmla="*/ 295 h 345"/>
                  <a:gd name="T4" fmla="*/ 139 w 881"/>
                  <a:gd name="T5" fmla="*/ 269 h 345"/>
                  <a:gd name="T6" fmla="*/ 231 w 881"/>
                  <a:gd name="T7" fmla="*/ 240 h 345"/>
                  <a:gd name="T8" fmla="*/ 324 w 881"/>
                  <a:gd name="T9" fmla="*/ 215 h 345"/>
                  <a:gd name="T10" fmla="*/ 417 w 881"/>
                  <a:gd name="T11" fmla="*/ 183 h 345"/>
                  <a:gd name="T12" fmla="*/ 512 w 881"/>
                  <a:gd name="T13" fmla="*/ 151 h 345"/>
                  <a:gd name="T14" fmla="*/ 605 w 881"/>
                  <a:gd name="T15" fmla="*/ 124 h 345"/>
                  <a:gd name="T16" fmla="*/ 697 w 881"/>
                  <a:gd name="T17" fmla="*/ 93 h 345"/>
                  <a:gd name="T18" fmla="*/ 790 w 881"/>
                  <a:gd name="T19" fmla="*/ 51 h 345"/>
                  <a:gd name="T20" fmla="*/ 883 w 881"/>
                  <a:gd name="T21" fmla="*/ 0 h 345"/>
                  <a:gd name="T22" fmla="*/ 883 w 881"/>
                  <a:gd name="T23" fmla="*/ 155 h 345"/>
                  <a:gd name="T24" fmla="*/ 790 w 881"/>
                  <a:gd name="T25" fmla="*/ 184 h 345"/>
                  <a:gd name="T26" fmla="*/ 697 w 881"/>
                  <a:gd name="T27" fmla="*/ 215 h 345"/>
                  <a:gd name="T28" fmla="*/ 605 w 881"/>
                  <a:gd name="T29" fmla="*/ 243 h 345"/>
                  <a:gd name="T30" fmla="*/ 512 w 881"/>
                  <a:gd name="T31" fmla="*/ 254 h 345"/>
                  <a:gd name="T32" fmla="*/ 417 w 881"/>
                  <a:gd name="T33" fmla="*/ 273 h 345"/>
                  <a:gd name="T34" fmla="*/ 324 w 881"/>
                  <a:gd name="T35" fmla="*/ 290 h 345"/>
                  <a:gd name="T36" fmla="*/ 231 w 881"/>
                  <a:gd name="T37" fmla="*/ 298 h 345"/>
                  <a:gd name="T38" fmla="*/ 139 w 881"/>
                  <a:gd name="T39" fmla="*/ 314 h 345"/>
                  <a:gd name="T40" fmla="*/ 46 w 881"/>
                  <a:gd name="T41" fmla="*/ 336 h 345"/>
                  <a:gd name="T42" fmla="*/ 0 w 881"/>
                  <a:gd name="T43" fmla="*/ 345 h 345"/>
                  <a:gd name="T44" fmla="*/ 0 w 881"/>
                  <a:gd name="T45" fmla="*/ 306 h 34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345">
                    <a:moveTo>
                      <a:pt x="0" y="306"/>
                    </a:moveTo>
                    <a:lnTo>
                      <a:pt x="46" y="295"/>
                    </a:lnTo>
                    <a:lnTo>
                      <a:pt x="139" y="269"/>
                    </a:lnTo>
                    <a:lnTo>
                      <a:pt x="231" y="240"/>
                    </a:lnTo>
                    <a:lnTo>
                      <a:pt x="324" y="215"/>
                    </a:lnTo>
                    <a:lnTo>
                      <a:pt x="417" y="183"/>
                    </a:lnTo>
                    <a:lnTo>
                      <a:pt x="510" y="151"/>
                    </a:lnTo>
                    <a:lnTo>
                      <a:pt x="603" y="124"/>
                    </a:lnTo>
                    <a:lnTo>
                      <a:pt x="695" y="93"/>
                    </a:lnTo>
                    <a:lnTo>
                      <a:pt x="788" y="51"/>
                    </a:lnTo>
                    <a:lnTo>
                      <a:pt x="881" y="0"/>
                    </a:lnTo>
                    <a:lnTo>
                      <a:pt x="881" y="155"/>
                    </a:lnTo>
                    <a:lnTo>
                      <a:pt x="788" y="184"/>
                    </a:lnTo>
                    <a:lnTo>
                      <a:pt x="695" y="215"/>
                    </a:lnTo>
                    <a:lnTo>
                      <a:pt x="603" y="243"/>
                    </a:lnTo>
                    <a:lnTo>
                      <a:pt x="510" y="254"/>
                    </a:lnTo>
                    <a:lnTo>
                      <a:pt x="417" y="273"/>
                    </a:lnTo>
                    <a:lnTo>
                      <a:pt x="324" y="290"/>
                    </a:lnTo>
                    <a:lnTo>
                      <a:pt x="231" y="298"/>
                    </a:lnTo>
                    <a:lnTo>
                      <a:pt x="139" y="314"/>
                    </a:lnTo>
                    <a:lnTo>
                      <a:pt x="46" y="336"/>
                    </a:lnTo>
                    <a:lnTo>
                      <a:pt x="0" y="345"/>
                    </a:lnTo>
                    <a:lnTo>
                      <a:pt x="0" y="306"/>
                    </a:lnTo>
                    <a:close/>
                  </a:path>
                </a:pathLst>
              </a:custGeom>
              <a:noFill/>
              <a:ln w="3175">
                <a:solidFill>
                  <a:srgbClr val="0064FF"/>
                </a:solidFill>
                <a:round/>
                <a:headEnd/>
                <a:tailEnd/>
              </a:ln>
              <a:effectLst/>
              <a:extLst>
                <a:ext uri="{909E8E84-426E-40DD-AFC4-6F175D3DCCD1}">
                  <a14:hiddenFill xmlns:a14="http://schemas.microsoft.com/office/drawing/2010/main">
                    <a:solidFill>
                      <a:srgbClr val="0064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30" name="Freeform 105"/>
              <p:cNvSpPr>
                <a:spLocks noChangeArrowheads="1"/>
              </p:cNvSpPr>
              <p:nvPr/>
            </p:nvSpPr>
            <p:spPr bwMode="auto">
              <a:xfrm>
                <a:off x="1910" y="2200"/>
                <a:ext cx="882" cy="254"/>
              </a:xfrm>
              <a:custGeom>
                <a:avLst/>
                <a:gdLst>
                  <a:gd name="T0" fmla="*/ 0 w 881"/>
                  <a:gd name="T1" fmla="*/ 189 h 254"/>
                  <a:gd name="T2" fmla="*/ 46 w 881"/>
                  <a:gd name="T3" fmla="*/ 180 h 254"/>
                  <a:gd name="T4" fmla="*/ 139 w 881"/>
                  <a:gd name="T5" fmla="*/ 159 h 254"/>
                  <a:gd name="T6" fmla="*/ 231 w 881"/>
                  <a:gd name="T7" fmla="*/ 142 h 254"/>
                  <a:gd name="T8" fmla="*/ 324 w 881"/>
                  <a:gd name="T9" fmla="*/ 134 h 254"/>
                  <a:gd name="T10" fmla="*/ 417 w 881"/>
                  <a:gd name="T11" fmla="*/ 118 h 254"/>
                  <a:gd name="T12" fmla="*/ 512 w 881"/>
                  <a:gd name="T13" fmla="*/ 98 h 254"/>
                  <a:gd name="T14" fmla="*/ 605 w 881"/>
                  <a:gd name="T15" fmla="*/ 87 h 254"/>
                  <a:gd name="T16" fmla="*/ 697 w 881"/>
                  <a:gd name="T17" fmla="*/ 59 h 254"/>
                  <a:gd name="T18" fmla="*/ 790 w 881"/>
                  <a:gd name="T19" fmla="*/ 28 h 254"/>
                  <a:gd name="T20" fmla="*/ 883 w 881"/>
                  <a:gd name="T21" fmla="*/ 0 h 254"/>
                  <a:gd name="T22" fmla="*/ 883 w 881"/>
                  <a:gd name="T23" fmla="*/ 97 h 254"/>
                  <a:gd name="T24" fmla="*/ 790 w 881"/>
                  <a:gd name="T25" fmla="*/ 120 h 254"/>
                  <a:gd name="T26" fmla="*/ 697 w 881"/>
                  <a:gd name="T27" fmla="*/ 148 h 254"/>
                  <a:gd name="T28" fmla="*/ 605 w 881"/>
                  <a:gd name="T29" fmla="*/ 183 h 254"/>
                  <a:gd name="T30" fmla="*/ 512 w 881"/>
                  <a:gd name="T31" fmla="*/ 202 h 254"/>
                  <a:gd name="T32" fmla="*/ 417 w 881"/>
                  <a:gd name="T33" fmla="*/ 220 h 254"/>
                  <a:gd name="T34" fmla="*/ 324 w 881"/>
                  <a:gd name="T35" fmla="*/ 230 h 254"/>
                  <a:gd name="T36" fmla="*/ 231 w 881"/>
                  <a:gd name="T37" fmla="*/ 232 h 254"/>
                  <a:gd name="T38" fmla="*/ 139 w 881"/>
                  <a:gd name="T39" fmla="*/ 239 h 254"/>
                  <a:gd name="T40" fmla="*/ 46 w 881"/>
                  <a:gd name="T41" fmla="*/ 244 h 254"/>
                  <a:gd name="T42" fmla="*/ 0 w 881"/>
                  <a:gd name="T43" fmla="*/ 254 h 254"/>
                  <a:gd name="T44" fmla="*/ 0 w 881"/>
                  <a:gd name="T45" fmla="*/ 189 h 25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254">
                    <a:moveTo>
                      <a:pt x="0" y="189"/>
                    </a:moveTo>
                    <a:lnTo>
                      <a:pt x="46" y="180"/>
                    </a:lnTo>
                    <a:lnTo>
                      <a:pt x="139" y="159"/>
                    </a:lnTo>
                    <a:lnTo>
                      <a:pt x="231" y="142"/>
                    </a:lnTo>
                    <a:lnTo>
                      <a:pt x="324" y="134"/>
                    </a:lnTo>
                    <a:lnTo>
                      <a:pt x="417" y="118"/>
                    </a:lnTo>
                    <a:lnTo>
                      <a:pt x="510" y="98"/>
                    </a:lnTo>
                    <a:lnTo>
                      <a:pt x="603" y="87"/>
                    </a:lnTo>
                    <a:lnTo>
                      <a:pt x="695" y="59"/>
                    </a:lnTo>
                    <a:lnTo>
                      <a:pt x="788" y="28"/>
                    </a:lnTo>
                    <a:lnTo>
                      <a:pt x="881" y="0"/>
                    </a:lnTo>
                    <a:lnTo>
                      <a:pt x="881" y="97"/>
                    </a:lnTo>
                    <a:lnTo>
                      <a:pt x="788" y="120"/>
                    </a:lnTo>
                    <a:lnTo>
                      <a:pt x="695" y="148"/>
                    </a:lnTo>
                    <a:lnTo>
                      <a:pt x="603" y="183"/>
                    </a:lnTo>
                    <a:lnTo>
                      <a:pt x="510" y="202"/>
                    </a:lnTo>
                    <a:lnTo>
                      <a:pt x="417" y="220"/>
                    </a:lnTo>
                    <a:lnTo>
                      <a:pt x="324" y="230"/>
                    </a:lnTo>
                    <a:lnTo>
                      <a:pt x="231" y="232"/>
                    </a:lnTo>
                    <a:lnTo>
                      <a:pt x="139" y="239"/>
                    </a:lnTo>
                    <a:lnTo>
                      <a:pt x="46" y="244"/>
                    </a:lnTo>
                    <a:lnTo>
                      <a:pt x="0" y="254"/>
                    </a:lnTo>
                    <a:lnTo>
                      <a:pt x="0" y="189"/>
                    </a:lnTo>
                    <a:close/>
                  </a:path>
                </a:pathLst>
              </a:cu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31" name="Freeform 106"/>
              <p:cNvSpPr>
                <a:spLocks/>
              </p:cNvSpPr>
              <p:nvPr/>
            </p:nvSpPr>
            <p:spPr bwMode="auto">
              <a:xfrm>
                <a:off x="1910" y="2200"/>
                <a:ext cx="882" cy="254"/>
              </a:xfrm>
              <a:custGeom>
                <a:avLst/>
                <a:gdLst>
                  <a:gd name="T0" fmla="*/ 0 w 881"/>
                  <a:gd name="T1" fmla="*/ 189 h 254"/>
                  <a:gd name="T2" fmla="*/ 46 w 881"/>
                  <a:gd name="T3" fmla="*/ 180 h 254"/>
                  <a:gd name="T4" fmla="*/ 139 w 881"/>
                  <a:gd name="T5" fmla="*/ 159 h 254"/>
                  <a:gd name="T6" fmla="*/ 231 w 881"/>
                  <a:gd name="T7" fmla="*/ 142 h 254"/>
                  <a:gd name="T8" fmla="*/ 324 w 881"/>
                  <a:gd name="T9" fmla="*/ 134 h 254"/>
                  <a:gd name="T10" fmla="*/ 417 w 881"/>
                  <a:gd name="T11" fmla="*/ 118 h 254"/>
                  <a:gd name="T12" fmla="*/ 512 w 881"/>
                  <a:gd name="T13" fmla="*/ 98 h 254"/>
                  <a:gd name="T14" fmla="*/ 605 w 881"/>
                  <a:gd name="T15" fmla="*/ 87 h 254"/>
                  <a:gd name="T16" fmla="*/ 697 w 881"/>
                  <a:gd name="T17" fmla="*/ 59 h 254"/>
                  <a:gd name="T18" fmla="*/ 790 w 881"/>
                  <a:gd name="T19" fmla="*/ 28 h 254"/>
                  <a:gd name="T20" fmla="*/ 883 w 881"/>
                  <a:gd name="T21" fmla="*/ 0 h 254"/>
                  <a:gd name="T22" fmla="*/ 883 w 881"/>
                  <a:gd name="T23" fmla="*/ 97 h 254"/>
                  <a:gd name="T24" fmla="*/ 790 w 881"/>
                  <a:gd name="T25" fmla="*/ 120 h 254"/>
                  <a:gd name="T26" fmla="*/ 697 w 881"/>
                  <a:gd name="T27" fmla="*/ 148 h 254"/>
                  <a:gd name="T28" fmla="*/ 605 w 881"/>
                  <a:gd name="T29" fmla="*/ 183 h 254"/>
                  <a:gd name="T30" fmla="*/ 512 w 881"/>
                  <a:gd name="T31" fmla="*/ 202 h 254"/>
                  <a:gd name="T32" fmla="*/ 417 w 881"/>
                  <a:gd name="T33" fmla="*/ 220 h 254"/>
                  <a:gd name="T34" fmla="*/ 324 w 881"/>
                  <a:gd name="T35" fmla="*/ 230 h 254"/>
                  <a:gd name="T36" fmla="*/ 231 w 881"/>
                  <a:gd name="T37" fmla="*/ 232 h 254"/>
                  <a:gd name="T38" fmla="*/ 139 w 881"/>
                  <a:gd name="T39" fmla="*/ 239 h 254"/>
                  <a:gd name="T40" fmla="*/ 46 w 881"/>
                  <a:gd name="T41" fmla="*/ 244 h 254"/>
                  <a:gd name="T42" fmla="*/ 0 w 881"/>
                  <a:gd name="T43" fmla="*/ 254 h 254"/>
                  <a:gd name="T44" fmla="*/ 0 w 881"/>
                  <a:gd name="T45" fmla="*/ 189 h 25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254">
                    <a:moveTo>
                      <a:pt x="0" y="189"/>
                    </a:moveTo>
                    <a:lnTo>
                      <a:pt x="46" y="180"/>
                    </a:lnTo>
                    <a:lnTo>
                      <a:pt x="139" y="159"/>
                    </a:lnTo>
                    <a:lnTo>
                      <a:pt x="231" y="142"/>
                    </a:lnTo>
                    <a:lnTo>
                      <a:pt x="324" y="134"/>
                    </a:lnTo>
                    <a:lnTo>
                      <a:pt x="417" y="118"/>
                    </a:lnTo>
                    <a:lnTo>
                      <a:pt x="510" y="98"/>
                    </a:lnTo>
                    <a:lnTo>
                      <a:pt x="603" y="87"/>
                    </a:lnTo>
                    <a:lnTo>
                      <a:pt x="695" y="59"/>
                    </a:lnTo>
                    <a:lnTo>
                      <a:pt x="788" y="28"/>
                    </a:lnTo>
                    <a:lnTo>
                      <a:pt x="881" y="0"/>
                    </a:lnTo>
                    <a:lnTo>
                      <a:pt x="881" y="97"/>
                    </a:lnTo>
                    <a:lnTo>
                      <a:pt x="788" y="120"/>
                    </a:lnTo>
                    <a:lnTo>
                      <a:pt x="695" y="148"/>
                    </a:lnTo>
                    <a:lnTo>
                      <a:pt x="603" y="183"/>
                    </a:lnTo>
                    <a:lnTo>
                      <a:pt x="510" y="202"/>
                    </a:lnTo>
                    <a:lnTo>
                      <a:pt x="417" y="220"/>
                    </a:lnTo>
                    <a:lnTo>
                      <a:pt x="324" y="230"/>
                    </a:lnTo>
                    <a:lnTo>
                      <a:pt x="231" y="232"/>
                    </a:lnTo>
                    <a:lnTo>
                      <a:pt x="139" y="239"/>
                    </a:lnTo>
                    <a:lnTo>
                      <a:pt x="46" y="244"/>
                    </a:lnTo>
                    <a:lnTo>
                      <a:pt x="0" y="254"/>
                    </a:lnTo>
                    <a:lnTo>
                      <a:pt x="0" y="189"/>
                    </a:lnTo>
                    <a:close/>
                  </a:path>
                </a:pathLst>
              </a:custGeom>
              <a:noFill/>
              <a:ln w="3175">
                <a:solidFill>
                  <a:srgbClr val="FF0000"/>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32" name="Freeform 107"/>
              <p:cNvSpPr>
                <a:spLocks noChangeArrowheads="1"/>
              </p:cNvSpPr>
              <p:nvPr/>
            </p:nvSpPr>
            <p:spPr bwMode="auto">
              <a:xfrm>
                <a:off x="1910" y="2297"/>
                <a:ext cx="882" cy="204"/>
              </a:xfrm>
              <a:custGeom>
                <a:avLst/>
                <a:gdLst>
                  <a:gd name="T0" fmla="*/ 0 w 881"/>
                  <a:gd name="T1" fmla="*/ 158 h 203"/>
                  <a:gd name="T2" fmla="*/ 46 w 881"/>
                  <a:gd name="T3" fmla="*/ 149 h 203"/>
                  <a:gd name="T4" fmla="*/ 139 w 881"/>
                  <a:gd name="T5" fmla="*/ 144 h 203"/>
                  <a:gd name="T6" fmla="*/ 231 w 881"/>
                  <a:gd name="T7" fmla="*/ 136 h 203"/>
                  <a:gd name="T8" fmla="*/ 324 w 881"/>
                  <a:gd name="T9" fmla="*/ 135 h 203"/>
                  <a:gd name="T10" fmla="*/ 417 w 881"/>
                  <a:gd name="T11" fmla="*/ 125 h 203"/>
                  <a:gd name="T12" fmla="*/ 512 w 881"/>
                  <a:gd name="T13" fmla="*/ 106 h 203"/>
                  <a:gd name="T14" fmla="*/ 605 w 881"/>
                  <a:gd name="T15" fmla="*/ 86 h 203"/>
                  <a:gd name="T16" fmla="*/ 697 w 881"/>
                  <a:gd name="T17" fmla="*/ 50 h 203"/>
                  <a:gd name="T18" fmla="*/ 790 w 881"/>
                  <a:gd name="T19" fmla="*/ 22 h 203"/>
                  <a:gd name="T20" fmla="*/ 883 w 881"/>
                  <a:gd name="T21" fmla="*/ 0 h 203"/>
                  <a:gd name="T22" fmla="*/ 883 w 881"/>
                  <a:gd name="T23" fmla="*/ 199 h 203"/>
                  <a:gd name="T24" fmla="*/ 790 w 881"/>
                  <a:gd name="T25" fmla="*/ 201 h 203"/>
                  <a:gd name="T26" fmla="*/ 697 w 881"/>
                  <a:gd name="T27" fmla="*/ 200 h 203"/>
                  <a:gd name="T28" fmla="*/ 605 w 881"/>
                  <a:gd name="T29" fmla="*/ 199 h 203"/>
                  <a:gd name="T30" fmla="*/ 512 w 881"/>
                  <a:gd name="T31" fmla="*/ 200 h 203"/>
                  <a:gd name="T32" fmla="*/ 417 w 881"/>
                  <a:gd name="T33" fmla="*/ 201 h 203"/>
                  <a:gd name="T34" fmla="*/ 324 w 881"/>
                  <a:gd name="T35" fmla="*/ 201 h 203"/>
                  <a:gd name="T36" fmla="*/ 231 w 881"/>
                  <a:gd name="T37" fmla="*/ 201 h 203"/>
                  <a:gd name="T38" fmla="*/ 139 w 881"/>
                  <a:gd name="T39" fmla="*/ 201 h 203"/>
                  <a:gd name="T40" fmla="*/ 46 w 881"/>
                  <a:gd name="T41" fmla="*/ 203 h 203"/>
                  <a:gd name="T42" fmla="*/ 0 w 881"/>
                  <a:gd name="T43" fmla="*/ 205 h 203"/>
                  <a:gd name="T44" fmla="*/ 0 w 881"/>
                  <a:gd name="T45" fmla="*/ 158 h 20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203">
                    <a:moveTo>
                      <a:pt x="0" y="156"/>
                    </a:moveTo>
                    <a:lnTo>
                      <a:pt x="46" y="147"/>
                    </a:lnTo>
                    <a:lnTo>
                      <a:pt x="139" y="142"/>
                    </a:lnTo>
                    <a:lnTo>
                      <a:pt x="231" y="134"/>
                    </a:lnTo>
                    <a:lnTo>
                      <a:pt x="324" y="133"/>
                    </a:lnTo>
                    <a:lnTo>
                      <a:pt x="417" y="123"/>
                    </a:lnTo>
                    <a:lnTo>
                      <a:pt x="510" y="104"/>
                    </a:lnTo>
                    <a:lnTo>
                      <a:pt x="603" y="86"/>
                    </a:lnTo>
                    <a:lnTo>
                      <a:pt x="695" y="50"/>
                    </a:lnTo>
                    <a:lnTo>
                      <a:pt x="788" y="22"/>
                    </a:lnTo>
                    <a:lnTo>
                      <a:pt x="881" y="0"/>
                    </a:lnTo>
                    <a:lnTo>
                      <a:pt x="881" y="197"/>
                    </a:lnTo>
                    <a:lnTo>
                      <a:pt x="788" y="199"/>
                    </a:lnTo>
                    <a:lnTo>
                      <a:pt x="695" y="198"/>
                    </a:lnTo>
                    <a:lnTo>
                      <a:pt x="603" y="197"/>
                    </a:lnTo>
                    <a:lnTo>
                      <a:pt x="510" y="198"/>
                    </a:lnTo>
                    <a:lnTo>
                      <a:pt x="417" y="199"/>
                    </a:lnTo>
                    <a:lnTo>
                      <a:pt x="324" y="199"/>
                    </a:lnTo>
                    <a:lnTo>
                      <a:pt x="231" y="199"/>
                    </a:lnTo>
                    <a:lnTo>
                      <a:pt x="139" y="199"/>
                    </a:lnTo>
                    <a:lnTo>
                      <a:pt x="46" y="201"/>
                    </a:lnTo>
                    <a:lnTo>
                      <a:pt x="0" y="203"/>
                    </a:lnTo>
                    <a:lnTo>
                      <a:pt x="0" y="156"/>
                    </a:lnTo>
                    <a:close/>
                  </a:path>
                </a:pathLst>
              </a:custGeom>
              <a:solidFill>
                <a:srgbClr val="20202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33" name="Freeform 108"/>
              <p:cNvSpPr>
                <a:spLocks/>
              </p:cNvSpPr>
              <p:nvPr/>
            </p:nvSpPr>
            <p:spPr bwMode="auto">
              <a:xfrm>
                <a:off x="1910" y="2297"/>
                <a:ext cx="882" cy="204"/>
              </a:xfrm>
              <a:custGeom>
                <a:avLst/>
                <a:gdLst>
                  <a:gd name="T0" fmla="*/ 0 w 881"/>
                  <a:gd name="T1" fmla="*/ 158 h 203"/>
                  <a:gd name="T2" fmla="*/ 46 w 881"/>
                  <a:gd name="T3" fmla="*/ 149 h 203"/>
                  <a:gd name="T4" fmla="*/ 139 w 881"/>
                  <a:gd name="T5" fmla="*/ 144 h 203"/>
                  <a:gd name="T6" fmla="*/ 231 w 881"/>
                  <a:gd name="T7" fmla="*/ 136 h 203"/>
                  <a:gd name="T8" fmla="*/ 324 w 881"/>
                  <a:gd name="T9" fmla="*/ 135 h 203"/>
                  <a:gd name="T10" fmla="*/ 417 w 881"/>
                  <a:gd name="T11" fmla="*/ 125 h 203"/>
                  <a:gd name="T12" fmla="*/ 512 w 881"/>
                  <a:gd name="T13" fmla="*/ 106 h 203"/>
                  <a:gd name="T14" fmla="*/ 605 w 881"/>
                  <a:gd name="T15" fmla="*/ 86 h 203"/>
                  <a:gd name="T16" fmla="*/ 697 w 881"/>
                  <a:gd name="T17" fmla="*/ 50 h 203"/>
                  <a:gd name="T18" fmla="*/ 790 w 881"/>
                  <a:gd name="T19" fmla="*/ 22 h 203"/>
                  <a:gd name="T20" fmla="*/ 883 w 881"/>
                  <a:gd name="T21" fmla="*/ 0 h 203"/>
                  <a:gd name="T22" fmla="*/ 883 w 881"/>
                  <a:gd name="T23" fmla="*/ 199 h 203"/>
                  <a:gd name="T24" fmla="*/ 790 w 881"/>
                  <a:gd name="T25" fmla="*/ 201 h 203"/>
                  <a:gd name="T26" fmla="*/ 697 w 881"/>
                  <a:gd name="T27" fmla="*/ 200 h 203"/>
                  <a:gd name="T28" fmla="*/ 605 w 881"/>
                  <a:gd name="T29" fmla="*/ 199 h 203"/>
                  <a:gd name="T30" fmla="*/ 512 w 881"/>
                  <a:gd name="T31" fmla="*/ 200 h 203"/>
                  <a:gd name="T32" fmla="*/ 417 w 881"/>
                  <a:gd name="T33" fmla="*/ 201 h 203"/>
                  <a:gd name="T34" fmla="*/ 324 w 881"/>
                  <a:gd name="T35" fmla="*/ 201 h 203"/>
                  <a:gd name="T36" fmla="*/ 231 w 881"/>
                  <a:gd name="T37" fmla="*/ 201 h 203"/>
                  <a:gd name="T38" fmla="*/ 139 w 881"/>
                  <a:gd name="T39" fmla="*/ 201 h 203"/>
                  <a:gd name="T40" fmla="*/ 46 w 881"/>
                  <a:gd name="T41" fmla="*/ 203 h 203"/>
                  <a:gd name="T42" fmla="*/ 0 w 881"/>
                  <a:gd name="T43" fmla="*/ 205 h 203"/>
                  <a:gd name="T44" fmla="*/ 0 w 881"/>
                  <a:gd name="T45" fmla="*/ 158 h 20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203">
                    <a:moveTo>
                      <a:pt x="0" y="156"/>
                    </a:moveTo>
                    <a:lnTo>
                      <a:pt x="46" y="147"/>
                    </a:lnTo>
                    <a:lnTo>
                      <a:pt x="139" y="142"/>
                    </a:lnTo>
                    <a:lnTo>
                      <a:pt x="231" y="134"/>
                    </a:lnTo>
                    <a:lnTo>
                      <a:pt x="324" y="133"/>
                    </a:lnTo>
                    <a:lnTo>
                      <a:pt x="417" y="123"/>
                    </a:lnTo>
                    <a:lnTo>
                      <a:pt x="510" y="104"/>
                    </a:lnTo>
                    <a:lnTo>
                      <a:pt x="603" y="86"/>
                    </a:lnTo>
                    <a:lnTo>
                      <a:pt x="695" y="50"/>
                    </a:lnTo>
                    <a:lnTo>
                      <a:pt x="788" y="22"/>
                    </a:lnTo>
                    <a:lnTo>
                      <a:pt x="881" y="0"/>
                    </a:lnTo>
                    <a:lnTo>
                      <a:pt x="881" y="197"/>
                    </a:lnTo>
                    <a:lnTo>
                      <a:pt x="788" y="199"/>
                    </a:lnTo>
                    <a:lnTo>
                      <a:pt x="695" y="198"/>
                    </a:lnTo>
                    <a:lnTo>
                      <a:pt x="603" y="197"/>
                    </a:lnTo>
                    <a:lnTo>
                      <a:pt x="510" y="198"/>
                    </a:lnTo>
                    <a:lnTo>
                      <a:pt x="417" y="199"/>
                    </a:lnTo>
                    <a:lnTo>
                      <a:pt x="324" y="199"/>
                    </a:lnTo>
                    <a:lnTo>
                      <a:pt x="231" y="199"/>
                    </a:lnTo>
                    <a:lnTo>
                      <a:pt x="139" y="199"/>
                    </a:lnTo>
                    <a:lnTo>
                      <a:pt x="46" y="201"/>
                    </a:lnTo>
                    <a:lnTo>
                      <a:pt x="0" y="203"/>
                    </a:lnTo>
                    <a:lnTo>
                      <a:pt x="0" y="156"/>
                    </a:lnTo>
                    <a:close/>
                  </a:path>
                </a:pathLst>
              </a:custGeom>
              <a:noFill/>
              <a:ln w="3175">
                <a:solidFill>
                  <a:srgbClr val="202020"/>
                </a:solidFill>
                <a:round/>
                <a:headEnd/>
                <a:tailEnd/>
              </a:ln>
              <a:effectLst/>
              <a:extLst>
                <a:ext uri="{909E8E84-426E-40DD-AFC4-6F175D3DCCD1}">
                  <a14:hiddenFill xmlns:a14="http://schemas.microsoft.com/office/drawing/2010/main">
                    <a:solidFill>
                      <a:srgbClr val="20202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34" name="Freeform 109"/>
              <p:cNvSpPr>
                <a:spLocks noChangeArrowheads="1"/>
              </p:cNvSpPr>
              <p:nvPr/>
            </p:nvSpPr>
            <p:spPr bwMode="auto">
              <a:xfrm>
                <a:off x="1910" y="2494"/>
                <a:ext cx="882" cy="26"/>
              </a:xfrm>
              <a:custGeom>
                <a:avLst/>
                <a:gdLst>
                  <a:gd name="T0" fmla="*/ 0 w 881"/>
                  <a:gd name="T1" fmla="*/ 6 h 25"/>
                  <a:gd name="T2" fmla="*/ 46 w 881"/>
                  <a:gd name="T3" fmla="*/ 4 h 25"/>
                  <a:gd name="T4" fmla="*/ 139 w 881"/>
                  <a:gd name="T5" fmla="*/ 2 h 25"/>
                  <a:gd name="T6" fmla="*/ 231 w 881"/>
                  <a:gd name="T7" fmla="*/ 2 h 25"/>
                  <a:gd name="T8" fmla="*/ 324 w 881"/>
                  <a:gd name="T9" fmla="*/ 2 h 25"/>
                  <a:gd name="T10" fmla="*/ 417 w 881"/>
                  <a:gd name="T11" fmla="*/ 2 h 25"/>
                  <a:gd name="T12" fmla="*/ 512 w 881"/>
                  <a:gd name="T13" fmla="*/ 1 h 25"/>
                  <a:gd name="T14" fmla="*/ 605 w 881"/>
                  <a:gd name="T15" fmla="*/ 0 h 25"/>
                  <a:gd name="T16" fmla="*/ 697 w 881"/>
                  <a:gd name="T17" fmla="*/ 1 h 25"/>
                  <a:gd name="T18" fmla="*/ 790 w 881"/>
                  <a:gd name="T19" fmla="*/ 2 h 25"/>
                  <a:gd name="T20" fmla="*/ 883 w 881"/>
                  <a:gd name="T21" fmla="*/ 0 h 25"/>
                  <a:gd name="T22" fmla="*/ 883 w 881"/>
                  <a:gd name="T23" fmla="*/ 27 h 25"/>
                  <a:gd name="T24" fmla="*/ 790 w 881"/>
                  <a:gd name="T25" fmla="*/ 27 h 25"/>
                  <a:gd name="T26" fmla="*/ 697 w 881"/>
                  <a:gd name="T27" fmla="*/ 27 h 25"/>
                  <a:gd name="T28" fmla="*/ 605 w 881"/>
                  <a:gd name="T29" fmla="*/ 27 h 25"/>
                  <a:gd name="T30" fmla="*/ 512 w 881"/>
                  <a:gd name="T31" fmla="*/ 27 h 25"/>
                  <a:gd name="T32" fmla="*/ 417 w 881"/>
                  <a:gd name="T33" fmla="*/ 27 h 25"/>
                  <a:gd name="T34" fmla="*/ 324 w 881"/>
                  <a:gd name="T35" fmla="*/ 27 h 25"/>
                  <a:gd name="T36" fmla="*/ 231 w 881"/>
                  <a:gd name="T37" fmla="*/ 27 h 25"/>
                  <a:gd name="T38" fmla="*/ 139 w 881"/>
                  <a:gd name="T39" fmla="*/ 27 h 25"/>
                  <a:gd name="T40" fmla="*/ 46 w 881"/>
                  <a:gd name="T41" fmla="*/ 27 h 25"/>
                  <a:gd name="T42" fmla="*/ 0 w 881"/>
                  <a:gd name="T43" fmla="*/ 27 h 25"/>
                  <a:gd name="T44" fmla="*/ 0 w 881"/>
                  <a:gd name="T45" fmla="*/ 6 h 2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25">
                    <a:moveTo>
                      <a:pt x="0" y="6"/>
                    </a:moveTo>
                    <a:lnTo>
                      <a:pt x="46" y="4"/>
                    </a:lnTo>
                    <a:lnTo>
                      <a:pt x="139" y="2"/>
                    </a:lnTo>
                    <a:lnTo>
                      <a:pt x="231" y="2"/>
                    </a:lnTo>
                    <a:lnTo>
                      <a:pt x="324" y="2"/>
                    </a:lnTo>
                    <a:lnTo>
                      <a:pt x="417" y="2"/>
                    </a:lnTo>
                    <a:lnTo>
                      <a:pt x="510" y="1"/>
                    </a:lnTo>
                    <a:lnTo>
                      <a:pt x="603" y="0"/>
                    </a:lnTo>
                    <a:lnTo>
                      <a:pt x="695" y="1"/>
                    </a:lnTo>
                    <a:lnTo>
                      <a:pt x="788" y="2"/>
                    </a:lnTo>
                    <a:lnTo>
                      <a:pt x="881" y="0"/>
                    </a:lnTo>
                    <a:lnTo>
                      <a:pt x="881" y="25"/>
                    </a:lnTo>
                    <a:lnTo>
                      <a:pt x="788" y="25"/>
                    </a:lnTo>
                    <a:lnTo>
                      <a:pt x="695" y="25"/>
                    </a:lnTo>
                    <a:lnTo>
                      <a:pt x="603" y="25"/>
                    </a:lnTo>
                    <a:lnTo>
                      <a:pt x="510" y="25"/>
                    </a:lnTo>
                    <a:lnTo>
                      <a:pt x="417" y="25"/>
                    </a:lnTo>
                    <a:lnTo>
                      <a:pt x="324" y="25"/>
                    </a:lnTo>
                    <a:lnTo>
                      <a:pt x="231" y="25"/>
                    </a:lnTo>
                    <a:lnTo>
                      <a:pt x="139" y="25"/>
                    </a:lnTo>
                    <a:lnTo>
                      <a:pt x="46" y="25"/>
                    </a:lnTo>
                    <a:lnTo>
                      <a:pt x="0" y="25"/>
                    </a:lnTo>
                    <a:lnTo>
                      <a:pt x="0" y="6"/>
                    </a:lnTo>
                    <a:close/>
                  </a:path>
                </a:pathLst>
              </a:custGeom>
              <a:solidFill>
                <a:srgbClr val="008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35" name="Freeform 110"/>
              <p:cNvSpPr>
                <a:spLocks/>
              </p:cNvSpPr>
              <p:nvPr/>
            </p:nvSpPr>
            <p:spPr bwMode="auto">
              <a:xfrm>
                <a:off x="1910" y="2494"/>
                <a:ext cx="882" cy="26"/>
              </a:xfrm>
              <a:custGeom>
                <a:avLst/>
                <a:gdLst>
                  <a:gd name="T0" fmla="*/ 0 w 881"/>
                  <a:gd name="T1" fmla="*/ 6 h 25"/>
                  <a:gd name="T2" fmla="*/ 46 w 881"/>
                  <a:gd name="T3" fmla="*/ 4 h 25"/>
                  <a:gd name="T4" fmla="*/ 139 w 881"/>
                  <a:gd name="T5" fmla="*/ 2 h 25"/>
                  <a:gd name="T6" fmla="*/ 231 w 881"/>
                  <a:gd name="T7" fmla="*/ 2 h 25"/>
                  <a:gd name="T8" fmla="*/ 324 w 881"/>
                  <a:gd name="T9" fmla="*/ 2 h 25"/>
                  <a:gd name="T10" fmla="*/ 417 w 881"/>
                  <a:gd name="T11" fmla="*/ 2 h 25"/>
                  <a:gd name="T12" fmla="*/ 512 w 881"/>
                  <a:gd name="T13" fmla="*/ 1 h 25"/>
                  <a:gd name="T14" fmla="*/ 605 w 881"/>
                  <a:gd name="T15" fmla="*/ 0 h 25"/>
                  <a:gd name="T16" fmla="*/ 697 w 881"/>
                  <a:gd name="T17" fmla="*/ 1 h 25"/>
                  <a:gd name="T18" fmla="*/ 790 w 881"/>
                  <a:gd name="T19" fmla="*/ 2 h 25"/>
                  <a:gd name="T20" fmla="*/ 883 w 881"/>
                  <a:gd name="T21" fmla="*/ 0 h 25"/>
                  <a:gd name="T22" fmla="*/ 883 w 881"/>
                  <a:gd name="T23" fmla="*/ 27 h 25"/>
                  <a:gd name="T24" fmla="*/ 790 w 881"/>
                  <a:gd name="T25" fmla="*/ 27 h 25"/>
                  <a:gd name="T26" fmla="*/ 697 w 881"/>
                  <a:gd name="T27" fmla="*/ 27 h 25"/>
                  <a:gd name="T28" fmla="*/ 605 w 881"/>
                  <a:gd name="T29" fmla="*/ 27 h 25"/>
                  <a:gd name="T30" fmla="*/ 512 w 881"/>
                  <a:gd name="T31" fmla="*/ 27 h 25"/>
                  <a:gd name="T32" fmla="*/ 417 w 881"/>
                  <a:gd name="T33" fmla="*/ 27 h 25"/>
                  <a:gd name="T34" fmla="*/ 324 w 881"/>
                  <a:gd name="T35" fmla="*/ 27 h 25"/>
                  <a:gd name="T36" fmla="*/ 231 w 881"/>
                  <a:gd name="T37" fmla="*/ 27 h 25"/>
                  <a:gd name="T38" fmla="*/ 139 w 881"/>
                  <a:gd name="T39" fmla="*/ 27 h 25"/>
                  <a:gd name="T40" fmla="*/ 46 w 881"/>
                  <a:gd name="T41" fmla="*/ 27 h 25"/>
                  <a:gd name="T42" fmla="*/ 0 w 881"/>
                  <a:gd name="T43" fmla="*/ 27 h 25"/>
                  <a:gd name="T44" fmla="*/ 0 w 881"/>
                  <a:gd name="T45" fmla="*/ 6 h 2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25">
                    <a:moveTo>
                      <a:pt x="0" y="6"/>
                    </a:moveTo>
                    <a:lnTo>
                      <a:pt x="46" y="4"/>
                    </a:lnTo>
                    <a:lnTo>
                      <a:pt x="139" y="2"/>
                    </a:lnTo>
                    <a:lnTo>
                      <a:pt x="231" y="2"/>
                    </a:lnTo>
                    <a:lnTo>
                      <a:pt x="324" y="2"/>
                    </a:lnTo>
                    <a:lnTo>
                      <a:pt x="417" y="2"/>
                    </a:lnTo>
                    <a:lnTo>
                      <a:pt x="510" y="1"/>
                    </a:lnTo>
                    <a:lnTo>
                      <a:pt x="603" y="0"/>
                    </a:lnTo>
                    <a:lnTo>
                      <a:pt x="695" y="1"/>
                    </a:lnTo>
                    <a:lnTo>
                      <a:pt x="788" y="2"/>
                    </a:lnTo>
                    <a:lnTo>
                      <a:pt x="881" y="0"/>
                    </a:lnTo>
                    <a:lnTo>
                      <a:pt x="881" y="25"/>
                    </a:lnTo>
                    <a:lnTo>
                      <a:pt x="788" y="25"/>
                    </a:lnTo>
                    <a:lnTo>
                      <a:pt x="695" y="25"/>
                    </a:lnTo>
                    <a:lnTo>
                      <a:pt x="603" y="25"/>
                    </a:lnTo>
                    <a:lnTo>
                      <a:pt x="510" y="25"/>
                    </a:lnTo>
                    <a:lnTo>
                      <a:pt x="417" y="25"/>
                    </a:lnTo>
                    <a:lnTo>
                      <a:pt x="324" y="25"/>
                    </a:lnTo>
                    <a:lnTo>
                      <a:pt x="231" y="25"/>
                    </a:lnTo>
                    <a:lnTo>
                      <a:pt x="139" y="25"/>
                    </a:lnTo>
                    <a:lnTo>
                      <a:pt x="46" y="25"/>
                    </a:lnTo>
                    <a:lnTo>
                      <a:pt x="0" y="25"/>
                    </a:lnTo>
                    <a:lnTo>
                      <a:pt x="0" y="6"/>
                    </a:lnTo>
                    <a:close/>
                  </a:path>
                </a:pathLst>
              </a:custGeom>
              <a:noFill/>
              <a:ln w="3175">
                <a:solidFill>
                  <a:srgbClr val="008000"/>
                </a:solidFill>
                <a:round/>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36" name="Freeform 111"/>
              <p:cNvSpPr>
                <a:spLocks noChangeArrowheads="1"/>
              </p:cNvSpPr>
              <p:nvPr/>
            </p:nvSpPr>
            <p:spPr bwMode="auto">
              <a:xfrm>
                <a:off x="472" y="2340"/>
                <a:ext cx="1447" cy="169"/>
              </a:xfrm>
              <a:custGeom>
                <a:avLst/>
                <a:gdLst>
                  <a:gd name="T0" fmla="*/ 37 w 1447"/>
                  <a:gd name="T1" fmla="*/ 168 h 169"/>
                  <a:gd name="T2" fmla="*/ 83 w 1447"/>
                  <a:gd name="T3" fmla="*/ 168 h 169"/>
                  <a:gd name="T4" fmla="*/ 129 w 1447"/>
                  <a:gd name="T5" fmla="*/ 167 h 169"/>
                  <a:gd name="T6" fmla="*/ 176 w 1447"/>
                  <a:gd name="T7" fmla="*/ 167 h 169"/>
                  <a:gd name="T8" fmla="*/ 222 w 1447"/>
                  <a:gd name="T9" fmla="*/ 166 h 169"/>
                  <a:gd name="T10" fmla="*/ 269 w 1447"/>
                  <a:gd name="T11" fmla="*/ 165 h 169"/>
                  <a:gd name="T12" fmla="*/ 315 w 1447"/>
                  <a:gd name="T13" fmla="*/ 164 h 169"/>
                  <a:gd name="T14" fmla="*/ 361 w 1447"/>
                  <a:gd name="T15" fmla="*/ 163 h 169"/>
                  <a:gd name="T16" fmla="*/ 408 w 1447"/>
                  <a:gd name="T17" fmla="*/ 162 h 169"/>
                  <a:gd name="T18" fmla="*/ 454 w 1447"/>
                  <a:gd name="T19" fmla="*/ 161 h 169"/>
                  <a:gd name="T20" fmla="*/ 501 w 1447"/>
                  <a:gd name="T21" fmla="*/ 159 h 169"/>
                  <a:gd name="T22" fmla="*/ 547 w 1447"/>
                  <a:gd name="T23" fmla="*/ 156 h 169"/>
                  <a:gd name="T24" fmla="*/ 593 w 1447"/>
                  <a:gd name="T25" fmla="*/ 155 h 169"/>
                  <a:gd name="T26" fmla="*/ 640 w 1447"/>
                  <a:gd name="T27" fmla="*/ 155 h 169"/>
                  <a:gd name="T28" fmla="*/ 686 w 1447"/>
                  <a:gd name="T29" fmla="*/ 152 h 169"/>
                  <a:gd name="T30" fmla="*/ 733 w 1447"/>
                  <a:gd name="T31" fmla="*/ 148 h 169"/>
                  <a:gd name="T32" fmla="*/ 779 w 1447"/>
                  <a:gd name="T33" fmla="*/ 150 h 169"/>
                  <a:gd name="T34" fmla="*/ 825 w 1447"/>
                  <a:gd name="T35" fmla="*/ 145 h 169"/>
                  <a:gd name="T36" fmla="*/ 872 w 1447"/>
                  <a:gd name="T37" fmla="*/ 142 h 169"/>
                  <a:gd name="T38" fmla="*/ 918 w 1447"/>
                  <a:gd name="T39" fmla="*/ 140 h 169"/>
                  <a:gd name="T40" fmla="*/ 965 w 1447"/>
                  <a:gd name="T41" fmla="*/ 133 h 169"/>
                  <a:gd name="T42" fmla="*/ 1011 w 1447"/>
                  <a:gd name="T43" fmla="*/ 122 h 169"/>
                  <a:gd name="T44" fmla="*/ 1057 w 1447"/>
                  <a:gd name="T45" fmla="*/ 109 h 169"/>
                  <a:gd name="T46" fmla="*/ 1104 w 1447"/>
                  <a:gd name="T47" fmla="*/ 97 h 169"/>
                  <a:gd name="T48" fmla="*/ 1150 w 1447"/>
                  <a:gd name="T49" fmla="*/ 81 h 169"/>
                  <a:gd name="T50" fmla="*/ 1197 w 1447"/>
                  <a:gd name="T51" fmla="*/ 65 h 169"/>
                  <a:gd name="T52" fmla="*/ 1243 w 1447"/>
                  <a:gd name="T53" fmla="*/ 62 h 169"/>
                  <a:gd name="T54" fmla="*/ 1289 w 1447"/>
                  <a:gd name="T55" fmla="*/ 46 h 169"/>
                  <a:gd name="T56" fmla="*/ 1336 w 1447"/>
                  <a:gd name="T57" fmla="*/ 41 h 169"/>
                  <a:gd name="T58" fmla="*/ 1382 w 1447"/>
                  <a:gd name="T59" fmla="*/ 29 h 169"/>
                  <a:gd name="T60" fmla="*/ 1429 w 1447"/>
                  <a:gd name="T61" fmla="*/ 8 h 169"/>
                  <a:gd name="T62" fmla="*/ 1429 w 1447"/>
                  <a:gd name="T63" fmla="*/ 12 h 169"/>
                  <a:gd name="T64" fmla="*/ 1382 w 1447"/>
                  <a:gd name="T65" fmla="*/ 33 h 169"/>
                  <a:gd name="T66" fmla="*/ 1336 w 1447"/>
                  <a:gd name="T67" fmla="*/ 44 h 169"/>
                  <a:gd name="T68" fmla="*/ 1289 w 1447"/>
                  <a:gd name="T69" fmla="*/ 49 h 169"/>
                  <a:gd name="T70" fmla="*/ 1243 w 1447"/>
                  <a:gd name="T71" fmla="*/ 64 h 169"/>
                  <a:gd name="T72" fmla="*/ 1197 w 1447"/>
                  <a:gd name="T73" fmla="*/ 67 h 169"/>
                  <a:gd name="T74" fmla="*/ 1150 w 1447"/>
                  <a:gd name="T75" fmla="*/ 83 h 169"/>
                  <a:gd name="T76" fmla="*/ 1104 w 1447"/>
                  <a:gd name="T77" fmla="*/ 99 h 169"/>
                  <a:gd name="T78" fmla="*/ 1057 w 1447"/>
                  <a:gd name="T79" fmla="*/ 110 h 169"/>
                  <a:gd name="T80" fmla="*/ 1011 w 1447"/>
                  <a:gd name="T81" fmla="*/ 123 h 169"/>
                  <a:gd name="T82" fmla="*/ 965 w 1447"/>
                  <a:gd name="T83" fmla="*/ 134 h 169"/>
                  <a:gd name="T84" fmla="*/ 918 w 1447"/>
                  <a:gd name="T85" fmla="*/ 141 h 169"/>
                  <a:gd name="T86" fmla="*/ 872 w 1447"/>
                  <a:gd name="T87" fmla="*/ 143 h 169"/>
                  <a:gd name="T88" fmla="*/ 825 w 1447"/>
                  <a:gd name="T89" fmla="*/ 146 h 169"/>
                  <a:gd name="T90" fmla="*/ 779 w 1447"/>
                  <a:gd name="T91" fmla="*/ 151 h 169"/>
                  <a:gd name="T92" fmla="*/ 733 w 1447"/>
                  <a:gd name="T93" fmla="*/ 149 h 169"/>
                  <a:gd name="T94" fmla="*/ 686 w 1447"/>
                  <a:gd name="T95" fmla="*/ 152 h 169"/>
                  <a:gd name="T96" fmla="*/ 640 w 1447"/>
                  <a:gd name="T97" fmla="*/ 155 h 169"/>
                  <a:gd name="T98" fmla="*/ 593 w 1447"/>
                  <a:gd name="T99" fmla="*/ 155 h 169"/>
                  <a:gd name="T100" fmla="*/ 547 w 1447"/>
                  <a:gd name="T101" fmla="*/ 156 h 169"/>
                  <a:gd name="T102" fmla="*/ 501 w 1447"/>
                  <a:gd name="T103" fmla="*/ 159 h 169"/>
                  <a:gd name="T104" fmla="*/ 454 w 1447"/>
                  <a:gd name="T105" fmla="*/ 161 h 169"/>
                  <a:gd name="T106" fmla="*/ 408 w 1447"/>
                  <a:gd name="T107" fmla="*/ 162 h 169"/>
                  <a:gd name="T108" fmla="*/ 361 w 1447"/>
                  <a:gd name="T109" fmla="*/ 163 h 169"/>
                  <a:gd name="T110" fmla="*/ 315 w 1447"/>
                  <a:gd name="T111" fmla="*/ 164 h 169"/>
                  <a:gd name="T112" fmla="*/ 269 w 1447"/>
                  <a:gd name="T113" fmla="*/ 165 h 169"/>
                  <a:gd name="T114" fmla="*/ 222 w 1447"/>
                  <a:gd name="T115" fmla="*/ 166 h 169"/>
                  <a:gd name="T116" fmla="*/ 176 w 1447"/>
                  <a:gd name="T117" fmla="*/ 167 h 169"/>
                  <a:gd name="T118" fmla="*/ 129 w 1447"/>
                  <a:gd name="T119" fmla="*/ 167 h 169"/>
                  <a:gd name="T120" fmla="*/ 83 w 1447"/>
                  <a:gd name="T121" fmla="*/ 168 h 169"/>
                  <a:gd name="T122" fmla="*/ 37 w 1447"/>
                  <a:gd name="T123" fmla="*/ 168 h 169"/>
                  <a:gd name="T124" fmla="*/ 0 w 1447"/>
                  <a:gd name="T125" fmla="*/ 168 h 16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9">
                    <a:moveTo>
                      <a:pt x="0" y="168"/>
                    </a:moveTo>
                    <a:lnTo>
                      <a:pt x="9" y="168"/>
                    </a:lnTo>
                    <a:lnTo>
                      <a:pt x="18" y="169"/>
                    </a:lnTo>
                    <a:lnTo>
                      <a:pt x="27" y="168"/>
                    </a:lnTo>
                    <a:lnTo>
                      <a:pt x="37" y="168"/>
                    </a:lnTo>
                    <a:lnTo>
                      <a:pt x="46" y="168"/>
                    </a:lnTo>
                    <a:lnTo>
                      <a:pt x="55" y="168"/>
                    </a:lnTo>
                    <a:lnTo>
                      <a:pt x="64" y="168"/>
                    </a:lnTo>
                    <a:lnTo>
                      <a:pt x="74" y="168"/>
                    </a:lnTo>
                    <a:lnTo>
                      <a:pt x="83" y="168"/>
                    </a:lnTo>
                    <a:lnTo>
                      <a:pt x="92" y="168"/>
                    </a:lnTo>
                    <a:lnTo>
                      <a:pt x="102" y="168"/>
                    </a:lnTo>
                    <a:lnTo>
                      <a:pt x="111" y="167"/>
                    </a:lnTo>
                    <a:lnTo>
                      <a:pt x="120" y="167"/>
                    </a:lnTo>
                    <a:lnTo>
                      <a:pt x="129" y="167"/>
                    </a:lnTo>
                    <a:lnTo>
                      <a:pt x="139" y="167"/>
                    </a:lnTo>
                    <a:lnTo>
                      <a:pt x="148" y="167"/>
                    </a:lnTo>
                    <a:lnTo>
                      <a:pt x="157" y="167"/>
                    </a:lnTo>
                    <a:lnTo>
                      <a:pt x="167" y="167"/>
                    </a:lnTo>
                    <a:lnTo>
                      <a:pt x="176" y="167"/>
                    </a:lnTo>
                    <a:lnTo>
                      <a:pt x="185" y="166"/>
                    </a:lnTo>
                    <a:lnTo>
                      <a:pt x="194" y="166"/>
                    </a:lnTo>
                    <a:lnTo>
                      <a:pt x="204" y="166"/>
                    </a:lnTo>
                    <a:lnTo>
                      <a:pt x="213" y="166"/>
                    </a:lnTo>
                    <a:lnTo>
                      <a:pt x="222" y="166"/>
                    </a:lnTo>
                    <a:lnTo>
                      <a:pt x="232" y="166"/>
                    </a:lnTo>
                    <a:lnTo>
                      <a:pt x="241" y="166"/>
                    </a:lnTo>
                    <a:lnTo>
                      <a:pt x="250" y="165"/>
                    </a:lnTo>
                    <a:lnTo>
                      <a:pt x="259" y="165"/>
                    </a:lnTo>
                    <a:lnTo>
                      <a:pt x="269" y="165"/>
                    </a:lnTo>
                    <a:lnTo>
                      <a:pt x="278" y="165"/>
                    </a:lnTo>
                    <a:lnTo>
                      <a:pt x="287" y="165"/>
                    </a:lnTo>
                    <a:lnTo>
                      <a:pt x="296" y="164"/>
                    </a:lnTo>
                    <a:lnTo>
                      <a:pt x="306" y="164"/>
                    </a:lnTo>
                    <a:lnTo>
                      <a:pt x="315" y="164"/>
                    </a:lnTo>
                    <a:lnTo>
                      <a:pt x="324" y="164"/>
                    </a:lnTo>
                    <a:lnTo>
                      <a:pt x="334" y="164"/>
                    </a:lnTo>
                    <a:lnTo>
                      <a:pt x="343" y="164"/>
                    </a:lnTo>
                    <a:lnTo>
                      <a:pt x="352" y="163"/>
                    </a:lnTo>
                    <a:lnTo>
                      <a:pt x="361" y="163"/>
                    </a:lnTo>
                    <a:lnTo>
                      <a:pt x="371" y="163"/>
                    </a:lnTo>
                    <a:lnTo>
                      <a:pt x="380" y="163"/>
                    </a:lnTo>
                    <a:lnTo>
                      <a:pt x="389" y="163"/>
                    </a:lnTo>
                    <a:lnTo>
                      <a:pt x="399" y="163"/>
                    </a:lnTo>
                    <a:lnTo>
                      <a:pt x="408" y="162"/>
                    </a:lnTo>
                    <a:lnTo>
                      <a:pt x="417" y="162"/>
                    </a:lnTo>
                    <a:lnTo>
                      <a:pt x="426" y="162"/>
                    </a:lnTo>
                    <a:lnTo>
                      <a:pt x="436" y="162"/>
                    </a:lnTo>
                    <a:lnTo>
                      <a:pt x="445" y="161"/>
                    </a:lnTo>
                    <a:lnTo>
                      <a:pt x="454" y="161"/>
                    </a:lnTo>
                    <a:lnTo>
                      <a:pt x="464" y="160"/>
                    </a:lnTo>
                    <a:lnTo>
                      <a:pt x="473" y="160"/>
                    </a:lnTo>
                    <a:lnTo>
                      <a:pt x="482" y="160"/>
                    </a:lnTo>
                    <a:lnTo>
                      <a:pt x="491" y="159"/>
                    </a:lnTo>
                    <a:lnTo>
                      <a:pt x="501" y="159"/>
                    </a:lnTo>
                    <a:lnTo>
                      <a:pt x="510" y="158"/>
                    </a:lnTo>
                    <a:lnTo>
                      <a:pt x="519" y="157"/>
                    </a:lnTo>
                    <a:lnTo>
                      <a:pt x="528" y="156"/>
                    </a:lnTo>
                    <a:lnTo>
                      <a:pt x="538" y="157"/>
                    </a:lnTo>
                    <a:lnTo>
                      <a:pt x="547" y="156"/>
                    </a:lnTo>
                    <a:lnTo>
                      <a:pt x="556" y="156"/>
                    </a:lnTo>
                    <a:lnTo>
                      <a:pt x="566" y="155"/>
                    </a:lnTo>
                    <a:lnTo>
                      <a:pt x="575" y="155"/>
                    </a:lnTo>
                    <a:lnTo>
                      <a:pt x="584" y="154"/>
                    </a:lnTo>
                    <a:lnTo>
                      <a:pt x="593" y="155"/>
                    </a:lnTo>
                    <a:lnTo>
                      <a:pt x="603" y="155"/>
                    </a:lnTo>
                    <a:lnTo>
                      <a:pt x="612" y="154"/>
                    </a:lnTo>
                    <a:lnTo>
                      <a:pt x="621" y="153"/>
                    </a:lnTo>
                    <a:lnTo>
                      <a:pt x="631" y="153"/>
                    </a:lnTo>
                    <a:lnTo>
                      <a:pt x="640" y="155"/>
                    </a:lnTo>
                    <a:lnTo>
                      <a:pt x="649" y="153"/>
                    </a:lnTo>
                    <a:lnTo>
                      <a:pt x="658" y="155"/>
                    </a:lnTo>
                    <a:lnTo>
                      <a:pt x="668" y="154"/>
                    </a:lnTo>
                    <a:lnTo>
                      <a:pt x="677" y="152"/>
                    </a:lnTo>
                    <a:lnTo>
                      <a:pt x="686" y="152"/>
                    </a:lnTo>
                    <a:lnTo>
                      <a:pt x="696" y="151"/>
                    </a:lnTo>
                    <a:lnTo>
                      <a:pt x="705" y="151"/>
                    </a:lnTo>
                    <a:lnTo>
                      <a:pt x="714" y="150"/>
                    </a:lnTo>
                    <a:lnTo>
                      <a:pt x="723" y="149"/>
                    </a:lnTo>
                    <a:lnTo>
                      <a:pt x="733" y="148"/>
                    </a:lnTo>
                    <a:lnTo>
                      <a:pt x="742" y="149"/>
                    </a:lnTo>
                    <a:lnTo>
                      <a:pt x="751" y="150"/>
                    </a:lnTo>
                    <a:lnTo>
                      <a:pt x="760" y="152"/>
                    </a:lnTo>
                    <a:lnTo>
                      <a:pt x="770" y="151"/>
                    </a:lnTo>
                    <a:lnTo>
                      <a:pt x="779" y="150"/>
                    </a:lnTo>
                    <a:lnTo>
                      <a:pt x="788" y="149"/>
                    </a:lnTo>
                    <a:lnTo>
                      <a:pt x="798" y="148"/>
                    </a:lnTo>
                    <a:lnTo>
                      <a:pt x="807" y="147"/>
                    </a:lnTo>
                    <a:lnTo>
                      <a:pt x="816" y="147"/>
                    </a:lnTo>
                    <a:lnTo>
                      <a:pt x="825" y="145"/>
                    </a:lnTo>
                    <a:lnTo>
                      <a:pt x="835" y="145"/>
                    </a:lnTo>
                    <a:lnTo>
                      <a:pt x="844" y="143"/>
                    </a:lnTo>
                    <a:lnTo>
                      <a:pt x="853" y="142"/>
                    </a:lnTo>
                    <a:lnTo>
                      <a:pt x="863" y="142"/>
                    </a:lnTo>
                    <a:lnTo>
                      <a:pt x="872" y="142"/>
                    </a:lnTo>
                    <a:lnTo>
                      <a:pt x="881" y="145"/>
                    </a:lnTo>
                    <a:lnTo>
                      <a:pt x="890" y="143"/>
                    </a:lnTo>
                    <a:lnTo>
                      <a:pt x="900" y="141"/>
                    </a:lnTo>
                    <a:lnTo>
                      <a:pt x="909" y="140"/>
                    </a:lnTo>
                    <a:lnTo>
                      <a:pt x="918" y="140"/>
                    </a:lnTo>
                    <a:lnTo>
                      <a:pt x="928" y="137"/>
                    </a:lnTo>
                    <a:lnTo>
                      <a:pt x="937" y="136"/>
                    </a:lnTo>
                    <a:lnTo>
                      <a:pt x="946" y="135"/>
                    </a:lnTo>
                    <a:lnTo>
                      <a:pt x="955" y="134"/>
                    </a:lnTo>
                    <a:lnTo>
                      <a:pt x="965" y="133"/>
                    </a:lnTo>
                    <a:lnTo>
                      <a:pt x="974" y="131"/>
                    </a:lnTo>
                    <a:lnTo>
                      <a:pt x="983" y="129"/>
                    </a:lnTo>
                    <a:lnTo>
                      <a:pt x="992" y="126"/>
                    </a:lnTo>
                    <a:lnTo>
                      <a:pt x="1002" y="124"/>
                    </a:lnTo>
                    <a:lnTo>
                      <a:pt x="1011" y="122"/>
                    </a:lnTo>
                    <a:lnTo>
                      <a:pt x="1020" y="120"/>
                    </a:lnTo>
                    <a:lnTo>
                      <a:pt x="1030" y="118"/>
                    </a:lnTo>
                    <a:lnTo>
                      <a:pt x="1039" y="115"/>
                    </a:lnTo>
                    <a:lnTo>
                      <a:pt x="1048" y="112"/>
                    </a:lnTo>
                    <a:lnTo>
                      <a:pt x="1057" y="109"/>
                    </a:lnTo>
                    <a:lnTo>
                      <a:pt x="1067" y="109"/>
                    </a:lnTo>
                    <a:lnTo>
                      <a:pt x="1076" y="106"/>
                    </a:lnTo>
                    <a:lnTo>
                      <a:pt x="1085" y="104"/>
                    </a:lnTo>
                    <a:lnTo>
                      <a:pt x="1095" y="101"/>
                    </a:lnTo>
                    <a:lnTo>
                      <a:pt x="1104" y="97"/>
                    </a:lnTo>
                    <a:lnTo>
                      <a:pt x="1113" y="94"/>
                    </a:lnTo>
                    <a:lnTo>
                      <a:pt x="1122" y="91"/>
                    </a:lnTo>
                    <a:lnTo>
                      <a:pt x="1132" y="86"/>
                    </a:lnTo>
                    <a:lnTo>
                      <a:pt x="1141" y="81"/>
                    </a:lnTo>
                    <a:lnTo>
                      <a:pt x="1150" y="81"/>
                    </a:lnTo>
                    <a:lnTo>
                      <a:pt x="1160" y="81"/>
                    </a:lnTo>
                    <a:lnTo>
                      <a:pt x="1169" y="75"/>
                    </a:lnTo>
                    <a:lnTo>
                      <a:pt x="1178" y="72"/>
                    </a:lnTo>
                    <a:lnTo>
                      <a:pt x="1187" y="68"/>
                    </a:lnTo>
                    <a:lnTo>
                      <a:pt x="1197" y="65"/>
                    </a:lnTo>
                    <a:lnTo>
                      <a:pt x="1206" y="65"/>
                    </a:lnTo>
                    <a:lnTo>
                      <a:pt x="1215" y="66"/>
                    </a:lnTo>
                    <a:lnTo>
                      <a:pt x="1224" y="66"/>
                    </a:lnTo>
                    <a:lnTo>
                      <a:pt x="1234" y="66"/>
                    </a:lnTo>
                    <a:lnTo>
                      <a:pt x="1243" y="62"/>
                    </a:lnTo>
                    <a:lnTo>
                      <a:pt x="1252" y="59"/>
                    </a:lnTo>
                    <a:lnTo>
                      <a:pt x="1262" y="57"/>
                    </a:lnTo>
                    <a:lnTo>
                      <a:pt x="1271" y="52"/>
                    </a:lnTo>
                    <a:lnTo>
                      <a:pt x="1280" y="48"/>
                    </a:lnTo>
                    <a:lnTo>
                      <a:pt x="1289" y="46"/>
                    </a:lnTo>
                    <a:lnTo>
                      <a:pt x="1299" y="44"/>
                    </a:lnTo>
                    <a:lnTo>
                      <a:pt x="1308" y="43"/>
                    </a:lnTo>
                    <a:lnTo>
                      <a:pt x="1317" y="43"/>
                    </a:lnTo>
                    <a:lnTo>
                      <a:pt x="1327" y="42"/>
                    </a:lnTo>
                    <a:lnTo>
                      <a:pt x="1336" y="41"/>
                    </a:lnTo>
                    <a:lnTo>
                      <a:pt x="1345" y="38"/>
                    </a:lnTo>
                    <a:lnTo>
                      <a:pt x="1354" y="34"/>
                    </a:lnTo>
                    <a:lnTo>
                      <a:pt x="1364" y="33"/>
                    </a:lnTo>
                    <a:lnTo>
                      <a:pt x="1373" y="32"/>
                    </a:lnTo>
                    <a:lnTo>
                      <a:pt x="1382" y="29"/>
                    </a:lnTo>
                    <a:lnTo>
                      <a:pt x="1392" y="26"/>
                    </a:lnTo>
                    <a:lnTo>
                      <a:pt x="1401" y="26"/>
                    </a:lnTo>
                    <a:lnTo>
                      <a:pt x="1410" y="22"/>
                    </a:lnTo>
                    <a:lnTo>
                      <a:pt x="1419" y="16"/>
                    </a:lnTo>
                    <a:lnTo>
                      <a:pt x="1429" y="8"/>
                    </a:lnTo>
                    <a:lnTo>
                      <a:pt x="1438" y="4"/>
                    </a:lnTo>
                    <a:lnTo>
                      <a:pt x="1447" y="0"/>
                    </a:lnTo>
                    <a:lnTo>
                      <a:pt x="1447" y="4"/>
                    </a:lnTo>
                    <a:lnTo>
                      <a:pt x="1438" y="8"/>
                    </a:lnTo>
                    <a:lnTo>
                      <a:pt x="1429" y="12"/>
                    </a:lnTo>
                    <a:lnTo>
                      <a:pt x="1419" y="20"/>
                    </a:lnTo>
                    <a:lnTo>
                      <a:pt x="1410" y="26"/>
                    </a:lnTo>
                    <a:lnTo>
                      <a:pt x="1401" y="29"/>
                    </a:lnTo>
                    <a:lnTo>
                      <a:pt x="1392" y="30"/>
                    </a:lnTo>
                    <a:lnTo>
                      <a:pt x="1382" y="33"/>
                    </a:lnTo>
                    <a:lnTo>
                      <a:pt x="1373" y="36"/>
                    </a:lnTo>
                    <a:lnTo>
                      <a:pt x="1364" y="36"/>
                    </a:lnTo>
                    <a:lnTo>
                      <a:pt x="1354" y="38"/>
                    </a:lnTo>
                    <a:lnTo>
                      <a:pt x="1345" y="41"/>
                    </a:lnTo>
                    <a:lnTo>
                      <a:pt x="1336" y="44"/>
                    </a:lnTo>
                    <a:lnTo>
                      <a:pt x="1327" y="45"/>
                    </a:lnTo>
                    <a:lnTo>
                      <a:pt x="1317" y="46"/>
                    </a:lnTo>
                    <a:lnTo>
                      <a:pt x="1308" y="46"/>
                    </a:lnTo>
                    <a:lnTo>
                      <a:pt x="1299" y="47"/>
                    </a:lnTo>
                    <a:lnTo>
                      <a:pt x="1289" y="49"/>
                    </a:lnTo>
                    <a:lnTo>
                      <a:pt x="1280" y="51"/>
                    </a:lnTo>
                    <a:lnTo>
                      <a:pt x="1271" y="55"/>
                    </a:lnTo>
                    <a:lnTo>
                      <a:pt x="1262" y="60"/>
                    </a:lnTo>
                    <a:lnTo>
                      <a:pt x="1252" y="62"/>
                    </a:lnTo>
                    <a:lnTo>
                      <a:pt x="1243" y="64"/>
                    </a:lnTo>
                    <a:lnTo>
                      <a:pt x="1234" y="68"/>
                    </a:lnTo>
                    <a:lnTo>
                      <a:pt x="1224" y="69"/>
                    </a:lnTo>
                    <a:lnTo>
                      <a:pt x="1215" y="69"/>
                    </a:lnTo>
                    <a:lnTo>
                      <a:pt x="1206" y="67"/>
                    </a:lnTo>
                    <a:lnTo>
                      <a:pt x="1197" y="67"/>
                    </a:lnTo>
                    <a:lnTo>
                      <a:pt x="1187" y="70"/>
                    </a:lnTo>
                    <a:lnTo>
                      <a:pt x="1178" y="74"/>
                    </a:lnTo>
                    <a:lnTo>
                      <a:pt x="1169" y="77"/>
                    </a:lnTo>
                    <a:lnTo>
                      <a:pt x="1160" y="83"/>
                    </a:lnTo>
                    <a:lnTo>
                      <a:pt x="1150" y="83"/>
                    </a:lnTo>
                    <a:lnTo>
                      <a:pt x="1141" y="83"/>
                    </a:lnTo>
                    <a:lnTo>
                      <a:pt x="1132" y="88"/>
                    </a:lnTo>
                    <a:lnTo>
                      <a:pt x="1122" y="92"/>
                    </a:lnTo>
                    <a:lnTo>
                      <a:pt x="1113" y="95"/>
                    </a:lnTo>
                    <a:lnTo>
                      <a:pt x="1104" y="99"/>
                    </a:lnTo>
                    <a:lnTo>
                      <a:pt x="1095" y="102"/>
                    </a:lnTo>
                    <a:lnTo>
                      <a:pt x="1085" y="106"/>
                    </a:lnTo>
                    <a:lnTo>
                      <a:pt x="1076" y="107"/>
                    </a:lnTo>
                    <a:lnTo>
                      <a:pt x="1067" y="110"/>
                    </a:lnTo>
                    <a:lnTo>
                      <a:pt x="1057" y="110"/>
                    </a:lnTo>
                    <a:lnTo>
                      <a:pt x="1048" y="113"/>
                    </a:lnTo>
                    <a:lnTo>
                      <a:pt x="1039" y="116"/>
                    </a:lnTo>
                    <a:lnTo>
                      <a:pt x="1030" y="119"/>
                    </a:lnTo>
                    <a:lnTo>
                      <a:pt x="1020" y="121"/>
                    </a:lnTo>
                    <a:lnTo>
                      <a:pt x="1011" y="123"/>
                    </a:lnTo>
                    <a:lnTo>
                      <a:pt x="1002" y="125"/>
                    </a:lnTo>
                    <a:lnTo>
                      <a:pt x="992" y="127"/>
                    </a:lnTo>
                    <a:lnTo>
                      <a:pt x="983" y="130"/>
                    </a:lnTo>
                    <a:lnTo>
                      <a:pt x="974" y="132"/>
                    </a:lnTo>
                    <a:lnTo>
                      <a:pt x="965" y="134"/>
                    </a:lnTo>
                    <a:lnTo>
                      <a:pt x="955" y="134"/>
                    </a:lnTo>
                    <a:lnTo>
                      <a:pt x="946" y="136"/>
                    </a:lnTo>
                    <a:lnTo>
                      <a:pt x="937" y="137"/>
                    </a:lnTo>
                    <a:lnTo>
                      <a:pt x="928" y="138"/>
                    </a:lnTo>
                    <a:lnTo>
                      <a:pt x="918" y="141"/>
                    </a:lnTo>
                    <a:lnTo>
                      <a:pt x="909" y="141"/>
                    </a:lnTo>
                    <a:lnTo>
                      <a:pt x="900" y="142"/>
                    </a:lnTo>
                    <a:lnTo>
                      <a:pt x="890" y="144"/>
                    </a:lnTo>
                    <a:lnTo>
                      <a:pt x="881" y="146"/>
                    </a:lnTo>
                    <a:lnTo>
                      <a:pt x="872" y="143"/>
                    </a:lnTo>
                    <a:lnTo>
                      <a:pt x="863" y="142"/>
                    </a:lnTo>
                    <a:lnTo>
                      <a:pt x="853" y="143"/>
                    </a:lnTo>
                    <a:lnTo>
                      <a:pt x="844" y="144"/>
                    </a:lnTo>
                    <a:lnTo>
                      <a:pt x="835" y="146"/>
                    </a:lnTo>
                    <a:lnTo>
                      <a:pt x="825" y="146"/>
                    </a:lnTo>
                    <a:lnTo>
                      <a:pt x="816" y="148"/>
                    </a:lnTo>
                    <a:lnTo>
                      <a:pt x="807" y="147"/>
                    </a:lnTo>
                    <a:lnTo>
                      <a:pt x="798" y="148"/>
                    </a:lnTo>
                    <a:lnTo>
                      <a:pt x="788" y="150"/>
                    </a:lnTo>
                    <a:lnTo>
                      <a:pt x="779" y="151"/>
                    </a:lnTo>
                    <a:lnTo>
                      <a:pt x="770" y="152"/>
                    </a:lnTo>
                    <a:lnTo>
                      <a:pt x="760" y="152"/>
                    </a:lnTo>
                    <a:lnTo>
                      <a:pt x="751" y="151"/>
                    </a:lnTo>
                    <a:lnTo>
                      <a:pt x="742" y="150"/>
                    </a:lnTo>
                    <a:lnTo>
                      <a:pt x="733" y="149"/>
                    </a:lnTo>
                    <a:lnTo>
                      <a:pt x="723" y="149"/>
                    </a:lnTo>
                    <a:lnTo>
                      <a:pt x="714" y="150"/>
                    </a:lnTo>
                    <a:lnTo>
                      <a:pt x="705" y="151"/>
                    </a:lnTo>
                    <a:lnTo>
                      <a:pt x="696" y="151"/>
                    </a:lnTo>
                    <a:lnTo>
                      <a:pt x="686" y="152"/>
                    </a:lnTo>
                    <a:lnTo>
                      <a:pt x="677" y="152"/>
                    </a:lnTo>
                    <a:lnTo>
                      <a:pt x="668" y="154"/>
                    </a:lnTo>
                    <a:lnTo>
                      <a:pt x="658" y="155"/>
                    </a:lnTo>
                    <a:lnTo>
                      <a:pt x="649" y="153"/>
                    </a:lnTo>
                    <a:lnTo>
                      <a:pt x="640" y="155"/>
                    </a:lnTo>
                    <a:lnTo>
                      <a:pt x="631" y="153"/>
                    </a:lnTo>
                    <a:lnTo>
                      <a:pt x="621" y="153"/>
                    </a:lnTo>
                    <a:lnTo>
                      <a:pt x="612" y="154"/>
                    </a:lnTo>
                    <a:lnTo>
                      <a:pt x="603" y="155"/>
                    </a:lnTo>
                    <a:lnTo>
                      <a:pt x="593" y="155"/>
                    </a:lnTo>
                    <a:lnTo>
                      <a:pt x="584" y="154"/>
                    </a:lnTo>
                    <a:lnTo>
                      <a:pt x="575" y="155"/>
                    </a:lnTo>
                    <a:lnTo>
                      <a:pt x="566" y="155"/>
                    </a:lnTo>
                    <a:lnTo>
                      <a:pt x="556" y="156"/>
                    </a:lnTo>
                    <a:lnTo>
                      <a:pt x="547" y="156"/>
                    </a:lnTo>
                    <a:lnTo>
                      <a:pt x="538" y="157"/>
                    </a:lnTo>
                    <a:lnTo>
                      <a:pt x="528" y="156"/>
                    </a:lnTo>
                    <a:lnTo>
                      <a:pt x="519" y="157"/>
                    </a:lnTo>
                    <a:lnTo>
                      <a:pt x="510" y="158"/>
                    </a:lnTo>
                    <a:lnTo>
                      <a:pt x="501" y="159"/>
                    </a:lnTo>
                    <a:lnTo>
                      <a:pt x="491" y="159"/>
                    </a:lnTo>
                    <a:lnTo>
                      <a:pt x="482" y="160"/>
                    </a:lnTo>
                    <a:lnTo>
                      <a:pt x="473" y="160"/>
                    </a:lnTo>
                    <a:lnTo>
                      <a:pt x="464" y="160"/>
                    </a:lnTo>
                    <a:lnTo>
                      <a:pt x="454" y="161"/>
                    </a:lnTo>
                    <a:lnTo>
                      <a:pt x="445" y="161"/>
                    </a:lnTo>
                    <a:lnTo>
                      <a:pt x="436" y="162"/>
                    </a:lnTo>
                    <a:lnTo>
                      <a:pt x="426" y="162"/>
                    </a:lnTo>
                    <a:lnTo>
                      <a:pt x="417" y="162"/>
                    </a:lnTo>
                    <a:lnTo>
                      <a:pt x="408" y="162"/>
                    </a:lnTo>
                    <a:lnTo>
                      <a:pt x="399" y="163"/>
                    </a:lnTo>
                    <a:lnTo>
                      <a:pt x="389" y="163"/>
                    </a:lnTo>
                    <a:lnTo>
                      <a:pt x="380" y="163"/>
                    </a:lnTo>
                    <a:lnTo>
                      <a:pt x="371" y="163"/>
                    </a:lnTo>
                    <a:lnTo>
                      <a:pt x="361" y="163"/>
                    </a:lnTo>
                    <a:lnTo>
                      <a:pt x="352" y="163"/>
                    </a:lnTo>
                    <a:lnTo>
                      <a:pt x="343" y="164"/>
                    </a:lnTo>
                    <a:lnTo>
                      <a:pt x="334" y="164"/>
                    </a:lnTo>
                    <a:lnTo>
                      <a:pt x="324" y="164"/>
                    </a:lnTo>
                    <a:lnTo>
                      <a:pt x="315" y="164"/>
                    </a:lnTo>
                    <a:lnTo>
                      <a:pt x="306" y="164"/>
                    </a:lnTo>
                    <a:lnTo>
                      <a:pt x="296" y="164"/>
                    </a:lnTo>
                    <a:lnTo>
                      <a:pt x="287" y="165"/>
                    </a:lnTo>
                    <a:lnTo>
                      <a:pt x="278" y="165"/>
                    </a:lnTo>
                    <a:lnTo>
                      <a:pt x="269" y="165"/>
                    </a:lnTo>
                    <a:lnTo>
                      <a:pt x="259" y="165"/>
                    </a:lnTo>
                    <a:lnTo>
                      <a:pt x="250" y="165"/>
                    </a:lnTo>
                    <a:lnTo>
                      <a:pt x="241" y="166"/>
                    </a:lnTo>
                    <a:lnTo>
                      <a:pt x="232" y="166"/>
                    </a:lnTo>
                    <a:lnTo>
                      <a:pt x="222" y="166"/>
                    </a:lnTo>
                    <a:lnTo>
                      <a:pt x="213" y="166"/>
                    </a:lnTo>
                    <a:lnTo>
                      <a:pt x="204" y="166"/>
                    </a:lnTo>
                    <a:lnTo>
                      <a:pt x="194" y="166"/>
                    </a:lnTo>
                    <a:lnTo>
                      <a:pt x="185" y="166"/>
                    </a:lnTo>
                    <a:lnTo>
                      <a:pt x="176" y="167"/>
                    </a:lnTo>
                    <a:lnTo>
                      <a:pt x="167" y="167"/>
                    </a:lnTo>
                    <a:lnTo>
                      <a:pt x="157" y="167"/>
                    </a:lnTo>
                    <a:lnTo>
                      <a:pt x="148" y="167"/>
                    </a:lnTo>
                    <a:lnTo>
                      <a:pt x="139" y="167"/>
                    </a:lnTo>
                    <a:lnTo>
                      <a:pt x="129" y="167"/>
                    </a:lnTo>
                    <a:lnTo>
                      <a:pt x="120" y="167"/>
                    </a:lnTo>
                    <a:lnTo>
                      <a:pt x="111" y="167"/>
                    </a:lnTo>
                    <a:lnTo>
                      <a:pt x="102" y="168"/>
                    </a:lnTo>
                    <a:lnTo>
                      <a:pt x="92" y="168"/>
                    </a:lnTo>
                    <a:lnTo>
                      <a:pt x="83" y="168"/>
                    </a:lnTo>
                    <a:lnTo>
                      <a:pt x="74" y="168"/>
                    </a:lnTo>
                    <a:lnTo>
                      <a:pt x="64" y="168"/>
                    </a:lnTo>
                    <a:lnTo>
                      <a:pt x="55" y="168"/>
                    </a:lnTo>
                    <a:lnTo>
                      <a:pt x="46" y="168"/>
                    </a:lnTo>
                    <a:lnTo>
                      <a:pt x="37" y="168"/>
                    </a:lnTo>
                    <a:lnTo>
                      <a:pt x="27" y="168"/>
                    </a:lnTo>
                    <a:lnTo>
                      <a:pt x="18" y="169"/>
                    </a:lnTo>
                    <a:lnTo>
                      <a:pt x="9" y="168"/>
                    </a:lnTo>
                    <a:lnTo>
                      <a:pt x="0" y="168"/>
                    </a:lnTo>
                    <a:close/>
                  </a:path>
                </a:pathLst>
              </a:custGeom>
              <a:solidFill>
                <a:srgbClr val="FFC8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37" name="Freeform 112"/>
              <p:cNvSpPr>
                <a:spLocks/>
              </p:cNvSpPr>
              <p:nvPr/>
            </p:nvSpPr>
            <p:spPr bwMode="auto">
              <a:xfrm>
                <a:off x="472" y="2340"/>
                <a:ext cx="1447" cy="169"/>
              </a:xfrm>
              <a:custGeom>
                <a:avLst/>
                <a:gdLst>
                  <a:gd name="T0" fmla="*/ 37 w 1447"/>
                  <a:gd name="T1" fmla="*/ 168 h 169"/>
                  <a:gd name="T2" fmla="*/ 83 w 1447"/>
                  <a:gd name="T3" fmla="*/ 168 h 169"/>
                  <a:gd name="T4" fmla="*/ 129 w 1447"/>
                  <a:gd name="T5" fmla="*/ 167 h 169"/>
                  <a:gd name="T6" fmla="*/ 176 w 1447"/>
                  <a:gd name="T7" fmla="*/ 167 h 169"/>
                  <a:gd name="T8" fmla="*/ 222 w 1447"/>
                  <a:gd name="T9" fmla="*/ 166 h 169"/>
                  <a:gd name="T10" fmla="*/ 269 w 1447"/>
                  <a:gd name="T11" fmla="*/ 165 h 169"/>
                  <a:gd name="T12" fmla="*/ 315 w 1447"/>
                  <a:gd name="T13" fmla="*/ 164 h 169"/>
                  <a:gd name="T14" fmla="*/ 361 w 1447"/>
                  <a:gd name="T15" fmla="*/ 163 h 169"/>
                  <a:gd name="T16" fmla="*/ 408 w 1447"/>
                  <a:gd name="T17" fmla="*/ 162 h 169"/>
                  <a:gd name="T18" fmla="*/ 454 w 1447"/>
                  <a:gd name="T19" fmla="*/ 161 h 169"/>
                  <a:gd name="T20" fmla="*/ 501 w 1447"/>
                  <a:gd name="T21" fmla="*/ 159 h 169"/>
                  <a:gd name="T22" fmla="*/ 547 w 1447"/>
                  <a:gd name="T23" fmla="*/ 156 h 169"/>
                  <a:gd name="T24" fmla="*/ 593 w 1447"/>
                  <a:gd name="T25" fmla="*/ 155 h 169"/>
                  <a:gd name="T26" fmla="*/ 640 w 1447"/>
                  <a:gd name="T27" fmla="*/ 155 h 169"/>
                  <a:gd name="T28" fmla="*/ 686 w 1447"/>
                  <a:gd name="T29" fmla="*/ 152 h 169"/>
                  <a:gd name="T30" fmla="*/ 733 w 1447"/>
                  <a:gd name="T31" fmla="*/ 148 h 169"/>
                  <a:gd name="T32" fmla="*/ 779 w 1447"/>
                  <a:gd name="T33" fmla="*/ 150 h 169"/>
                  <a:gd name="T34" fmla="*/ 825 w 1447"/>
                  <a:gd name="T35" fmla="*/ 145 h 169"/>
                  <a:gd name="T36" fmla="*/ 872 w 1447"/>
                  <a:gd name="T37" fmla="*/ 142 h 169"/>
                  <a:gd name="T38" fmla="*/ 918 w 1447"/>
                  <a:gd name="T39" fmla="*/ 140 h 169"/>
                  <a:gd name="T40" fmla="*/ 965 w 1447"/>
                  <a:gd name="T41" fmla="*/ 133 h 169"/>
                  <a:gd name="T42" fmla="*/ 1011 w 1447"/>
                  <a:gd name="T43" fmla="*/ 122 h 169"/>
                  <a:gd name="T44" fmla="*/ 1057 w 1447"/>
                  <a:gd name="T45" fmla="*/ 109 h 169"/>
                  <a:gd name="T46" fmla="*/ 1104 w 1447"/>
                  <a:gd name="T47" fmla="*/ 97 h 169"/>
                  <a:gd name="T48" fmla="*/ 1150 w 1447"/>
                  <a:gd name="T49" fmla="*/ 81 h 169"/>
                  <a:gd name="T50" fmla="*/ 1197 w 1447"/>
                  <a:gd name="T51" fmla="*/ 65 h 169"/>
                  <a:gd name="T52" fmla="*/ 1243 w 1447"/>
                  <a:gd name="T53" fmla="*/ 62 h 169"/>
                  <a:gd name="T54" fmla="*/ 1289 w 1447"/>
                  <a:gd name="T55" fmla="*/ 46 h 169"/>
                  <a:gd name="T56" fmla="*/ 1336 w 1447"/>
                  <a:gd name="T57" fmla="*/ 41 h 169"/>
                  <a:gd name="T58" fmla="*/ 1382 w 1447"/>
                  <a:gd name="T59" fmla="*/ 29 h 169"/>
                  <a:gd name="T60" fmla="*/ 1429 w 1447"/>
                  <a:gd name="T61" fmla="*/ 8 h 169"/>
                  <a:gd name="T62" fmla="*/ 1429 w 1447"/>
                  <a:gd name="T63" fmla="*/ 12 h 169"/>
                  <a:gd name="T64" fmla="*/ 1382 w 1447"/>
                  <a:gd name="T65" fmla="*/ 33 h 169"/>
                  <a:gd name="T66" fmla="*/ 1336 w 1447"/>
                  <a:gd name="T67" fmla="*/ 44 h 169"/>
                  <a:gd name="T68" fmla="*/ 1289 w 1447"/>
                  <a:gd name="T69" fmla="*/ 49 h 169"/>
                  <a:gd name="T70" fmla="*/ 1243 w 1447"/>
                  <a:gd name="T71" fmla="*/ 64 h 169"/>
                  <a:gd name="T72" fmla="*/ 1197 w 1447"/>
                  <a:gd name="T73" fmla="*/ 67 h 169"/>
                  <a:gd name="T74" fmla="*/ 1150 w 1447"/>
                  <a:gd name="T75" fmla="*/ 83 h 169"/>
                  <a:gd name="T76" fmla="*/ 1104 w 1447"/>
                  <a:gd name="T77" fmla="*/ 99 h 169"/>
                  <a:gd name="T78" fmla="*/ 1057 w 1447"/>
                  <a:gd name="T79" fmla="*/ 110 h 169"/>
                  <a:gd name="T80" fmla="*/ 1011 w 1447"/>
                  <a:gd name="T81" fmla="*/ 123 h 169"/>
                  <a:gd name="T82" fmla="*/ 965 w 1447"/>
                  <a:gd name="T83" fmla="*/ 134 h 169"/>
                  <a:gd name="T84" fmla="*/ 918 w 1447"/>
                  <a:gd name="T85" fmla="*/ 141 h 169"/>
                  <a:gd name="T86" fmla="*/ 872 w 1447"/>
                  <a:gd name="T87" fmla="*/ 143 h 169"/>
                  <a:gd name="T88" fmla="*/ 825 w 1447"/>
                  <a:gd name="T89" fmla="*/ 146 h 169"/>
                  <a:gd name="T90" fmla="*/ 779 w 1447"/>
                  <a:gd name="T91" fmla="*/ 151 h 169"/>
                  <a:gd name="T92" fmla="*/ 733 w 1447"/>
                  <a:gd name="T93" fmla="*/ 149 h 169"/>
                  <a:gd name="T94" fmla="*/ 686 w 1447"/>
                  <a:gd name="T95" fmla="*/ 152 h 169"/>
                  <a:gd name="T96" fmla="*/ 640 w 1447"/>
                  <a:gd name="T97" fmla="*/ 155 h 169"/>
                  <a:gd name="T98" fmla="*/ 593 w 1447"/>
                  <a:gd name="T99" fmla="*/ 155 h 169"/>
                  <a:gd name="T100" fmla="*/ 547 w 1447"/>
                  <a:gd name="T101" fmla="*/ 156 h 169"/>
                  <a:gd name="T102" fmla="*/ 501 w 1447"/>
                  <a:gd name="T103" fmla="*/ 159 h 169"/>
                  <a:gd name="T104" fmla="*/ 454 w 1447"/>
                  <a:gd name="T105" fmla="*/ 161 h 169"/>
                  <a:gd name="T106" fmla="*/ 408 w 1447"/>
                  <a:gd name="T107" fmla="*/ 162 h 169"/>
                  <a:gd name="T108" fmla="*/ 361 w 1447"/>
                  <a:gd name="T109" fmla="*/ 163 h 169"/>
                  <a:gd name="T110" fmla="*/ 315 w 1447"/>
                  <a:gd name="T111" fmla="*/ 164 h 169"/>
                  <a:gd name="T112" fmla="*/ 269 w 1447"/>
                  <a:gd name="T113" fmla="*/ 165 h 169"/>
                  <a:gd name="T114" fmla="*/ 222 w 1447"/>
                  <a:gd name="T115" fmla="*/ 166 h 169"/>
                  <a:gd name="T116" fmla="*/ 176 w 1447"/>
                  <a:gd name="T117" fmla="*/ 167 h 169"/>
                  <a:gd name="T118" fmla="*/ 129 w 1447"/>
                  <a:gd name="T119" fmla="*/ 167 h 169"/>
                  <a:gd name="T120" fmla="*/ 83 w 1447"/>
                  <a:gd name="T121" fmla="*/ 168 h 169"/>
                  <a:gd name="T122" fmla="*/ 37 w 1447"/>
                  <a:gd name="T123" fmla="*/ 168 h 169"/>
                  <a:gd name="T124" fmla="*/ 0 w 1447"/>
                  <a:gd name="T125" fmla="*/ 168 h 16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9">
                    <a:moveTo>
                      <a:pt x="0" y="168"/>
                    </a:moveTo>
                    <a:lnTo>
                      <a:pt x="9" y="168"/>
                    </a:lnTo>
                    <a:lnTo>
                      <a:pt x="18" y="169"/>
                    </a:lnTo>
                    <a:lnTo>
                      <a:pt x="27" y="168"/>
                    </a:lnTo>
                    <a:lnTo>
                      <a:pt x="37" y="168"/>
                    </a:lnTo>
                    <a:lnTo>
                      <a:pt x="46" y="168"/>
                    </a:lnTo>
                    <a:lnTo>
                      <a:pt x="55" y="168"/>
                    </a:lnTo>
                    <a:lnTo>
                      <a:pt x="64" y="168"/>
                    </a:lnTo>
                    <a:lnTo>
                      <a:pt x="74" y="168"/>
                    </a:lnTo>
                    <a:lnTo>
                      <a:pt x="83" y="168"/>
                    </a:lnTo>
                    <a:lnTo>
                      <a:pt x="92" y="168"/>
                    </a:lnTo>
                    <a:lnTo>
                      <a:pt x="102" y="168"/>
                    </a:lnTo>
                    <a:lnTo>
                      <a:pt x="111" y="167"/>
                    </a:lnTo>
                    <a:lnTo>
                      <a:pt x="120" y="167"/>
                    </a:lnTo>
                    <a:lnTo>
                      <a:pt x="129" y="167"/>
                    </a:lnTo>
                    <a:lnTo>
                      <a:pt x="139" y="167"/>
                    </a:lnTo>
                    <a:lnTo>
                      <a:pt x="148" y="167"/>
                    </a:lnTo>
                    <a:lnTo>
                      <a:pt x="157" y="167"/>
                    </a:lnTo>
                    <a:lnTo>
                      <a:pt x="167" y="167"/>
                    </a:lnTo>
                    <a:lnTo>
                      <a:pt x="176" y="167"/>
                    </a:lnTo>
                    <a:lnTo>
                      <a:pt x="185" y="166"/>
                    </a:lnTo>
                    <a:lnTo>
                      <a:pt x="194" y="166"/>
                    </a:lnTo>
                    <a:lnTo>
                      <a:pt x="204" y="166"/>
                    </a:lnTo>
                    <a:lnTo>
                      <a:pt x="213" y="166"/>
                    </a:lnTo>
                    <a:lnTo>
                      <a:pt x="222" y="166"/>
                    </a:lnTo>
                    <a:lnTo>
                      <a:pt x="232" y="166"/>
                    </a:lnTo>
                    <a:lnTo>
                      <a:pt x="241" y="166"/>
                    </a:lnTo>
                    <a:lnTo>
                      <a:pt x="250" y="165"/>
                    </a:lnTo>
                    <a:lnTo>
                      <a:pt x="259" y="165"/>
                    </a:lnTo>
                    <a:lnTo>
                      <a:pt x="269" y="165"/>
                    </a:lnTo>
                    <a:lnTo>
                      <a:pt x="278" y="165"/>
                    </a:lnTo>
                    <a:lnTo>
                      <a:pt x="287" y="165"/>
                    </a:lnTo>
                    <a:lnTo>
                      <a:pt x="296" y="164"/>
                    </a:lnTo>
                    <a:lnTo>
                      <a:pt x="306" y="164"/>
                    </a:lnTo>
                    <a:lnTo>
                      <a:pt x="315" y="164"/>
                    </a:lnTo>
                    <a:lnTo>
                      <a:pt x="324" y="164"/>
                    </a:lnTo>
                    <a:lnTo>
                      <a:pt x="334" y="164"/>
                    </a:lnTo>
                    <a:lnTo>
                      <a:pt x="343" y="164"/>
                    </a:lnTo>
                    <a:lnTo>
                      <a:pt x="352" y="163"/>
                    </a:lnTo>
                    <a:lnTo>
                      <a:pt x="361" y="163"/>
                    </a:lnTo>
                    <a:lnTo>
                      <a:pt x="371" y="163"/>
                    </a:lnTo>
                    <a:lnTo>
                      <a:pt x="380" y="163"/>
                    </a:lnTo>
                    <a:lnTo>
                      <a:pt x="389" y="163"/>
                    </a:lnTo>
                    <a:lnTo>
                      <a:pt x="399" y="163"/>
                    </a:lnTo>
                    <a:lnTo>
                      <a:pt x="408" y="162"/>
                    </a:lnTo>
                    <a:lnTo>
                      <a:pt x="417" y="162"/>
                    </a:lnTo>
                    <a:lnTo>
                      <a:pt x="426" y="162"/>
                    </a:lnTo>
                    <a:lnTo>
                      <a:pt x="436" y="162"/>
                    </a:lnTo>
                    <a:lnTo>
                      <a:pt x="445" y="161"/>
                    </a:lnTo>
                    <a:lnTo>
                      <a:pt x="454" y="161"/>
                    </a:lnTo>
                    <a:lnTo>
                      <a:pt x="464" y="160"/>
                    </a:lnTo>
                    <a:lnTo>
                      <a:pt x="473" y="160"/>
                    </a:lnTo>
                    <a:lnTo>
                      <a:pt x="482" y="160"/>
                    </a:lnTo>
                    <a:lnTo>
                      <a:pt x="491" y="159"/>
                    </a:lnTo>
                    <a:lnTo>
                      <a:pt x="501" y="159"/>
                    </a:lnTo>
                    <a:lnTo>
                      <a:pt x="510" y="158"/>
                    </a:lnTo>
                    <a:lnTo>
                      <a:pt x="519" y="157"/>
                    </a:lnTo>
                    <a:lnTo>
                      <a:pt x="528" y="156"/>
                    </a:lnTo>
                    <a:lnTo>
                      <a:pt x="538" y="157"/>
                    </a:lnTo>
                    <a:lnTo>
                      <a:pt x="547" y="156"/>
                    </a:lnTo>
                    <a:lnTo>
                      <a:pt x="556" y="156"/>
                    </a:lnTo>
                    <a:lnTo>
                      <a:pt x="566" y="155"/>
                    </a:lnTo>
                    <a:lnTo>
                      <a:pt x="575" y="155"/>
                    </a:lnTo>
                    <a:lnTo>
                      <a:pt x="584" y="154"/>
                    </a:lnTo>
                    <a:lnTo>
                      <a:pt x="593" y="155"/>
                    </a:lnTo>
                    <a:lnTo>
                      <a:pt x="603" y="155"/>
                    </a:lnTo>
                    <a:lnTo>
                      <a:pt x="612" y="154"/>
                    </a:lnTo>
                    <a:lnTo>
                      <a:pt x="621" y="153"/>
                    </a:lnTo>
                    <a:lnTo>
                      <a:pt x="631" y="153"/>
                    </a:lnTo>
                    <a:lnTo>
                      <a:pt x="640" y="155"/>
                    </a:lnTo>
                    <a:lnTo>
                      <a:pt x="649" y="153"/>
                    </a:lnTo>
                    <a:lnTo>
                      <a:pt x="658" y="155"/>
                    </a:lnTo>
                    <a:lnTo>
                      <a:pt x="668" y="154"/>
                    </a:lnTo>
                    <a:lnTo>
                      <a:pt x="677" y="152"/>
                    </a:lnTo>
                    <a:lnTo>
                      <a:pt x="686" y="152"/>
                    </a:lnTo>
                    <a:lnTo>
                      <a:pt x="696" y="151"/>
                    </a:lnTo>
                    <a:lnTo>
                      <a:pt x="705" y="151"/>
                    </a:lnTo>
                    <a:lnTo>
                      <a:pt x="714" y="150"/>
                    </a:lnTo>
                    <a:lnTo>
                      <a:pt x="723" y="149"/>
                    </a:lnTo>
                    <a:lnTo>
                      <a:pt x="733" y="148"/>
                    </a:lnTo>
                    <a:lnTo>
                      <a:pt x="742" y="149"/>
                    </a:lnTo>
                    <a:lnTo>
                      <a:pt x="751" y="150"/>
                    </a:lnTo>
                    <a:lnTo>
                      <a:pt x="760" y="152"/>
                    </a:lnTo>
                    <a:lnTo>
                      <a:pt x="770" y="151"/>
                    </a:lnTo>
                    <a:lnTo>
                      <a:pt x="779" y="150"/>
                    </a:lnTo>
                    <a:lnTo>
                      <a:pt x="788" y="149"/>
                    </a:lnTo>
                    <a:lnTo>
                      <a:pt x="798" y="148"/>
                    </a:lnTo>
                    <a:lnTo>
                      <a:pt x="807" y="147"/>
                    </a:lnTo>
                    <a:lnTo>
                      <a:pt x="816" y="147"/>
                    </a:lnTo>
                    <a:lnTo>
                      <a:pt x="825" y="145"/>
                    </a:lnTo>
                    <a:lnTo>
                      <a:pt x="835" y="145"/>
                    </a:lnTo>
                    <a:lnTo>
                      <a:pt x="844" y="143"/>
                    </a:lnTo>
                    <a:lnTo>
                      <a:pt x="853" y="142"/>
                    </a:lnTo>
                    <a:lnTo>
                      <a:pt x="863" y="142"/>
                    </a:lnTo>
                    <a:lnTo>
                      <a:pt x="872" y="142"/>
                    </a:lnTo>
                    <a:lnTo>
                      <a:pt x="881" y="145"/>
                    </a:lnTo>
                    <a:lnTo>
                      <a:pt x="890" y="143"/>
                    </a:lnTo>
                    <a:lnTo>
                      <a:pt x="900" y="141"/>
                    </a:lnTo>
                    <a:lnTo>
                      <a:pt x="909" y="140"/>
                    </a:lnTo>
                    <a:lnTo>
                      <a:pt x="918" y="140"/>
                    </a:lnTo>
                    <a:lnTo>
                      <a:pt x="928" y="137"/>
                    </a:lnTo>
                    <a:lnTo>
                      <a:pt x="937" y="136"/>
                    </a:lnTo>
                    <a:lnTo>
                      <a:pt x="946" y="135"/>
                    </a:lnTo>
                    <a:lnTo>
                      <a:pt x="955" y="134"/>
                    </a:lnTo>
                    <a:lnTo>
                      <a:pt x="965" y="133"/>
                    </a:lnTo>
                    <a:lnTo>
                      <a:pt x="974" y="131"/>
                    </a:lnTo>
                    <a:lnTo>
                      <a:pt x="983" y="129"/>
                    </a:lnTo>
                    <a:lnTo>
                      <a:pt x="992" y="126"/>
                    </a:lnTo>
                    <a:lnTo>
                      <a:pt x="1002" y="124"/>
                    </a:lnTo>
                    <a:lnTo>
                      <a:pt x="1011" y="122"/>
                    </a:lnTo>
                    <a:lnTo>
                      <a:pt x="1020" y="120"/>
                    </a:lnTo>
                    <a:lnTo>
                      <a:pt x="1030" y="118"/>
                    </a:lnTo>
                    <a:lnTo>
                      <a:pt x="1039" y="115"/>
                    </a:lnTo>
                    <a:lnTo>
                      <a:pt x="1048" y="112"/>
                    </a:lnTo>
                    <a:lnTo>
                      <a:pt x="1057" y="109"/>
                    </a:lnTo>
                    <a:lnTo>
                      <a:pt x="1067" y="109"/>
                    </a:lnTo>
                    <a:lnTo>
                      <a:pt x="1076" y="106"/>
                    </a:lnTo>
                    <a:lnTo>
                      <a:pt x="1085" y="104"/>
                    </a:lnTo>
                    <a:lnTo>
                      <a:pt x="1095" y="101"/>
                    </a:lnTo>
                    <a:lnTo>
                      <a:pt x="1104" y="97"/>
                    </a:lnTo>
                    <a:lnTo>
                      <a:pt x="1113" y="94"/>
                    </a:lnTo>
                    <a:lnTo>
                      <a:pt x="1122" y="91"/>
                    </a:lnTo>
                    <a:lnTo>
                      <a:pt x="1132" y="86"/>
                    </a:lnTo>
                    <a:lnTo>
                      <a:pt x="1141" y="81"/>
                    </a:lnTo>
                    <a:lnTo>
                      <a:pt x="1150" y="81"/>
                    </a:lnTo>
                    <a:lnTo>
                      <a:pt x="1160" y="81"/>
                    </a:lnTo>
                    <a:lnTo>
                      <a:pt x="1169" y="75"/>
                    </a:lnTo>
                    <a:lnTo>
                      <a:pt x="1178" y="72"/>
                    </a:lnTo>
                    <a:lnTo>
                      <a:pt x="1187" y="68"/>
                    </a:lnTo>
                    <a:lnTo>
                      <a:pt x="1197" y="65"/>
                    </a:lnTo>
                    <a:lnTo>
                      <a:pt x="1206" y="65"/>
                    </a:lnTo>
                    <a:lnTo>
                      <a:pt x="1215" y="66"/>
                    </a:lnTo>
                    <a:lnTo>
                      <a:pt x="1224" y="66"/>
                    </a:lnTo>
                    <a:lnTo>
                      <a:pt x="1234" y="66"/>
                    </a:lnTo>
                    <a:lnTo>
                      <a:pt x="1243" y="62"/>
                    </a:lnTo>
                    <a:lnTo>
                      <a:pt x="1252" y="59"/>
                    </a:lnTo>
                    <a:lnTo>
                      <a:pt x="1262" y="57"/>
                    </a:lnTo>
                    <a:lnTo>
                      <a:pt x="1271" y="52"/>
                    </a:lnTo>
                    <a:lnTo>
                      <a:pt x="1280" y="48"/>
                    </a:lnTo>
                    <a:lnTo>
                      <a:pt x="1289" y="46"/>
                    </a:lnTo>
                    <a:lnTo>
                      <a:pt x="1299" y="44"/>
                    </a:lnTo>
                    <a:lnTo>
                      <a:pt x="1308" y="43"/>
                    </a:lnTo>
                    <a:lnTo>
                      <a:pt x="1317" y="43"/>
                    </a:lnTo>
                    <a:lnTo>
                      <a:pt x="1327" y="42"/>
                    </a:lnTo>
                    <a:lnTo>
                      <a:pt x="1336" y="41"/>
                    </a:lnTo>
                    <a:lnTo>
                      <a:pt x="1345" y="38"/>
                    </a:lnTo>
                    <a:lnTo>
                      <a:pt x="1354" y="34"/>
                    </a:lnTo>
                    <a:lnTo>
                      <a:pt x="1364" y="33"/>
                    </a:lnTo>
                    <a:lnTo>
                      <a:pt x="1373" y="32"/>
                    </a:lnTo>
                    <a:lnTo>
                      <a:pt x="1382" y="29"/>
                    </a:lnTo>
                    <a:lnTo>
                      <a:pt x="1392" y="26"/>
                    </a:lnTo>
                    <a:lnTo>
                      <a:pt x="1401" y="26"/>
                    </a:lnTo>
                    <a:lnTo>
                      <a:pt x="1410" y="22"/>
                    </a:lnTo>
                    <a:lnTo>
                      <a:pt x="1419" y="16"/>
                    </a:lnTo>
                    <a:lnTo>
                      <a:pt x="1429" y="8"/>
                    </a:lnTo>
                    <a:lnTo>
                      <a:pt x="1438" y="4"/>
                    </a:lnTo>
                    <a:lnTo>
                      <a:pt x="1447" y="0"/>
                    </a:lnTo>
                    <a:lnTo>
                      <a:pt x="1447" y="4"/>
                    </a:lnTo>
                    <a:lnTo>
                      <a:pt x="1438" y="8"/>
                    </a:lnTo>
                    <a:lnTo>
                      <a:pt x="1429" y="12"/>
                    </a:lnTo>
                    <a:lnTo>
                      <a:pt x="1419" y="20"/>
                    </a:lnTo>
                    <a:lnTo>
                      <a:pt x="1410" y="26"/>
                    </a:lnTo>
                    <a:lnTo>
                      <a:pt x="1401" y="29"/>
                    </a:lnTo>
                    <a:lnTo>
                      <a:pt x="1392" y="30"/>
                    </a:lnTo>
                    <a:lnTo>
                      <a:pt x="1382" y="33"/>
                    </a:lnTo>
                    <a:lnTo>
                      <a:pt x="1373" y="36"/>
                    </a:lnTo>
                    <a:lnTo>
                      <a:pt x="1364" y="36"/>
                    </a:lnTo>
                    <a:lnTo>
                      <a:pt x="1354" y="38"/>
                    </a:lnTo>
                    <a:lnTo>
                      <a:pt x="1345" y="41"/>
                    </a:lnTo>
                    <a:lnTo>
                      <a:pt x="1336" y="44"/>
                    </a:lnTo>
                    <a:lnTo>
                      <a:pt x="1327" y="45"/>
                    </a:lnTo>
                    <a:lnTo>
                      <a:pt x="1317" y="46"/>
                    </a:lnTo>
                    <a:lnTo>
                      <a:pt x="1308" y="46"/>
                    </a:lnTo>
                    <a:lnTo>
                      <a:pt x="1299" y="47"/>
                    </a:lnTo>
                    <a:lnTo>
                      <a:pt x="1289" y="49"/>
                    </a:lnTo>
                    <a:lnTo>
                      <a:pt x="1280" y="51"/>
                    </a:lnTo>
                    <a:lnTo>
                      <a:pt x="1271" y="55"/>
                    </a:lnTo>
                    <a:lnTo>
                      <a:pt x="1262" y="60"/>
                    </a:lnTo>
                    <a:lnTo>
                      <a:pt x="1252" y="62"/>
                    </a:lnTo>
                    <a:lnTo>
                      <a:pt x="1243" y="64"/>
                    </a:lnTo>
                    <a:lnTo>
                      <a:pt x="1234" y="68"/>
                    </a:lnTo>
                    <a:lnTo>
                      <a:pt x="1224" y="69"/>
                    </a:lnTo>
                    <a:lnTo>
                      <a:pt x="1215" y="69"/>
                    </a:lnTo>
                    <a:lnTo>
                      <a:pt x="1206" y="67"/>
                    </a:lnTo>
                    <a:lnTo>
                      <a:pt x="1197" y="67"/>
                    </a:lnTo>
                    <a:lnTo>
                      <a:pt x="1187" y="70"/>
                    </a:lnTo>
                    <a:lnTo>
                      <a:pt x="1178" y="74"/>
                    </a:lnTo>
                    <a:lnTo>
                      <a:pt x="1169" y="77"/>
                    </a:lnTo>
                    <a:lnTo>
                      <a:pt x="1160" y="83"/>
                    </a:lnTo>
                    <a:lnTo>
                      <a:pt x="1150" y="83"/>
                    </a:lnTo>
                    <a:lnTo>
                      <a:pt x="1141" y="83"/>
                    </a:lnTo>
                    <a:lnTo>
                      <a:pt x="1132" y="88"/>
                    </a:lnTo>
                    <a:lnTo>
                      <a:pt x="1122" y="92"/>
                    </a:lnTo>
                    <a:lnTo>
                      <a:pt x="1113" y="95"/>
                    </a:lnTo>
                    <a:lnTo>
                      <a:pt x="1104" y="99"/>
                    </a:lnTo>
                    <a:lnTo>
                      <a:pt x="1095" y="102"/>
                    </a:lnTo>
                    <a:lnTo>
                      <a:pt x="1085" y="106"/>
                    </a:lnTo>
                    <a:lnTo>
                      <a:pt x="1076" y="107"/>
                    </a:lnTo>
                    <a:lnTo>
                      <a:pt x="1067" y="110"/>
                    </a:lnTo>
                    <a:lnTo>
                      <a:pt x="1057" y="110"/>
                    </a:lnTo>
                    <a:lnTo>
                      <a:pt x="1048" y="113"/>
                    </a:lnTo>
                    <a:lnTo>
                      <a:pt x="1039" y="116"/>
                    </a:lnTo>
                    <a:lnTo>
                      <a:pt x="1030" y="119"/>
                    </a:lnTo>
                    <a:lnTo>
                      <a:pt x="1020" y="121"/>
                    </a:lnTo>
                    <a:lnTo>
                      <a:pt x="1011" y="123"/>
                    </a:lnTo>
                    <a:lnTo>
                      <a:pt x="1002" y="125"/>
                    </a:lnTo>
                    <a:lnTo>
                      <a:pt x="992" y="127"/>
                    </a:lnTo>
                    <a:lnTo>
                      <a:pt x="983" y="130"/>
                    </a:lnTo>
                    <a:lnTo>
                      <a:pt x="974" y="132"/>
                    </a:lnTo>
                    <a:lnTo>
                      <a:pt x="965" y="134"/>
                    </a:lnTo>
                    <a:lnTo>
                      <a:pt x="955" y="134"/>
                    </a:lnTo>
                    <a:lnTo>
                      <a:pt x="946" y="136"/>
                    </a:lnTo>
                    <a:lnTo>
                      <a:pt x="937" y="137"/>
                    </a:lnTo>
                    <a:lnTo>
                      <a:pt x="928" y="138"/>
                    </a:lnTo>
                    <a:lnTo>
                      <a:pt x="918" y="141"/>
                    </a:lnTo>
                    <a:lnTo>
                      <a:pt x="909" y="141"/>
                    </a:lnTo>
                    <a:lnTo>
                      <a:pt x="900" y="142"/>
                    </a:lnTo>
                    <a:lnTo>
                      <a:pt x="890" y="144"/>
                    </a:lnTo>
                    <a:lnTo>
                      <a:pt x="881" y="146"/>
                    </a:lnTo>
                    <a:lnTo>
                      <a:pt x="872" y="143"/>
                    </a:lnTo>
                    <a:lnTo>
                      <a:pt x="863" y="142"/>
                    </a:lnTo>
                    <a:lnTo>
                      <a:pt x="853" y="143"/>
                    </a:lnTo>
                    <a:lnTo>
                      <a:pt x="844" y="144"/>
                    </a:lnTo>
                    <a:lnTo>
                      <a:pt x="835" y="146"/>
                    </a:lnTo>
                    <a:lnTo>
                      <a:pt x="825" y="146"/>
                    </a:lnTo>
                    <a:lnTo>
                      <a:pt x="816" y="148"/>
                    </a:lnTo>
                    <a:lnTo>
                      <a:pt x="807" y="147"/>
                    </a:lnTo>
                    <a:lnTo>
                      <a:pt x="798" y="148"/>
                    </a:lnTo>
                    <a:lnTo>
                      <a:pt x="788" y="150"/>
                    </a:lnTo>
                    <a:lnTo>
                      <a:pt x="779" y="151"/>
                    </a:lnTo>
                    <a:lnTo>
                      <a:pt x="770" y="152"/>
                    </a:lnTo>
                    <a:lnTo>
                      <a:pt x="760" y="152"/>
                    </a:lnTo>
                    <a:lnTo>
                      <a:pt x="751" y="151"/>
                    </a:lnTo>
                    <a:lnTo>
                      <a:pt x="742" y="150"/>
                    </a:lnTo>
                    <a:lnTo>
                      <a:pt x="733" y="149"/>
                    </a:lnTo>
                    <a:lnTo>
                      <a:pt x="723" y="149"/>
                    </a:lnTo>
                    <a:lnTo>
                      <a:pt x="714" y="150"/>
                    </a:lnTo>
                    <a:lnTo>
                      <a:pt x="705" y="151"/>
                    </a:lnTo>
                    <a:lnTo>
                      <a:pt x="696" y="151"/>
                    </a:lnTo>
                    <a:lnTo>
                      <a:pt x="686" y="152"/>
                    </a:lnTo>
                    <a:lnTo>
                      <a:pt x="677" y="152"/>
                    </a:lnTo>
                    <a:lnTo>
                      <a:pt x="668" y="154"/>
                    </a:lnTo>
                    <a:lnTo>
                      <a:pt x="658" y="155"/>
                    </a:lnTo>
                    <a:lnTo>
                      <a:pt x="649" y="153"/>
                    </a:lnTo>
                    <a:lnTo>
                      <a:pt x="640" y="155"/>
                    </a:lnTo>
                    <a:lnTo>
                      <a:pt x="631" y="153"/>
                    </a:lnTo>
                    <a:lnTo>
                      <a:pt x="621" y="153"/>
                    </a:lnTo>
                    <a:lnTo>
                      <a:pt x="612" y="154"/>
                    </a:lnTo>
                    <a:lnTo>
                      <a:pt x="603" y="155"/>
                    </a:lnTo>
                    <a:lnTo>
                      <a:pt x="593" y="155"/>
                    </a:lnTo>
                    <a:lnTo>
                      <a:pt x="584" y="154"/>
                    </a:lnTo>
                    <a:lnTo>
                      <a:pt x="575" y="155"/>
                    </a:lnTo>
                    <a:lnTo>
                      <a:pt x="566" y="155"/>
                    </a:lnTo>
                    <a:lnTo>
                      <a:pt x="556" y="156"/>
                    </a:lnTo>
                    <a:lnTo>
                      <a:pt x="547" y="156"/>
                    </a:lnTo>
                    <a:lnTo>
                      <a:pt x="538" y="157"/>
                    </a:lnTo>
                    <a:lnTo>
                      <a:pt x="528" y="156"/>
                    </a:lnTo>
                    <a:lnTo>
                      <a:pt x="519" y="157"/>
                    </a:lnTo>
                    <a:lnTo>
                      <a:pt x="510" y="158"/>
                    </a:lnTo>
                    <a:lnTo>
                      <a:pt x="501" y="159"/>
                    </a:lnTo>
                    <a:lnTo>
                      <a:pt x="491" y="159"/>
                    </a:lnTo>
                    <a:lnTo>
                      <a:pt x="482" y="160"/>
                    </a:lnTo>
                    <a:lnTo>
                      <a:pt x="473" y="160"/>
                    </a:lnTo>
                    <a:lnTo>
                      <a:pt x="464" y="160"/>
                    </a:lnTo>
                    <a:lnTo>
                      <a:pt x="454" y="161"/>
                    </a:lnTo>
                    <a:lnTo>
                      <a:pt x="445" y="161"/>
                    </a:lnTo>
                    <a:lnTo>
                      <a:pt x="436" y="162"/>
                    </a:lnTo>
                    <a:lnTo>
                      <a:pt x="426" y="162"/>
                    </a:lnTo>
                    <a:lnTo>
                      <a:pt x="417" y="162"/>
                    </a:lnTo>
                    <a:lnTo>
                      <a:pt x="408" y="162"/>
                    </a:lnTo>
                    <a:lnTo>
                      <a:pt x="399" y="163"/>
                    </a:lnTo>
                    <a:lnTo>
                      <a:pt x="389" y="163"/>
                    </a:lnTo>
                    <a:lnTo>
                      <a:pt x="380" y="163"/>
                    </a:lnTo>
                    <a:lnTo>
                      <a:pt x="371" y="163"/>
                    </a:lnTo>
                    <a:lnTo>
                      <a:pt x="361" y="163"/>
                    </a:lnTo>
                    <a:lnTo>
                      <a:pt x="352" y="163"/>
                    </a:lnTo>
                    <a:lnTo>
                      <a:pt x="343" y="164"/>
                    </a:lnTo>
                    <a:lnTo>
                      <a:pt x="334" y="164"/>
                    </a:lnTo>
                    <a:lnTo>
                      <a:pt x="324" y="164"/>
                    </a:lnTo>
                    <a:lnTo>
                      <a:pt x="315" y="164"/>
                    </a:lnTo>
                    <a:lnTo>
                      <a:pt x="306" y="164"/>
                    </a:lnTo>
                    <a:lnTo>
                      <a:pt x="296" y="164"/>
                    </a:lnTo>
                    <a:lnTo>
                      <a:pt x="287" y="165"/>
                    </a:lnTo>
                    <a:lnTo>
                      <a:pt x="278" y="165"/>
                    </a:lnTo>
                    <a:lnTo>
                      <a:pt x="269" y="165"/>
                    </a:lnTo>
                    <a:lnTo>
                      <a:pt x="259" y="165"/>
                    </a:lnTo>
                    <a:lnTo>
                      <a:pt x="250" y="165"/>
                    </a:lnTo>
                    <a:lnTo>
                      <a:pt x="241" y="166"/>
                    </a:lnTo>
                    <a:lnTo>
                      <a:pt x="232" y="166"/>
                    </a:lnTo>
                    <a:lnTo>
                      <a:pt x="222" y="166"/>
                    </a:lnTo>
                    <a:lnTo>
                      <a:pt x="213" y="166"/>
                    </a:lnTo>
                    <a:lnTo>
                      <a:pt x="204" y="166"/>
                    </a:lnTo>
                    <a:lnTo>
                      <a:pt x="194" y="166"/>
                    </a:lnTo>
                    <a:lnTo>
                      <a:pt x="185" y="166"/>
                    </a:lnTo>
                    <a:lnTo>
                      <a:pt x="176" y="167"/>
                    </a:lnTo>
                    <a:lnTo>
                      <a:pt x="167" y="167"/>
                    </a:lnTo>
                    <a:lnTo>
                      <a:pt x="157" y="167"/>
                    </a:lnTo>
                    <a:lnTo>
                      <a:pt x="148" y="167"/>
                    </a:lnTo>
                    <a:lnTo>
                      <a:pt x="139" y="167"/>
                    </a:lnTo>
                    <a:lnTo>
                      <a:pt x="129" y="167"/>
                    </a:lnTo>
                    <a:lnTo>
                      <a:pt x="120" y="167"/>
                    </a:lnTo>
                    <a:lnTo>
                      <a:pt x="111" y="167"/>
                    </a:lnTo>
                    <a:lnTo>
                      <a:pt x="102" y="168"/>
                    </a:lnTo>
                    <a:lnTo>
                      <a:pt x="92" y="168"/>
                    </a:lnTo>
                    <a:lnTo>
                      <a:pt x="83" y="168"/>
                    </a:lnTo>
                    <a:lnTo>
                      <a:pt x="74" y="168"/>
                    </a:lnTo>
                    <a:lnTo>
                      <a:pt x="64" y="168"/>
                    </a:lnTo>
                    <a:lnTo>
                      <a:pt x="55" y="168"/>
                    </a:lnTo>
                    <a:lnTo>
                      <a:pt x="46" y="168"/>
                    </a:lnTo>
                    <a:lnTo>
                      <a:pt x="37" y="168"/>
                    </a:lnTo>
                    <a:lnTo>
                      <a:pt x="27" y="168"/>
                    </a:lnTo>
                    <a:lnTo>
                      <a:pt x="18" y="169"/>
                    </a:lnTo>
                    <a:lnTo>
                      <a:pt x="9" y="168"/>
                    </a:lnTo>
                    <a:lnTo>
                      <a:pt x="0" y="168"/>
                    </a:lnTo>
                    <a:close/>
                  </a:path>
                </a:pathLst>
              </a:custGeom>
              <a:noFill/>
              <a:ln w="3175">
                <a:solidFill>
                  <a:srgbClr val="FFC800"/>
                </a:solidFill>
                <a:round/>
                <a:headEnd/>
                <a:tailEnd/>
              </a:ln>
              <a:effectLst/>
              <a:extLst>
                <a:ext uri="{909E8E84-426E-40DD-AFC4-6F175D3DCCD1}">
                  <a14:hiddenFill xmlns:a14="http://schemas.microsoft.com/office/drawing/2010/main">
                    <a:solidFill>
                      <a:srgbClr val="FFC8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38" name="Freeform 113"/>
              <p:cNvSpPr>
                <a:spLocks noChangeArrowheads="1"/>
              </p:cNvSpPr>
              <p:nvPr/>
            </p:nvSpPr>
            <p:spPr bwMode="auto">
              <a:xfrm>
                <a:off x="472" y="2344"/>
                <a:ext cx="1447" cy="165"/>
              </a:xfrm>
              <a:custGeom>
                <a:avLst/>
                <a:gdLst>
                  <a:gd name="T0" fmla="*/ 37 w 1447"/>
                  <a:gd name="T1" fmla="*/ 166 h 164"/>
                  <a:gd name="T2" fmla="*/ 83 w 1447"/>
                  <a:gd name="T3" fmla="*/ 166 h 164"/>
                  <a:gd name="T4" fmla="*/ 129 w 1447"/>
                  <a:gd name="T5" fmla="*/ 165 h 164"/>
                  <a:gd name="T6" fmla="*/ 176 w 1447"/>
                  <a:gd name="T7" fmla="*/ 164 h 164"/>
                  <a:gd name="T8" fmla="*/ 222 w 1447"/>
                  <a:gd name="T9" fmla="*/ 164 h 164"/>
                  <a:gd name="T10" fmla="*/ 269 w 1447"/>
                  <a:gd name="T11" fmla="*/ 163 h 164"/>
                  <a:gd name="T12" fmla="*/ 315 w 1447"/>
                  <a:gd name="T13" fmla="*/ 162 h 164"/>
                  <a:gd name="T14" fmla="*/ 361 w 1447"/>
                  <a:gd name="T15" fmla="*/ 161 h 164"/>
                  <a:gd name="T16" fmla="*/ 408 w 1447"/>
                  <a:gd name="T17" fmla="*/ 160 h 164"/>
                  <a:gd name="T18" fmla="*/ 454 w 1447"/>
                  <a:gd name="T19" fmla="*/ 158 h 164"/>
                  <a:gd name="T20" fmla="*/ 501 w 1447"/>
                  <a:gd name="T21" fmla="*/ 157 h 164"/>
                  <a:gd name="T22" fmla="*/ 547 w 1447"/>
                  <a:gd name="T23" fmla="*/ 154 h 164"/>
                  <a:gd name="T24" fmla="*/ 593 w 1447"/>
                  <a:gd name="T25" fmla="*/ 153 h 164"/>
                  <a:gd name="T26" fmla="*/ 640 w 1447"/>
                  <a:gd name="T27" fmla="*/ 153 h 164"/>
                  <a:gd name="T28" fmla="*/ 686 w 1447"/>
                  <a:gd name="T29" fmla="*/ 150 h 164"/>
                  <a:gd name="T30" fmla="*/ 733 w 1447"/>
                  <a:gd name="T31" fmla="*/ 147 h 164"/>
                  <a:gd name="T32" fmla="*/ 779 w 1447"/>
                  <a:gd name="T33" fmla="*/ 148 h 164"/>
                  <a:gd name="T34" fmla="*/ 825 w 1447"/>
                  <a:gd name="T35" fmla="*/ 144 h 164"/>
                  <a:gd name="T36" fmla="*/ 872 w 1447"/>
                  <a:gd name="T37" fmla="*/ 141 h 164"/>
                  <a:gd name="T38" fmla="*/ 918 w 1447"/>
                  <a:gd name="T39" fmla="*/ 138 h 164"/>
                  <a:gd name="T40" fmla="*/ 965 w 1447"/>
                  <a:gd name="T41" fmla="*/ 132 h 164"/>
                  <a:gd name="T42" fmla="*/ 1011 w 1447"/>
                  <a:gd name="T43" fmla="*/ 121 h 164"/>
                  <a:gd name="T44" fmla="*/ 1057 w 1447"/>
                  <a:gd name="T45" fmla="*/ 108 h 164"/>
                  <a:gd name="T46" fmla="*/ 1104 w 1447"/>
                  <a:gd name="T47" fmla="*/ 97 h 164"/>
                  <a:gd name="T48" fmla="*/ 1150 w 1447"/>
                  <a:gd name="T49" fmla="*/ 79 h 164"/>
                  <a:gd name="T50" fmla="*/ 1197 w 1447"/>
                  <a:gd name="T51" fmla="*/ 63 h 164"/>
                  <a:gd name="T52" fmla="*/ 1243 w 1447"/>
                  <a:gd name="T53" fmla="*/ 60 h 164"/>
                  <a:gd name="T54" fmla="*/ 1289 w 1447"/>
                  <a:gd name="T55" fmla="*/ 45 h 164"/>
                  <a:gd name="T56" fmla="*/ 1336 w 1447"/>
                  <a:gd name="T57" fmla="*/ 40 h 164"/>
                  <a:gd name="T58" fmla="*/ 1382 w 1447"/>
                  <a:gd name="T59" fmla="*/ 29 h 164"/>
                  <a:gd name="T60" fmla="*/ 1429 w 1447"/>
                  <a:gd name="T61" fmla="*/ 8 h 164"/>
                  <a:gd name="T62" fmla="*/ 1429 w 1447"/>
                  <a:gd name="T63" fmla="*/ 12 h 164"/>
                  <a:gd name="T64" fmla="*/ 1382 w 1447"/>
                  <a:gd name="T65" fmla="*/ 32 h 164"/>
                  <a:gd name="T66" fmla="*/ 1336 w 1447"/>
                  <a:gd name="T67" fmla="*/ 43 h 164"/>
                  <a:gd name="T68" fmla="*/ 1289 w 1447"/>
                  <a:gd name="T69" fmla="*/ 48 h 164"/>
                  <a:gd name="T70" fmla="*/ 1243 w 1447"/>
                  <a:gd name="T71" fmla="*/ 62 h 164"/>
                  <a:gd name="T72" fmla="*/ 1197 w 1447"/>
                  <a:gd name="T73" fmla="*/ 64 h 164"/>
                  <a:gd name="T74" fmla="*/ 1150 w 1447"/>
                  <a:gd name="T75" fmla="*/ 79 h 164"/>
                  <a:gd name="T76" fmla="*/ 1104 w 1447"/>
                  <a:gd name="T77" fmla="*/ 97 h 164"/>
                  <a:gd name="T78" fmla="*/ 1057 w 1447"/>
                  <a:gd name="T79" fmla="*/ 108 h 164"/>
                  <a:gd name="T80" fmla="*/ 1011 w 1447"/>
                  <a:gd name="T81" fmla="*/ 121 h 164"/>
                  <a:gd name="T82" fmla="*/ 965 w 1447"/>
                  <a:gd name="T83" fmla="*/ 132 h 164"/>
                  <a:gd name="T84" fmla="*/ 918 w 1447"/>
                  <a:gd name="T85" fmla="*/ 138 h 164"/>
                  <a:gd name="T86" fmla="*/ 872 w 1447"/>
                  <a:gd name="T87" fmla="*/ 141 h 164"/>
                  <a:gd name="T88" fmla="*/ 825 w 1447"/>
                  <a:gd name="T89" fmla="*/ 144 h 164"/>
                  <a:gd name="T90" fmla="*/ 779 w 1447"/>
                  <a:gd name="T91" fmla="*/ 148 h 164"/>
                  <a:gd name="T92" fmla="*/ 733 w 1447"/>
                  <a:gd name="T93" fmla="*/ 147 h 164"/>
                  <a:gd name="T94" fmla="*/ 686 w 1447"/>
                  <a:gd name="T95" fmla="*/ 150 h 164"/>
                  <a:gd name="T96" fmla="*/ 640 w 1447"/>
                  <a:gd name="T97" fmla="*/ 153 h 164"/>
                  <a:gd name="T98" fmla="*/ 593 w 1447"/>
                  <a:gd name="T99" fmla="*/ 153 h 164"/>
                  <a:gd name="T100" fmla="*/ 547 w 1447"/>
                  <a:gd name="T101" fmla="*/ 154 h 164"/>
                  <a:gd name="T102" fmla="*/ 501 w 1447"/>
                  <a:gd name="T103" fmla="*/ 157 h 164"/>
                  <a:gd name="T104" fmla="*/ 454 w 1447"/>
                  <a:gd name="T105" fmla="*/ 158 h 164"/>
                  <a:gd name="T106" fmla="*/ 408 w 1447"/>
                  <a:gd name="T107" fmla="*/ 160 h 164"/>
                  <a:gd name="T108" fmla="*/ 361 w 1447"/>
                  <a:gd name="T109" fmla="*/ 161 h 164"/>
                  <a:gd name="T110" fmla="*/ 315 w 1447"/>
                  <a:gd name="T111" fmla="*/ 162 h 164"/>
                  <a:gd name="T112" fmla="*/ 269 w 1447"/>
                  <a:gd name="T113" fmla="*/ 163 h 164"/>
                  <a:gd name="T114" fmla="*/ 222 w 1447"/>
                  <a:gd name="T115" fmla="*/ 164 h 164"/>
                  <a:gd name="T116" fmla="*/ 176 w 1447"/>
                  <a:gd name="T117" fmla="*/ 164 h 164"/>
                  <a:gd name="T118" fmla="*/ 129 w 1447"/>
                  <a:gd name="T119" fmla="*/ 165 h 164"/>
                  <a:gd name="T120" fmla="*/ 83 w 1447"/>
                  <a:gd name="T121" fmla="*/ 166 h 164"/>
                  <a:gd name="T122" fmla="*/ 37 w 1447"/>
                  <a:gd name="T123" fmla="*/ 166 h 164"/>
                  <a:gd name="T124" fmla="*/ 0 w 1447"/>
                  <a:gd name="T125" fmla="*/ 166 h 1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4">
                    <a:moveTo>
                      <a:pt x="0" y="164"/>
                    </a:moveTo>
                    <a:lnTo>
                      <a:pt x="9" y="164"/>
                    </a:lnTo>
                    <a:lnTo>
                      <a:pt x="18" y="164"/>
                    </a:lnTo>
                    <a:lnTo>
                      <a:pt x="27" y="164"/>
                    </a:lnTo>
                    <a:lnTo>
                      <a:pt x="37" y="164"/>
                    </a:lnTo>
                    <a:lnTo>
                      <a:pt x="46" y="164"/>
                    </a:lnTo>
                    <a:lnTo>
                      <a:pt x="55" y="164"/>
                    </a:lnTo>
                    <a:lnTo>
                      <a:pt x="64" y="164"/>
                    </a:lnTo>
                    <a:lnTo>
                      <a:pt x="74" y="164"/>
                    </a:lnTo>
                    <a:lnTo>
                      <a:pt x="83" y="164"/>
                    </a:lnTo>
                    <a:lnTo>
                      <a:pt x="92" y="163"/>
                    </a:lnTo>
                    <a:lnTo>
                      <a:pt x="102" y="163"/>
                    </a:lnTo>
                    <a:lnTo>
                      <a:pt x="111" y="163"/>
                    </a:lnTo>
                    <a:lnTo>
                      <a:pt x="120" y="163"/>
                    </a:lnTo>
                    <a:lnTo>
                      <a:pt x="129" y="163"/>
                    </a:lnTo>
                    <a:lnTo>
                      <a:pt x="139" y="163"/>
                    </a:lnTo>
                    <a:lnTo>
                      <a:pt x="148" y="163"/>
                    </a:lnTo>
                    <a:lnTo>
                      <a:pt x="157" y="163"/>
                    </a:lnTo>
                    <a:lnTo>
                      <a:pt x="167" y="162"/>
                    </a:lnTo>
                    <a:lnTo>
                      <a:pt x="176" y="162"/>
                    </a:lnTo>
                    <a:lnTo>
                      <a:pt x="185" y="162"/>
                    </a:lnTo>
                    <a:lnTo>
                      <a:pt x="194" y="162"/>
                    </a:lnTo>
                    <a:lnTo>
                      <a:pt x="204" y="162"/>
                    </a:lnTo>
                    <a:lnTo>
                      <a:pt x="213" y="162"/>
                    </a:lnTo>
                    <a:lnTo>
                      <a:pt x="222" y="162"/>
                    </a:lnTo>
                    <a:lnTo>
                      <a:pt x="232" y="161"/>
                    </a:lnTo>
                    <a:lnTo>
                      <a:pt x="241" y="161"/>
                    </a:lnTo>
                    <a:lnTo>
                      <a:pt x="250" y="161"/>
                    </a:lnTo>
                    <a:lnTo>
                      <a:pt x="259" y="161"/>
                    </a:lnTo>
                    <a:lnTo>
                      <a:pt x="269" y="161"/>
                    </a:lnTo>
                    <a:lnTo>
                      <a:pt x="278" y="161"/>
                    </a:lnTo>
                    <a:lnTo>
                      <a:pt x="287" y="160"/>
                    </a:lnTo>
                    <a:lnTo>
                      <a:pt x="296" y="160"/>
                    </a:lnTo>
                    <a:lnTo>
                      <a:pt x="306" y="160"/>
                    </a:lnTo>
                    <a:lnTo>
                      <a:pt x="315" y="160"/>
                    </a:lnTo>
                    <a:lnTo>
                      <a:pt x="324" y="160"/>
                    </a:lnTo>
                    <a:lnTo>
                      <a:pt x="334" y="160"/>
                    </a:lnTo>
                    <a:lnTo>
                      <a:pt x="343" y="160"/>
                    </a:lnTo>
                    <a:lnTo>
                      <a:pt x="352" y="159"/>
                    </a:lnTo>
                    <a:lnTo>
                      <a:pt x="361" y="159"/>
                    </a:lnTo>
                    <a:lnTo>
                      <a:pt x="371" y="159"/>
                    </a:lnTo>
                    <a:lnTo>
                      <a:pt x="380" y="158"/>
                    </a:lnTo>
                    <a:lnTo>
                      <a:pt x="389" y="158"/>
                    </a:lnTo>
                    <a:lnTo>
                      <a:pt x="399" y="158"/>
                    </a:lnTo>
                    <a:lnTo>
                      <a:pt x="408" y="158"/>
                    </a:lnTo>
                    <a:lnTo>
                      <a:pt x="417" y="158"/>
                    </a:lnTo>
                    <a:lnTo>
                      <a:pt x="426" y="158"/>
                    </a:lnTo>
                    <a:lnTo>
                      <a:pt x="436" y="157"/>
                    </a:lnTo>
                    <a:lnTo>
                      <a:pt x="445" y="157"/>
                    </a:lnTo>
                    <a:lnTo>
                      <a:pt x="454" y="156"/>
                    </a:lnTo>
                    <a:lnTo>
                      <a:pt x="464" y="156"/>
                    </a:lnTo>
                    <a:lnTo>
                      <a:pt x="473" y="156"/>
                    </a:lnTo>
                    <a:lnTo>
                      <a:pt x="482" y="156"/>
                    </a:lnTo>
                    <a:lnTo>
                      <a:pt x="491" y="155"/>
                    </a:lnTo>
                    <a:lnTo>
                      <a:pt x="501" y="155"/>
                    </a:lnTo>
                    <a:lnTo>
                      <a:pt x="510" y="154"/>
                    </a:lnTo>
                    <a:lnTo>
                      <a:pt x="519" y="153"/>
                    </a:lnTo>
                    <a:lnTo>
                      <a:pt x="528" y="152"/>
                    </a:lnTo>
                    <a:lnTo>
                      <a:pt x="538" y="153"/>
                    </a:lnTo>
                    <a:lnTo>
                      <a:pt x="547" y="152"/>
                    </a:lnTo>
                    <a:lnTo>
                      <a:pt x="556" y="152"/>
                    </a:lnTo>
                    <a:lnTo>
                      <a:pt x="566" y="151"/>
                    </a:lnTo>
                    <a:lnTo>
                      <a:pt x="575" y="151"/>
                    </a:lnTo>
                    <a:lnTo>
                      <a:pt x="584" y="150"/>
                    </a:lnTo>
                    <a:lnTo>
                      <a:pt x="593" y="151"/>
                    </a:lnTo>
                    <a:lnTo>
                      <a:pt x="603" y="151"/>
                    </a:lnTo>
                    <a:lnTo>
                      <a:pt x="612" y="150"/>
                    </a:lnTo>
                    <a:lnTo>
                      <a:pt x="621" y="149"/>
                    </a:lnTo>
                    <a:lnTo>
                      <a:pt x="631" y="149"/>
                    </a:lnTo>
                    <a:lnTo>
                      <a:pt x="640" y="151"/>
                    </a:lnTo>
                    <a:lnTo>
                      <a:pt x="649" y="149"/>
                    </a:lnTo>
                    <a:lnTo>
                      <a:pt x="658" y="151"/>
                    </a:lnTo>
                    <a:lnTo>
                      <a:pt x="668" y="150"/>
                    </a:lnTo>
                    <a:lnTo>
                      <a:pt x="677" y="148"/>
                    </a:lnTo>
                    <a:lnTo>
                      <a:pt x="686" y="148"/>
                    </a:lnTo>
                    <a:lnTo>
                      <a:pt x="696" y="147"/>
                    </a:lnTo>
                    <a:lnTo>
                      <a:pt x="705" y="147"/>
                    </a:lnTo>
                    <a:lnTo>
                      <a:pt x="714" y="146"/>
                    </a:lnTo>
                    <a:lnTo>
                      <a:pt x="723" y="145"/>
                    </a:lnTo>
                    <a:lnTo>
                      <a:pt x="733" y="145"/>
                    </a:lnTo>
                    <a:lnTo>
                      <a:pt x="742" y="145"/>
                    </a:lnTo>
                    <a:lnTo>
                      <a:pt x="751" y="147"/>
                    </a:lnTo>
                    <a:lnTo>
                      <a:pt x="760" y="148"/>
                    </a:lnTo>
                    <a:lnTo>
                      <a:pt x="770" y="147"/>
                    </a:lnTo>
                    <a:lnTo>
                      <a:pt x="779" y="146"/>
                    </a:lnTo>
                    <a:lnTo>
                      <a:pt x="788" y="146"/>
                    </a:lnTo>
                    <a:lnTo>
                      <a:pt x="798" y="144"/>
                    </a:lnTo>
                    <a:lnTo>
                      <a:pt x="807" y="143"/>
                    </a:lnTo>
                    <a:lnTo>
                      <a:pt x="816" y="143"/>
                    </a:lnTo>
                    <a:lnTo>
                      <a:pt x="825" y="142"/>
                    </a:lnTo>
                    <a:lnTo>
                      <a:pt x="835" y="142"/>
                    </a:lnTo>
                    <a:lnTo>
                      <a:pt x="844" y="139"/>
                    </a:lnTo>
                    <a:lnTo>
                      <a:pt x="853" y="139"/>
                    </a:lnTo>
                    <a:lnTo>
                      <a:pt x="863" y="138"/>
                    </a:lnTo>
                    <a:lnTo>
                      <a:pt x="872" y="139"/>
                    </a:lnTo>
                    <a:lnTo>
                      <a:pt x="881" y="141"/>
                    </a:lnTo>
                    <a:lnTo>
                      <a:pt x="890" y="140"/>
                    </a:lnTo>
                    <a:lnTo>
                      <a:pt x="900" y="138"/>
                    </a:lnTo>
                    <a:lnTo>
                      <a:pt x="909" y="137"/>
                    </a:lnTo>
                    <a:lnTo>
                      <a:pt x="918" y="136"/>
                    </a:lnTo>
                    <a:lnTo>
                      <a:pt x="928" y="134"/>
                    </a:lnTo>
                    <a:lnTo>
                      <a:pt x="937" y="132"/>
                    </a:lnTo>
                    <a:lnTo>
                      <a:pt x="946" y="131"/>
                    </a:lnTo>
                    <a:lnTo>
                      <a:pt x="955" y="130"/>
                    </a:lnTo>
                    <a:lnTo>
                      <a:pt x="965" y="130"/>
                    </a:lnTo>
                    <a:lnTo>
                      <a:pt x="974" y="127"/>
                    </a:lnTo>
                    <a:lnTo>
                      <a:pt x="983" y="126"/>
                    </a:lnTo>
                    <a:lnTo>
                      <a:pt x="992" y="123"/>
                    </a:lnTo>
                    <a:lnTo>
                      <a:pt x="1002" y="121"/>
                    </a:lnTo>
                    <a:lnTo>
                      <a:pt x="1011" y="119"/>
                    </a:lnTo>
                    <a:lnTo>
                      <a:pt x="1020" y="116"/>
                    </a:lnTo>
                    <a:lnTo>
                      <a:pt x="1030" y="115"/>
                    </a:lnTo>
                    <a:lnTo>
                      <a:pt x="1039" y="112"/>
                    </a:lnTo>
                    <a:lnTo>
                      <a:pt x="1048" y="109"/>
                    </a:lnTo>
                    <a:lnTo>
                      <a:pt x="1057" y="106"/>
                    </a:lnTo>
                    <a:lnTo>
                      <a:pt x="1067" y="106"/>
                    </a:lnTo>
                    <a:lnTo>
                      <a:pt x="1076" y="103"/>
                    </a:lnTo>
                    <a:lnTo>
                      <a:pt x="1085" y="102"/>
                    </a:lnTo>
                    <a:lnTo>
                      <a:pt x="1095" y="98"/>
                    </a:lnTo>
                    <a:lnTo>
                      <a:pt x="1104" y="95"/>
                    </a:lnTo>
                    <a:lnTo>
                      <a:pt x="1113" y="91"/>
                    </a:lnTo>
                    <a:lnTo>
                      <a:pt x="1122" y="88"/>
                    </a:lnTo>
                    <a:lnTo>
                      <a:pt x="1132" y="84"/>
                    </a:lnTo>
                    <a:lnTo>
                      <a:pt x="1141" y="79"/>
                    </a:lnTo>
                    <a:lnTo>
                      <a:pt x="1150" y="79"/>
                    </a:lnTo>
                    <a:lnTo>
                      <a:pt x="1160" y="78"/>
                    </a:lnTo>
                    <a:lnTo>
                      <a:pt x="1169" y="73"/>
                    </a:lnTo>
                    <a:lnTo>
                      <a:pt x="1178" y="70"/>
                    </a:lnTo>
                    <a:lnTo>
                      <a:pt x="1187" y="66"/>
                    </a:lnTo>
                    <a:lnTo>
                      <a:pt x="1197" y="63"/>
                    </a:lnTo>
                    <a:lnTo>
                      <a:pt x="1206" y="63"/>
                    </a:lnTo>
                    <a:lnTo>
                      <a:pt x="1215" y="65"/>
                    </a:lnTo>
                    <a:lnTo>
                      <a:pt x="1224" y="65"/>
                    </a:lnTo>
                    <a:lnTo>
                      <a:pt x="1234" y="64"/>
                    </a:lnTo>
                    <a:lnTo>
                      <a:pt x="1243" y="60"/>
                    </a:lnTo>
                    <a:lnTo>
                      <a:pt x="1252" y="58"/>
                    </a:lnTo>
                    <a:lnTo>
                      <a:pt x="1262" y="55"/>
                    </a:lnTo>
                    <a:lnTo>
                      <a:pt x="1271" y="51"/>
                    </a:lnTo>
                    <a:lnTo>
                      <a:pt x="1280" y="47"/>
                    </a:lnTo>
                    <a:lnTo>
                      <a:pt x="1289" y="45"/>
                    </a:lnTo>
                    <a:lnTo>
                      <a:pt x="1299" y="43"/>
                    </a:lnTo>
                    <a:lnTo>
                      <a:pt x="1308" y="42"/>
                    </a:lnTo>
                    <a:lnTo>
                      <a:pt x="1317" y="42"/>
                    </a:lnTo>
                    <a:lnTo>
                      <a:pt x="1327" y="41"/>
                    </a:lnTo>
                    <a:lnTo>
                      <a:pt x="1336" y="40"/>
                    </a:lnTo>
                    <a:lnTo>
                      <a:pt x="1345" y="37"/>
                    </a:lnTo>
                    <a:lnTo>
                      <a:pt x="1354" y="33"/>
                    </a:lnTo>
                    <a:lnTo>
                      <a:pt x="1364" y="32"/>
                    </a:lnTo>
                    <a:lnTo>
                      <a:pt x="1373" y="31"/>
                    </a:lnTo>
                    <a:lnTo>
                      <a:pt x="1382" y="29"/>
                    </a:lnTo>
                    <a:lnTo>
                      <a:pt x="1392" y="26"/>
                    </a:lnTo>
                    <a:lnTo>
                      <a:pt x="1401" y="25"/>
                    </a:lnTo>
                    <a:lnTo>
                      <a:pt x="1410" y="22"/>
                    </a:lnTo>
                    <a:lnTo>
                      <a:pt x="1419" y="16"/>
                    </a:lnTo>
                    <a:lnTo>
                      <a:pt x="1429" y="8"/>
                    </a:lnTo>
                    <a:lnTo>
                      <a:pt x="1438" y="4"/>
                    </a:lnTo>
                    <a:lnTo>
                      <a:pt x="1447" y="0"/>
                    </a:lnTo>
                    <a:lnTo>
                      <a:pt x="1447" y="3"/>
                    </a:lnTo>
                    <a:lnTo>
                      <a:pt x="1438" y="8"/>
                    </a:lnTo>
                    <a:lnTo>
                      <a:pt x="1429" y="12"/>
                    </a:lnTo>
                    <a:lnTo>
                      <a:pt x="1419" y="19"/>
                    </a:lnTo>
                    <a:lnTo>
                      <a:pt x="1410" y="25"/>
                    </a:lnTo>
                    <a:lnTo>
                      <a:pt x="1401" y="29"/>
                    </a:lnTo>
                    <a:lnTo>
                      <a:pt x="1392" y="29"/>
                    </a:lnTo>
                    <a:lnTo>
                      <a:pt x="1382" y="32"/>
                    </a:lnTo>
                    <a:lnTo>
                      <a:pt x="1373" y="35"/>
                    </a:lnTo>
                    <a:lnTo>
                      <a:pt x="1364" y="35"/>
                    </a:lnTo>
                    <a:lnTo>
                      <a:pt x="1354" y="37"/>
                    </a:lnTo>
                    <a:lnTo>
                      <a:pt x="1345" y="40"/>
                    </a:lnTo>
                    <a:lnTo>
                      <a:pt x="1336" y="43"/>
                    </a:lnTo>
                    <a:lnTo>
                      <a:pt x="1327" y="44"/>
                    </a:lnTo>
                    <a:lnTo>
                      <a:pt x="1317" y="45"/>
                    </a:lnTo>
                    <a:lnTo>
                      <a:pt x="1308" y="45"/>
                    </a:lnTo>
                    <a:lnTo>
                      <a:pt x="1299" y="46"/>
                    </a:lnTo>
                    <a:lnTo>
                      <a:pt x="1289" y="48"/>
                    </a:lnTo>
                    <a:lnTo>
                      <a:pt x="1280" y="50"/>
                    </a:lnTo>
                    <a:lnTo>
                      <a:pt x="1271" y="53"/>
                    </a:lnTo>
                    <a:lnTo>
                      <a:pt x="1262" y="58"/>
                    </a:lnTo>
                    <a:lnTo>
                      <a:pt x="1252" y="60"/>
                    </a:lnTo>
                    <a:lnTo>
                      <a:pt x="1243" y="62"/>
                    </a:lnTo>
                    <a:lnTo>
                      <a:pt x="1234" y="65"/>
                    </a:lnTo>
                    <a:lnTo>
                      <a:pt x="1224" y="66"/>
                    </a:lnTo>
                    <a:lnTo>
                      <a:pt x="1215" y="66"/>
                    </a:lnTo>
                    <a:lnTo>
                      <a:pt x="1206" y="64"/>
                    </a:lnTo>
                    <a:lnTo>
                      <a:pt x="1197" y="64"/>
                    </a:lnTo>
                    <a:lnTo>
                      <a:pt x="1187" y="67"/>
                    </a:lnTo>
                    <a:lnTo>
                      <a:pt x="1178" y="71"/>
                    </a:lnTo>
                    <a:lnTo>
                      <a:pt x="1169" y="74"/>
                    </a:lnTo>
                    <a:lnTo>
                      <a:pt x="1160" y="79"/>
                    </a:lnTo>
                    <a:lnTo>
                      <a:pt x="1150" y="79"/>
                    </a:lnTo>
                    <a:lnTo>
                      <a:pt x="1141" y="79"/>
                    </a:lnTo>
                    <a:lnTo>
                      <a:pt x="1132" y="84"/>
                    </a:lnTo>
                    <a:lnTo>
                      <a:pt x="1122" y="88"/>
                    </a:lnTo>
                    <a:lnTo>
                      <a:pt x="1113" y="91"/>
                    </a:lnTo>
                    <a:lnTo>
                      <a:pt x="1104" y="95"/>
                    </a:lnTo>
                    <a:lnTo>
                      <a:pt x="1095" y="98"/>
                    </a:lnTo>
                    <a:lnTo>
                      <a:pt x="1085" y="102"/>
                    </a:lnTo>
                    <a:lnTo>
                      <a:pt x="1076" y="103"/>
                    </a:lnTo>
                    <a:lnTo>
                      <a:pt x="1067" y="106"/>
                    </a:lnTo>
                    <a:lnTo>
                      <a:pt x="1057" y="106"/>
                    </a:lnTo>
                    <a:lnTo>
                      <a:pt x="1048" y="109"/>
                    </a:lnTo>
                    <a:lnTo>
                      <a:pt x="1039" y="112"/>
                    </a:lnTo>
                    <a:lnTo>
                      <a:pt x="1030" y="115"/>
                    </a:lnTo>
                    <a:lnTo>
                      <a:pt x="1020" y="116"/>
                    </a:lnTo>
                    <a:lnTo>
                      <a:pt x="1011" y="119"/>
                    </a:lnTo>
                    <a:lnTo>
                      <a:pt x="1002" y="121"/>
                    </a:lnTo>
                    <a:lnTo>
                      <a:pt x="992" y="123"/>
                    </a:lnTo>
                    <a:lnTo>
                      <a:pt x="983" y="126"/>
                    </a:lnTo>
                    <a:lnTo>
                      <a:pt x="974" y="127"/>
                    </a:lnTo>
                    <a:lnTo>
                      <a:pt x="965" y="130"/>
                    </a:lnTo>
                    <a:lnTo>
                      <a:pt x="955" y="130"/>
                    </a:lnTo>
                    <a:lnTo>
                      <a:pt x="946" y="131"/>
                    </a:lnTo>
                    <a:lnTo>
                      <a:pt x="937" y="132"/>
                    </a:lnTo>
                    <a:lnTo>
                      <a:pt x="928" y="134"/>
                    </a:lnTo>
                    <a:lnTo>
                      <a:pt x="918" y="136"/>
                    </a:lnTo>
                    <a:lnTo>
                      <a:pt x="909" y="137"/>
                    </a:lnTo>
                    <a:lnTo>
                      <a:pt x="900" y="138"/>
                    </a:lnTo>
                    <a:lnTo>
                      <a:pt x="890" y="140"/>
                    </a:lnTo>
                    <a:lnTo>
                      <a:pt x="881" y="141"/>
                    </a:lnTo>
                    <a:lnTo>
                      <a:pt x="872" y="139"/>
                    </a:lnTo>
                    <a:lnTo>
                      <a:pt x="863" y="138"/>
                    </a:lnTo>
                    <a:lnTo>
                      <a:pt x="853" y="139"/>
                    </a:lnTo>
                    <a:lnTo>
                      <a:pt x="844" y="139"/>
                    </a:lnTo>
                    <a:lnTo>
                      <a:pt x="835" y="142"/>
                    </a:lnTo>
                    <a:lnTo>
                      <a:pt x="825" y="142"/>
                    </a:lnTo>
                    <a:lnTo>
                      <a:pt x="816" y="143"/>
                    </a:lnTo>
                    <a:lnTo>
                      <a:pt x="807" y="143"/>
                    </a:lnTo>
                    <a:lnTo>
                      <a:pt x="798" y="144"/>
                    </a:lnTo>
                    <a:lnTo>
                      <a:pt x="788" y="146"/>
                    </a:lnTo>
                    <a:lnTo>
                      <a:pt x="779" y="146"/>
                    </a:lnTo>
                    <a:lnTo>
                      <a:pt x="770" y="147"/>
                    </a:lnTo>
                    <a:lnTo>
                      <a:pt x="760" y="148"/>
                    </a:lnTo>
                    <a:lnTo>
                      <a:pt x="751" y="147"/>
                    </a:lnTo>
                    <a:lnTo>
                      <a:pt x="742" y="145"/>
                    </a:lnTo>
                    <a:lnTo>
                      <a:pt x="733" y="145"/>
                    </a:lnTo>
                    <a:lnTo>
                      <a:pt x="723" y="145"/>
                    </a:lnTo>
                    <a:lnTo>
                      <a:pt x="714" y="146"/>
                    </a:lnTo>
                    <a:lnTo>
                      <a:pt x="705" y="147"/>
                    </a:lnTo>
                    <a:lnTo>
                      <a:pt x="696" y="147"/>
                    </a:lnTo>
                    <a:lnTo>
                      <a:pt x="686" y="148"/>
                    </a:lnTo>
                    <a:lnTo>
                      <a:pt x="677" y="148"/>
                    </a:lnTo>
                    <a:lnTo>
                      <a:pt x="668" y="150"/>
                    </a:lnTo>
                    <a:lnTo>
                      <a:pt x="658" y="151"/>
                    </a:lnTo>
                    <a:lnTo>
                      <a:pt x="649" y="149"/>
                    </a:lnTo>
                    <a:lnTo>
                      <a:pt x="640" y="151"/>
                    </a:lnTo>
                    <a:lnTo>
                      <a:pt x="631" y="149"/>
                    </a:lnTo>
                    <a:lnTo>
                      <a:pt x="621" y="149"/>
                    </a:lnTo>
                    <a:lnTo>
                      <a:pt x="612" y="150"/>
                    </a:lnTo>
                    <a:lnTo>
                      <a:pt x="603" y="151"/>
                    </a:lnTo>
                    <a:lnTo>
                      <a:pt x="593" y="151"/>
                    </a:lnTo>
                    <a:lnTo>
                      <a:pt x="584" y="150"/>
                    </a:lnTo>
                    <a:lnTo>
                      <a:pt x="575" y="151"/>
                    </a:lnTo>
                    <a:lnTo>
                      <a:pt x="566" y="151"/>
                    </a:lnTo>
                    <a:lnTo>
                      <a:pt x="556" y="152"/>
                    </a:lnTo>
                    <a:lnTo>
                      <a:pt x="547" y="152"/>
                    </a:lnTo>
                    <a:lnTo>
                      <a:pt x="538" y="153"/>
                    </a:lnTo>
                    <a:lnTo>
                      <a:pt x="528" y="152"/>
                    </a:lnTo>
                    <a:lnTo>
                      <a:pt x="519" y="153"/>
                    </a:lnTo>
                    <a:lnTo>
                      <a:pt x="510" y="154"/>
                    </a:lnTo>
                    <a:lnTo>
                      <a:pt x="501" y="155"/>
                    </a:lnTo>
                    <a:lnTo>
                      <a:pt x="491" y="155"/>
                    </a:lnTo>
                    <a:lnTo>
                      <a:pt x="482" y="156"/>
                    </a:lnTo>
                    <a:lnTo>
                      <a:pt x="473" y="156"/>
                    </a:lnTo>
                    <a:lnTo>
                      <a:pt x="464" y="156"/>
                    </a:lnTo>
                    <a:lnTo>
                      <a:pt x="454" y="156"/>
                    </a:lnTo>
                    <a:lnTo>
                      <a:pt x="445" y="157"/>
                    </a:lnTo>
                    <a:lnTo>
                      <a:pt x="436" y="157"/>
                    </a:lnTo>
                    <a:lnTo>
                      <a:pt x="426" y="158"/>
                    </a:lnTo>
                    <a:lnTo>
                      <a:pt x="417" y="158"/>
                    </a:lnTo>
                    <a:lnTo>
                      <a:pt x="408" y="158"/>
                    </a:lnTo>
                    <a:lnTo>
                      <a:pt x="399" y="158"/>
                    </a:lnTo>
                    <a:lnTo>
                      <a:pt x="389" y="158"/>
                    </a:lnTo>
                    <a:lnTo>
                      <a:pt x="380" y="158"/>
                    </a:lnTo>
                    <a:lnTo>
                      <a:pt x="371" y="159"/>
                    </a:lnTo>
                    <a:lnTo>
                      <a:pt x="361" y="159"/>
                    </a:lnTo>
                    <a:lnTo>
                      <a:pt x="352" y="159"/>
                    </a:lnTo>
                    <a:lnTo>
                      <a:pt x="343" y="160"/>
                    </a:lnTo>
                    <a:lnTo>
                      <a:pt x="334" y="160"/>
                    </a:lnTo>
                    <a:lnTo>
                      <a:pt x="324" y="160"/>
                    </a:lnTo>
                    <a:lnTo>
                      <a:pt x="315" y="160"/>
                    </a:lnTo>
                    <a:lnTo>
                      <a:pt x="306" y="160"/>
                    </a:lnTo>
                    <a:lnTo>
                      <a:pt x="296" y="160"/>
                    </a:lnTo>
                    <a:lnTo>
                      <a:pt x="287" y="160"/>
                    </a:lnTo>
                    <a:lnTo>
                      <a:pt x="278" y="161"/>
                    </a:lnTo>
                    <a:lnTo>
                      <a:pt x="269" y="161"/>
                    </a:lnTo>
                    <a:lnTo>
                      <a:pt x="259" y="161"/>
                    </a:lnTo>
                    <a:lnTo>
                      <a:pt x="250" y="161"/>
                    </a:lnTo>
                    <a:lnTo>
                      <a:pt x="241" y="161"/>
                    </a:lnTo>
                    <a:lnTo>
                      <a:pt x="232" y="161"/>
                    </a:lnTo>
                    <a:lnTo>
                      <a:pt x="222" y="162"/>
                    </a:lnTo>
                    <a:lnTo>
                      <a:pt x="213" y="162"/>
                    </a:lnTo>
                    <a:lnTo>
                      <a:pt x="204" y="162"/>
                    </a:lnTo>
                    <a:lnTo>
                      <a:pt x="194" y="162"/>
                    </a:lnTo>
                    <a:lnTo>
                      <a:pt x="185" y="162"/>
                    </a:lnTo>
                    <a:lnTo>
                      <a:pt x="176" y="162"/>
                    </a:lnTo>
                    <a:lnTo>
                      <a:pt x="167" y="162"/>
                    </a:lnTo>
                    <a:lnTo>
                      <a:pt x="157" y="163"/>
                    </a:lnTo>
                    <a:lnTo>
                      <a:pt x="148" y="163"/>
                    </a:lnTo>
                    <a:lnTo>
                      <a:pt x="139" y="163"/>
                    </a:lnTo>
                    <a:lnTo>
                      <a:pt x="129" y="163"/>
                    </a:lnTo>
                    <a:lnTo>
                      <a:pt x="120" y="163"/>
                    </a:lnTo>
                    <a:lnTo>
                      <a:pt x="111" y="163"/>
                    </a:lnTo>
                    <a:lnTo>
                      <a:pt x="102" y="163"/>
                    </a:lnTo>
                    <a:lnTo>
                      <a:pt x="92" y="163"/>
                    </a:lnTo>
                    <a:lnTo>
                      <a:pt x="83" y="164"/>
                    </a:lnTo>
                    <a:lnTo>
                      <a:pt x="74" y="164"/>
                    </a:lnTo>
                    <a:lnTo>
                      <a:pt x="64" y="164"/>
                    </a:lnTo>
                    <a:lnTo>
                      <a:pt x="55" y="164"/>
                    </a:lnTo>
                    <a:lnTo>
                      <a:pt x="46" y="164"/>
                    </a:lnTo>
                    <a:lnTo>
                      <a:pt x="37" y="164"/>
                    </a:lnTo>
                    <a:lnTo>
                      <a:pt x="27" y="164"/>
                    </a:lnTo>
                    <a:lnTo>
                      <a:pt x="18" y="164"/>
                    </a:lnTo>
                    <a:lnTo>
                      <a:pt x="9" y="164"/>
                    </a:lnTo>
                    <a:lnTo>
                      <a:pt x="0" y="164"/>
                    </a:lnTo>
                    <a:close/>
                  </a:path>
                </a:pathLst>
              </a:cu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39" name="Freeform 114"/>
              <p:cNvSpPr>
                <a:spLocks/>
              </p:cNvSpPr>
              <p:nvPr/>
            </p:nvSpPr>
            <p:spPr bwMode="auto">
              <a:xfrm>
                <a:off x="472" y="2344"/>
                <a:ext cx="1447" cy="165"/>
              </a:xfrm>
              <a:custGeom>
                <a:avLst/>
                <a:gdLst>
                  <a:gd name="T0" fmla="*/ 37 w 1447"/>
                  <a:gd name="T1" fmla="*/ 166 h 164"/>
                  <a:gd name="T2" fmla="*/ 83 w 1447"/>
                  <a:gd name="T3" fmla="*/ 166 h 164"/>
                  <a:gd name="T4" fmla="*/ 129 w 1447"/>
                  <a:gd name="T5" fmla="*/ 165 h 164"/>
                  <a:gd name="T6" fmla="*/ 176 w 1447"/>
                  <a:gd name="T7" fmla="*/ 164 h 164"/>
                  <a:gd name="T8" fmla="*/ 222 w 1447"/>
                  <a:gd name="T9" fmla="*/ 164 h 164"/>
                  <a:gd name="T10" fmla="*/ 269 w 1447"/>
                  <a:gd name="T11" fmla="*/ 163 h 164"/>
                  <a:gd name="T12" fmla="*/ 315 w 1447"/>
                  <a:gd name="T13" fmla="*/ 162 h 164"/>
                  <a:gd name="T14" fmla="*/ 361 w 1447"/>
                  <a:gd name="T15" fmla="*/ 161 h 164"/>
                  <a:gd name="T16" fmla="*/ 408 w 1447"/>
                  <a:gd name="T17" fmla="*/ 160 h 164"/>
                  <a:gd name="T18" fmla="*/ 454 w 1447"/>
                  <a:gd name="T19" fmla="*/ 158 h 164"/>
                  <a:gd name="T20" fmla="*/ 501 w 1447"/>
                  <a:gd name="T21" fmla="*/ 157 h 164"/>
                  <a:gd name="T22" fmla="*/ 547 w 1447"/>
                  <a:gd name="T23" fmla="*/ 154 h 164"/>
                  <a:gd name="T24" fmla="*/ 593 w 1447"/>
                  <a:gd name="T25" fmla="*/ 153 h 164"/>
                  <a:gd name="T26" fmla="*/ 640 w 1447"/>
                  <a:gd name="T27" fmla="*/ 153 h 164"/>
                  <a:gd name="T28" fmla="*/ 686 w 1447"/>
                  <a:gd name="T29" fmla="*/ 150 h 164"/>
                  <a:gd name="T30" fmla="*/ 733 w 1447"/>
                  <a:gd name="T31" fmla="*/ 147 h 164"/>
                  <a:gd name="T32" fmla="*/ 779 w 1447"/>
                  <a:gd name="T33" fmla="*/ 148 h 164"/>
                  <a:gd name="T34" fmla="*/ 825 w 1447"/>
                  <a:gd name="T35" fmla="*/ 144 h 164"/>
                  <a:gd name="T36" fmla="*/ 872 w 1447"/>
                  <a:gd name="T37" fmla="*/ 141 h 164"/>
                  <a:gd name="T38" fmla="*/ 918 w 1447"/>
                  <a:gd name="T39" fmla="*/ 138 h 164"/>
                  <a:gd name="T40" fmla="*/ 965 w 1447"/>
                  <a:gd name="T41" fmla="*/ 132 h 164"/>
                  <a:gd name="T42" fmla="*/ 1011 w 1447"/>
                  <a:gd name="T43" fmla="*/ 121 h 164"/>
                  <a:gd name="T44" fmla="*/ 1057 w 1447"/>
                  <a:gd name="T45" fmla="*/ 108 h 164"/>
                  <a:gd name="T46" fmla="*/ 1104 w 1447"/>
                  <a:gd name="T47" fmla="*/ 97 h 164"/>
                  <a:gd name="T48" fmla="*/ 1150 w 1447"/>
                  <a:gd name="T49" fmla="*/ 79 h 164"/>
                  <a:gd name="T50" fmla="*/ 1197 w 1447"/>
                  <a:gd name="T51" fmla="*/ 63 h 164"/>
                  <a:gd name="T52" fmla="*/ 1243 w 1447"/>
                  <a:gd name="T53" fmla="*/ 60 h 164"/>
                  <a:gd name="T54" fmla="*/ 1289 w 1447"/>
                  <a:gd name="T55" fmla="*/ 45 h 164"/>
                  <a:gd name="T56" fmla="*/ 1336 w 1447"/>
                  <a:gd name="T57" fmla="*/ 40 h 164"/>
                  <a:gd name="T58" fmla="*/ 1382 w 1447"/>
                  <a:gd name="T59" fmla="*/ 29 h 164"/>
                  <a:gd name="T60" fmla="*/ 1429 w 1447"/>
                  <a:gd name="T61" fmla="*/ 8 h 164"/>
                  <a:gd name="T62" fmla="*/ 1429 w 1447"/>
                  <a:gd name="T63" fmla="*/ 12 h 164"/>
                  <a:gd name="T64" fmla="*/ 1382 w 1447"/>
                  <a:gd name="T65" fmla="*/ 32 h 164"/>
                  <a:gd name="T66" fmla="*/ 1336 w 1447"/>
                  <a:gd name="T67" fmla="*/ 43 h 164"/>
                  <a:gd name="T68" fmla="*/ 1289 w 1447"/>
                  <a:gd name="T69" fmla="*/ 48 h 164"/>
                  <a:gd name="T70" fmla="*/ 1243 w 1447"/>
                  <a:gd name="T71" fmla="*/ 62 h 164"/>
                  <a:gd name="T72" fmla="*/ 1197 w 1447"/>
                  <a:gd name="T73" fmla="*/ 64 h 164"/>
                  <a:gd name="T74" fmla="*/ 1150 w 1447"/>
                  <a:gd name="T75" fmla="*/ 79 h 164"/>
                  <a:gd name="T76" fmla="*/ 1104 w 1447"/>
                  <a:gd name="T77" fmla="*/ 97 h 164"/>
                  <a:gd name="T78" fmla="*/ 1057 w 1447"/>
                  <a:gd name="T79" fmla="*/ 108 h 164"/>
                  <a:gd name="T80" fmla="*/ 1011 w 1447"/>
                  <a:gd name="T81" fmla="*/ 121 h 164"/>
                  <a:gd name="T82" fmla="*/ 965 w 1447"/>
                  <a:gd name="T83" fmla="*/ 132 h 164"/>
                  <a:gd name="T84" fmla="*/ 918 w 1447"/>
                  <a:gd name="T85" fmla="*/ 138 h 164"/>
                  <a:gd name="T86" fmla="*/ 872 w 1447"/>
                  <a:gd name="T87" fmla="*/ 141 h 164"/>
                  <a:gd name="T88" fmla="*/ 825 w 1447"/>
                  <a:gd name="T89" fmla="*/ 144 h 164"/>
                  <a:gd name="T90" fmla="*/ 779 w 1447"/>
                  <a:gd name="T91" fmla="*/ 148 h 164"/>
                  <a:gd name="T92" fmla="*/ 733 w 1447"/>
                  <a:gd name="T93" fmla="*/ 147 h 164"/>
                  <a:gd name="T94" fmla="*/ 686 w 1447"/>
                  <a:gd name="T95" fmla="*/ 150 h 164"/>
                  <a:gd name="T96" fmla="*/ 640 w 1447"/>
                  <a:gd name="T97" fmla="*/ 153 h 164"/>
                  <a:gd name="T98" fmla="*/ 593 w 1447"/>
                  <a:gd name="T99" fmla="*/ 153 h 164"/>
                  <a:gd name="T100" fmla="*/ 547 w 1447"/>
                  <a:gd name="T101" fmla="*/ 154 h 164"/>
                  <a:gd name="T102" fmla="*/ 501 w 1447"/>
                  <a:gd name="T103" fmla="*/ 157 h 164"/>
                  <a:gd name="T104" fmla="*/ 454 w 1447"/>
                  <a:gd name="T105" fmla="*/ 158 h 164"/>
                  <a:gd name="T106" fmla="*/ 408 w 1447"/>
                  <a:gd name="T107" fmla="*/ 160 h 164"/>
                  <a:gd name="T108" fmla="*/ 361 w 1447"/>
                  <a:gd name="T109" fmla="*/ 161 h 164"/>
                  <a:gd name="T110" fmla="*/ 315 w 1447"/>
                  <a:gd name="T111" fmla="*/ 162 h 164"/>
                  <a:gd name="T112" fmla="*/ 269 w 1447"/>
                  <a:gd name="T113" fmla="*/ 163 h 164"/>
                  <a:gd name="T114" fmla="*/ 222 w 1447"/>
                  <a:gd name="T115" fmla="*/ 164 h 164"/>
                  <a:gd name="T116" fmla="*/ 176 w 1447"/>
                  <a:gd name="T117" fmla="*/ 164 h 164"/>
                  <a:gd name="T118" fmla="*/ 129 w 1447"/>
                  <a:gd name="T119" fmla="*/ 165 h 164"/>
                  <a:gd name="T120" fmla="*/ 83 w 1447"/>
                  <a:gd name="T121" fmla="*/ 166 h 164"/>
                  <a:gd name="T122" fmla="*/ 37 w 1447"/>
                  <a:gd name="T123" fmla="*/ 166 h 164"/>
                  <a:gd name="T124" fmla="*/ 0 w 1447"/>
                  <a:gd name="T125" fmla="*/ 166 h 1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4">
                    <a:moveTo>
                      <a:pt x="0" y="164"/>
                    </a:moveTo>
                    <a:lnTo>
                      <a:pt x="9" y="164"/>
                    </a:lnTo>
                    <a:lnTo>
                      <a:pt x="18" y="164"/>
                    </a:lnTo>
                    <a:lnTo>
                      <a:pt x="27" y="164"/>
                    </a:lnTo>
                    <a:lnTo>
                      <a:pt x="37" y="164"/>
                    </a:lnTo>
                    <a:lnTo>
                      <a:pt x="46" y="164"/>
                    </a:lnTo>
                    <a:lnTo>
                      <a:pt x="55" y="164"/>
                    </a:lnTo>
                    <a:lnTo>
                      <a:pt x="64" y="164"/>
                    </a:lnTo>
                    <a:lnTo>
                      <a:pt x="74" y="164"/>
                    </a:lnTo>
                    <a:lnTo>
                      <a:pt x="83" y="164"/>
                    </a:lnTo>
                    <a:lnTo>
                      <a:pt x="92" y="163"/>
                    </a:lnTo>
                    <a:lnTo>
                      <a:pt x="102" y="163"/>
                    </a:lnTo>
                    <a:lnTo>
                      <a:pt x="111" y="163"/>
                    </a:lnTo>
                    <a:lnTo>
                      <a:pt x="120" y="163"/>
                    </a:lnTo>
                    <a:lnTo>
                      <a:pt x="129" y="163"/>
                    </a:lnTo>
                    <a:lnTo>
                      <a:pt x="139" y="163"/>
                    </a:lnTo>
                    <a:lnTo>
                      <a:pt x="148" y="163"/>
                    </a:lnTo>
                    <a:lnTo>
                      <a:pt x="157" y="163"/>
                    </a:lnTo>
                    <a:lnTo>
                      <a:pt x="167" y="162"/>
                    </a:lnTo>
                    <a:lnTo>
                      <a:pt x="176" y="162"/>
                    </a:lnTo>
                    <a:lnTo>
                      <a:pt x="185" y="162"/>
                    </a:lnTo>
                    <a:lnTo>
                      <a:pt x="194" y="162"/>
                    </a:lnTo>
                    <a:lnTo>
                      <a:pt x="204" y="162"/>
                    </a:lnTo>
                    <a:lnTo>
                      <a:pt x="213" y="162"/>
                    </a:lnTo>
                    <a:lnTo>
                      <a:pt x="222" y="162"/>
                    </a:lnTo>
                    <a:lnTo>
                      <a:pt x="232" y="161"/>
                    </a:lnTo>
                    <a:lnTo>
                      <a:pt x="241" y="161"/>
                    </a:lnTo>
                    <a:lnTo>
                      <a:pt x="250" y="161"/>
                    </a:lnTo>
                    <a:lnTo>
                      <a:pt x="259" y="161"/>
                    </a:lnTo>
                    <a:lnTo>
                      <a:pt x="269" y="161"/>
                    </a:lnTo>
                    <a:lnTo>
                      <a:pt x="278" y="161"/>
                    </a:lnTo>
                    <a:lnTo>
                      <a:pt x="287" y="160"/>
                    </a:lnTo>
                    <a:lnTo>
                      <a:pt x="296" y="160"/>
                    </a:lnTo>
                    <a:lnTo>
                      <a:pt x="306" y="160"/>
                    </a:lnTo>
                    <a:lnTo>
                      <a:pt x="315" y="160"/>
                    </a:lnTo>
                    <a:lnTo>
                      <a:pt x="324" y="160"/>
                    </a:lnTo>
                    <a:lnTo>
                      <a:pt x="334" y="160"/>
                    </a:lnTo>
                    <a:lnTo>
                      <a:pt x="343" y="160"/>
                    </a:lnTo>
                    <a:lnTo>
                      <a:pt x="352" y="159"/>
                    </a:lnTo>
                    <a:lnTo>
                      <a:pt x="361" y="159"/>
                    </a:lnTo>
                    <a:lnTo>
                      <a:pt x="371" y="159"/>
                    </a:lnTo>
                    <a:lnTo>
                      <a:pt x="380" y="158"/>
                    </a:lnTo>
                    <a:lnTo>
                      <a:pt x="389" y="158"/>
                    </a:lnTo>
                    <a:lnTo>
                      <a:pt x="399" y="158"/>
                    </a:lnTo>
                    <a:lnTo>
                      <a:pt x="408" y="158"/>
                    </a:lnTo>
                    <a:lnTo>
                      <a:pt x="417" y="158"/>
                    </a:lnTo>
                    <a:lnTo>
                      <a:pt x="426" y="158"/>
                    </a:lnTo>
                    <a:lnTo>
                      <a:pt x="436" y="157"/>
                    </a:lnTo>
                    <a:lnTo>
                      <a:pt x="445" y="157"/>
                    </a:lnTo>
                    <a:lnTo>
                      <a:pt x="454" y="156"/>
                    </a:lnTo>
                    <a:lnTo>
                      <a:pt x="464" y="156"/>
                    </a:lnTo>
                    <a:lnTo>
                      <a:pt x="473" y="156"/>
                    </a:lnTo>
                    <a:lnTo>
                      <a:pt x="482" y="156"/>
                    </a:lnTo>
                    <a:lnTo>
                      <a:pt x="491" y="155"/>
                    </a:lnTo>
                    <a:lnTo>
                      <a:pt x="501" y="155"/>
                    </a:lnTo>
                    <a:lnTo>
                      <a:pt x="510" y="154"/>
                    </a:lnTo>
                    <a:lnTo>
                      <a:pt x="519" y="153"/>
                    </a:lnTo>
                    <a:lnTo>
                      <a:pt x="528" y="152"/>
                    </a:lnTo>
                    <a:lnTo>
                      <a:pt x="538" y="153"/>
                    </a:lnTo>
                    <a:lnTo>
                      <a:pt x="547" y="152"/>
                    </a:lnTo>
                    <a:lnTo>
                      <a:pt x="556" y="152"/>
                    </a:lnTo>
                    <a:lnTo>
                      <a:pt x="566" y="151"/>
                    </a:lnTo>
                    <a:lnTo>
                      <a:pt x="575" y="151"/>
                    </a:lnTo>
                    <a:lnTo>
                      <a:pt x="584" y="150"/>
                    </a:lnTo>
                    <a:lnTo>
                      <a:pt x="593" y="151"/>
                    </a:lnTo>
                    <a:lnTo>
                      <a:pt x="603" y="151"/>
                    </a:lnTo>
                    <a:lnTo>
                      <a:pt x="612" y="150"/>
                    </a:lnTo>
                    <a:lnTo>
                      <a:pt x="621" y="149"/>
                    </a:lnTo>
                    <a:lnTo>
                      <a:pt x="631" y="149"/>
                    </a:lnTo>
                    <a:lnTo>
                      <a:pt x="640" y="151"/>
                    </a:lnTo>
                    <a:lnTo>
                      <a:pt x="649" y="149"/>
                    </a:lnTo>
                    <a:lnTo>
                      <a:pt x="658" y="151"/>
                    </a:lnTo>
                    <a:lnTo>
                      <a:pt x="668" y="150"/>
                    </a:lnTo>
                    <a:lnTo>
                      <a:pt x="677" y="148"/>
                    </a:lnTo>
                    <a:lnTo>
                      <a:pt x="686" y="148"/>
                    </a:lnTo>
                    <a:lnTo>
                      <a:pt x="696" y="147"/>
                    </a:lnTo>
                    <a:lnTo>
                      <a:pt x="705" y="147"/>
                    </a:lnTo>
                    <a:lnTo>
                      <a:pt x="714" y="146"/>
                    </a:lnTo>
                    <a:lnTo>
                      <a:pt x="723" y="145"/>
                    </a:lnTo>
                    <a:lnTo>
                      <a:pt x="733" y="145"/>
                    </a:lnTo>
                    <a:lnTo>
                      <a:pt x="742" y="145"/>
                    </a:lnTo>
                    <a:lnTo>
                      <a:pt x="751" y="147"/>
                    </a:lnTo>
                    <a:lnTo>
                      <a:pt x="760" y="148"/>
                    </a:lnTo>
                    <a:lnTo>
                      <a:pt x="770" y="147"/>
                    </a:lnTo>
                    <a:lnTo>
                      <a:pt x="779" y="146"/>
                    </a:lnTo>
                    <a:lnTo>
                      <a:pt x="788" y="146"/>
                    </a:lnTo>
                    <a:lnTo>
                      <a:pt x="798" y="144"/>
                    </a:lnTo>
                    <a:lnTo>
                      <a:pt x="807" y="143"/>
                    </a:lnTo>
                    <a:lnTo>
                      <a:pt x="816" y="143"/>
                    </a:lnTo>
                    <a:lnTo>
                      <a:pt x="825" y="142"/>
                    </a:lnTo>
                    <a:lnTo>
                      <a:pt x="835" y="142"/>
                    </a:lnTo>
                    <a:lnTo>
                      <a:pt x="844" y="139"/>
                    </a:lnTo>
                    <a:lnTo>
                      <a:pt x="853" y="139"/>
                    </a:lnTo>
                    <a:lnTo>
                      <a:pt x="863" y="138"/>
                    </a:lnTo>
                    <a:lnTo>
                      <a:pt x="872" y="139"/>
                    </a:lnTo>
                    <a:lnTo>
                      <a:pt x="881" y="141"/>
                    </a:lnTo>
                    <a:lnTo>
                      <a:pt x="890" y="140"/>
                    </a:lnTo>
                    <a:lnTo>
                      <a:pt x="900" y="138"/>
                    </a:lnTo>
                    <a:lnTo>
                      <a:pt x="909" y="137"/>
                    </a:lnTo>
                    <a:lnTo>
                      <a:pt x="918" y="136"/>
                    </a:lnTo>
                    <a:lnTo>
                      <a:pt x="928" y="134"/>
                    </a:lnTo>
                    <a:lnTo>
                      <a:pt x="937" y="132"/>
                    </a:lnTo>
                    <a:lnTo>
                      <a:pt x="946" y="131"/>
                    </a:lnTo>
                    <a:lnTo>
                      <a:pt x="955" y="130"/>
                    </a:lnTo>
                    <a:lnTo>
                      <a:pt x="965" y="130"/>
                    </a:lnTo>
                    <a:lnTo>
                      <a:pt x="974" y="127"/>
                    </a:lnTo>
                    <a:lnTo>
                      <a:pt x="983" y="126"/>
                    </a:lnTo>
                    <a:lnTo>
                      <a:pt x="992" y="123"/>
                    </a:lnTo>
                    <a:lnTo>
                      <a:pt x="1002" y="121"/>
                    </a:lnTo>
                    <a:lnTo>
                      <a:pt x="1011" y="119"/>
                    </a:lnTo>
                    <a:lnTo>
                      <a:pt x="1020" y="116"/>
                    </a:lnTo>
                    <a:lnTo>
                      <a:pt x="1030" y="115"/>
                    </a:lnTo>
                    <a:lnTo>
                      <a:pt x="1039" y="112"/>
                    </a:lnTo>
                    <a:lnTo>
                      <a:pt x="1048" y="109"/>
                    </a:lnTo>
                    <a:lnTo>
                      <a:pt x="1057" y="106"/>
                    </a:lnTo>
                    <a:lnTo>
                      <a:pt x="1067" y="106"/>
                    </a:lnTo>
                    <a:lnTo>
                      <a:pt x="1076" y="103"/>
                    </a:lnTo>
                    <a:lnTo>
                      <a:pt x="1085" y="102"/>
                    </a:lnTo>
                    <a:lnTo>
                      <a:pt x="1095" y="98"/>
                    </a:lnTo>
                    <a:lnTo>
                      <a:pt x="1104" y="95"/>
                    </a:lnTo>
                    <a:lnTo>
                      <a:pt x="1113" y="91"/>
                    </a:lnTo>
                    <a:lnTo>
                      <a:pt x="1122" y="88"/>
                    </a:lnTo>
                    <a:lnTo>
                      <a:pt x="1132" y="84"/>
                    </a:lnTo>
                    <a:lnTo>
                      <a:pt x="1141" y="79"/>
                    </a:lnTo>
                    <a:lnTo>
                      <a:pt x="1150" y="79"/>
                    </a:lnTo>
                    <a:lnTo>
                      <a:pt x="1160" y="78"/>
                    </a:lnTo>
                    <a:lnTo>
                      <a:pt x="1169" y="73"/>
                    </a:lnTo>
                    <a:lnTo>
                      <a:pt x="1178" y="70"/>
                    </a:lnTo>
                    <a:lnTo>
                      <a:pt x="1187" y="66"/>
                    </a:lnTo>
                    <a:lnTo>
                      <a:pt x="1197" y="63"/>
                    </a:lnTo>
                    <a:lnTo>
                      <a:pt x="1206" y="63"/>
                    </a:lnTo>
                    <a:lnTo>
                      <a:pt x="1215" y="65"/>
                    </a:lnTo>
                    <a:lnTo>
                      <a:pt x="1224" y="65"/>
                    </a:lnTo>
                    <a:lnTo>
                      <a:pt x="1234" y="64"/>
                    </a:lnTo>
                    <a:lnTo>
                      <a:pt x="1243" y="60"/>
                    </a:lnTo>
                    <a:lnTo>
                      <a:pt x="1252" y="58"/>
                    </a:lnTo>
                    <a:lnTo>
                      <a:pt x="1262" y="55"/>
                    </a:lnTo>
                    <a:lnTo>
                      <a:pt x="1271" y="51"/>
                    </a:lnTo>
                    <a:lnTo>
                      <a:pt x="1280" y="47"/>
                    </a:lnTo>
                    <a:lnTo>
                      <a:pt x="1289" y="45"/>
                    </a:lnTo>
                    <a:lnTo>
                      <a:pt x="1299" y="43"/>
                    </a:lnTo>
                    <a:lnTo>
                      <a:pt x="1308" y="42"/>
                    </a:lnTo>
                    <a:lnTo>
                      <a:pt x="1317" y="42"/>
                    </a:lnTo>
                    <a:lnTo>
                      <a:pt x="1327" y="41"/>
                    </a:lnTo>
                    <a:lnTo>
                      <a:pt x="1336" y="40"/>
                    </a:lnTo>
                    <a:lnTo>
                      <a:pt x="1345" y="37"/>
                    </a:lnTo>
                    <a:lnTo>
                      <a:pt x="1354" y="33"/>
                    </a:lnTo>
                    <a:lnTo>
                      <a:pt x="1364" y="32"/>
                    </a:lnTo>
                    <a:lnTo>
                      <a:pt x="1373" y="31"/>
                    </a:lnTo>
                    <a:lnTo>
                      <a:pt x="1382" y="29"/>
                    </a:lnTo>
                    <a:lnTo>
                      <a:pt x="1392" y="26"/>
                    </a:lnTo>
                    <a:lnTo>
                      <a:pt x="1401" y="25"/>
                    </a:lnTo>
                    <a:lnTo>
                      <a:pt x="1410" y="22"/>
                    </a:lnTo>
                    <a:lnTo>
                      <a:pt x="1419" y="16"/>
                    </a:lnTo>
                    <a:lnTo>
                      <a:pt x="1429" y="8"/>
                    </a:lnTo>
                    <a:lnTo>
                      <a:pt x="1438" y="4"/>
                    </a:lnTo>
                    <a:lnTo>
                      <a:pt x="1447" y="0"/>
                    </a:lnTo>
                    <a:lnTo>
                      <a:pt x="1447" y="3"/>
                    </a:lnTo>
                    <a:lnTo>
                      <a:pt x="1438" y="8"/>
                    </a:lnTo>
                    <a:lnTo>
                      <a:pt x="1429" y="12"/>
                    </a:lnTo>
                    <a:lnTo>
                      <a:pt x="1419" y="19"/>
                    </a:lnTo>
                    <a:lnTo>
                      <a:pt x="1410" y="25"/>
                    </a:lnTo>
                    <a:lnTo>
                      <a:pt x="1401" y="29"/>
                    </a:lnTo>
                    <a:lnTo>
                      <a:pt x="1392" y="29"/>
                    </a:lnTo>
                    <a:lnTo>
                      <a:pt x="1382" y="32"/>
                    </a:lnTo>
                    <a:lnTo>
                      <a:pt x="1373" y="35"/>
                    </a:lnTo>
                    <a:lnTo>
                      <a:pt x="1364" y="35"/>
                    </a:lnTo>
                    <a:lnTo>
                      <a:pt x="1354" y="37"/>
                    </a:lnTo>
                    <a:lnTo>
                      <a:pt x="1345" y="40"/>
                    </a:lnTo>
                    <a:lnTo>
                      <a:pt x="1336" y="43"/>
                    </a:lnTo>
                    <a:lnTo>
                      <a:pt x="1327" y="44"/>
                    </a:lnTo>
                    <a:lnTo>
                      <a:pt x="1317" y="45"/>
                    </a:lnTo>
                    <a:lnTo>
                      <a:pt x="1308" y="45"/>
                    </a:lnTo>
                    <a:lnTo>
                      <a:pt x="1299" y="46"/>
                    </a:lnTo>
                    <a:lnTo>
                      <a:pt x="1289" y="48"/>
                    </a:lnTo>
                    <a:lnTo>
                      <a:pt x="1280" y="50"/>
                    </a:lnTo>
                    <a:lnTo>
                      <a:pt x="1271" y="53"/>
                    </a:lnTo>
                    <a:lnTo>
                      <a:pt x="1262" y="58"/>
                    </a:lnTo>
                    <a:lnTo>
                      <a:pt x="1252" y="60"/>
                    </a:lnTo>
                    <a:lnTo>
                      <a:pt x="1243" y="62"/>
                    </a:lnTo>
                    <a:lnTo>
                      <a:pt x="1234" y="65"/>
                    </a:lnTo>
                    <a:lnTo>
                      <a:pt x="1224" y="66"/>
                    </a:lnTo>
                    <a:lnTo>
                      <a:pt x="1215" y="66"/>
                    </a:lnTo>
                    <a:lnTo>
                      <a:pt x="1206" y="64"/>
                    </a:lnTo>
                    <a:lnTo>
                      <a:pt x="1197" y="64"/>
                    </a:lnTo>
                    <a:lnTo>
                      <a:pt x="1187" y="67"/>
                    </a:lnTo>
                    <a:lnTo>
                      <a:pt x="1178" y="71"/>
                    </a:lnTo>
                    <a:lnTo>
                      <a:pt x="1169" y="74"/>
                    </a:lnTo>
                    <a:lnTo>
                      <a:pt x="1160" y="79"/>
                    </a:lnTo>
                    <a:lnTo>
                      <a:pt x="1150" y="79"/>
                    </a:lnTo>
                    <a:lnTo>
                      <a:pt x="1141" y="79"/>
                    </a:lnTo>
                    <a:lnTo>
                      <a:pt x="1132" y="84"/>
                    </a:lnTo>
                    <a:lnTo>
                      <a:pt x="1122" y="88"/>
                    </a:lnTo>
                    <a:lnTo>
                      <a:pt x="1113" y="91"/>
                    </a:lnTo>
                    <a:lnTo>
                      <a:pt x="1104" y="95"/>
                    </a:lnTo>
                    <a:lnTo>
                      <a:pt x="1095" y="98"/>
                    </a:lnTo>
                    <a:lnTo>
                      <a:pt x="1085" y="102"/>
                    </a:lnTo>
                    <a:lnTo>
                      <a:pt x="1076" y="103"/>
                    </a:lnTo>
                    <a:lnTo>
                      <a:pt x="1067" y="106"/>
                    </a:lnTo>
                    <a:lnTo>
                      <a:pt x="1057" y="106"/>
                    </a:lnTo>
                    <a:lnTo>
                      <a:pt x="1048" y="109"/>
                    </a:lnTo>
                    <a:lnTo>
                      <a:pt x="1039" y="112"/>
                    </a:lnTo>
                    <a:lnTo>
                      <a:pt x="1030" y="115"/>
                    </a:lnTo>
                    <a:lnTo>
                      <a:pt x="1020" y="116"/>
                    </a:lnTo>
                    <a:lnTo>
                      <a:pt x="1011" y="119"/>
                    </a:lnTo>
                    <a:lnTo>
                      <a:pt x="1002" y="121"/>
                    </a:lnTo>
                    <a:lnTo>
                      <a:pt x="992" y="123"/>
                    </a:lnTo>
                    <a:lnTo>
                      <a:pt x="983" y="126"/>
                    </a:lnTo>
                    <a:lnTo>
                      <a:pt x="974" y="127"/>
                    </a:lnTo>
                    <a:lnTo>
                      <a:pt x="965" y="130"/>
                    </a:lnTo>
                    <a:lnTo>
                      <a:pt x="955" y="130"/>
                    </a:lnTo>
                    <a:lnTo>
                      <a:pt x="946" y="131"/>
                    </a:lnTo>
                    <a:lnTo>
                      <a:pt x="937" y="132"/>
                    </a:lnTo>
                    <a:lnTo>
                      <a:pt x="928" y="134"/>
                    </a:lnTo>
                    <a:lnTo>
                      <a:pt x="918" y="136"/>
                    </a:lnTo>
                    <a:lnTo>
                      <a:pt x="909" y="137"/>
                    </a:lnTo>
                    <a:lnTo>
                      <a:pt x="900" y="138"/>
                    </a:lnTo>
                    <a:lnTo>
                      <a:pt x="890" y="140"/>
                    </a:lnTo>
                    <a:lnTo>
                      <a:pt x="881" y="141"/>
                    </a:lnTo>
                    <a:lnTo>
                      <a:pt x="872" y="139"/>
                    </a:lnTo>
                    <a:lnTo>
                      <a:pt x="863" y="138"/>
                    </a:lnTo>
                    <a:lnTo>
                      <a:pt x="853" y="139"/>
                    </a:lnTo>
                    <a:lnTo>
                      <a:pt x="844" y="139"/>
                    </a:lnTo>
                    <a:lnTo>
                      <a:pt x="835" y="142"/>
                    </a:lnTo>
                    <a:lnTo>
                      <a:pt x="825" y="142"/>
                    </a:lnTo>
                    <a:lnTo>
                      <a:pt x="816" y="143"/>
                    </a:lnTo>
                    <a:lnTo>
                      <a:pt x="807" y="143"/>
                    </a:lnTo>
                    <a:lnTo>
                      <a:pt x="798" y="144"/>
                    </a:lnTo>
                    <a:lnTo>
                      <a:pt x="788" y="146"/>
                    </a:lnTo>
                    <a:lnTo>
                      <a:pt x="779" y="146"/>
                    </a:lnTo>
                    <a:lnTo>
                      <a:pt x="770" y="147"/>
                    </a:lnTo>
                    <a:lnTo>
                      <a:pt x="760" y="148"/>
                    </a:lnTo>
                    <a:lnTo>
                      <a:pt x="751" y="147"/>
                    </a:lnTo>
                    <a:lnTo>
                      <a:pt x="742" y="145"/>
                    </a:lnTo>
                    <a:lnTo>
                      <a:pt x="733" y="145"/>
                    </a:lnTo>
                    <a:lnTo>
                      <a:pt x="723" y="145"/>
                    </a:lnTo>
                    <a:lnTo>
                      <a:pt x="714" y="146"/>
                    </a:lnTo>
                    <a:lnTo>
                      <a:pt x="705" y="147"/>
                    </a:lnTo>
                    <a:lnTo>
                      <a:pt x="696" y="147"/>
                    </a:lnTo>
                    <a:lnTo>
                      <a:pt x="686" y="148"/>
                    </a:lnTo>
                    <a:lnTo>
                      <a:pt x="677" y="148"/>
                    </a:lnTo>
                    <a:lnTo>
                      <a:pt x="668" y="150"/>
                    </a:lnTo>
                    <a:lnTo>
                      <a:pt x="658" y="151"/>
                    </a:lnTo>
                    <a:lnTo>
                      <a:pt x="649" y="149"/>
                    </a:lnTo>
                    <a:lnTo>
                      <a:pt x="640" y="151"/>
                    </a:lnTo>
                    <a:lnTo>
                      <a:pt x="631" y="149"/>
                    </a:lnTo>
                    <a:lnTo>
                      <a:pt x="621" y="149"/>
                    </a:lnTo>
                    <a:lnTo>
                      <a:pt x="612" y="150"/>
                    </a:lnTo>
                    <a:lnTo>
                      <a:pt x="603" y="151"/>
                    </a:lnTo>
                    <a:lnTo>
                      <a:pt x="593" y="151"/>
                    </a:lnTo>
                    <a:lnTo>
                      <a:pt x="584" y="150"/>
                    </a:lnTo>
                    <a:lnTo>
                      <a:pt x="575" y="151"/>
                    </a:lnTo>
                    <a:lnTo>
                      <a:pt x="566" y="151"/>
                    </a:lnTo>
                    <a:lnTo>
                      <a:pt x="556" y="152"/>
                    </a:lnTo>
                    <a:lnTo>
                      <a:pt x="547" y="152"/>
                    </a:lnTo>
                    <a:lnTo>
                      <a:pt x="538" y="153"/>
                    </a:lnTo>
                    <a:lnTo>
                      <a:pt x="528" y="152"/>
                    </a:lnTo>
                    <a:lnTo>
                      <a:pt x="519" y="153"/>
                    </a:lnTo>
                    <a:lnTo>
                      <a:pt x="510" y="154"/>
                    </a:lnTo>
                    <a:lnTo>
                      <a:pt x="501" y="155"/>
                    </a:lnTo>
                    <a:lnTo>
                      <a:pt x="491" y="155"/>
                    </a:lnTo>
                    <a:lnTo>
                      <a:pt x="482" y="156"/>
                    </a:lnTo>
                    <a:lnTo>
                      <a:pt x="473" y="156"/>
                    </a:lnTo>
                    <a:lnTo>
                      <a:pt x="464" y="156"/>
                    </a:lnTo>
                    <a:lnTo>
                      <a:pt x="454" y="156"/>
                    </a:lnTo>
                    <a:lnTo>
                      <a:pt x="445" y="157"/>
                    </a:lnTo>
                    <a:lnTo>
                      <a:pt x="436" y="157"/>
                    </a:lnTo>
                    <a:lnTo>
                      <a:pt x="426" y="158"/>
                    </a:lnTo>
                    <a:lnTo>
                      <a:pt x="417" y="158"/>
                    </a:lnTo>
                    <a:lnTo>
                      <a:pt x="408" y="158"/>
                    </a:lnTo>
                    <a:lnTo>
                      <a:pt x="399" y="158"/>
                    </a:lnTo>
                    <a:lnTo>
                      <a:pt x="389" y="158"/>
                    </a:lnTo>
                    <a:lnTo>
                      <a:pt x="380" y="158"/>
                    </a:lnTo>
                    <a:lnTo>
                      <a:pt x="371" y="159"/>
                    </a:lnTo>
                    <a:lnTo>
                      <a:pt x="361" y="159"/>
                    </a:lnTo>
                    <a:lnTo>
                      <a:pt x="352" y="159"/>
                    </a:lnTo>
                    <a:lnTo>
                      <a:pt x="343" y="160"/>
                    </a:lnTo>
                    <a:lnTo>
                      <a:pt x="334" y="160"/>
                    </a:lnTo>
                    <a:lnTo>
                      <a:pt x="324" y="160"/>
                    </a:lnTo>
                    <a:lnTo>
                      <a:pt x="315" y="160"/>
                    </a:lnTo>
                    <a:lnTo>
                      <a:pt x="306" y="160"/>
                    </a:lnTo>
                    <a:lnTo>
                      <a:pt x="296" y="160"/>
                    </a:lnTo>
                    <a:lnTo>
                      <a:pt x="287" y="160"/>
                    </a:lnTo>
                    <a:lnTo>
                      <a:pt x="278" y="161"/>
                    </a:lnTo>
                    <a:lnTo>
                      <a:pt x="269" y="161"/>
                    </a:lnTo>
                    <a:lnTo>
                      <a:pt x="259" y="161"/>
                    </a:lnTo>
                    <a:lnTo>
                      <a:pt x="250" y="161"/>
                    </a:lnTo>
                    <a:lnTo>
                      <a:pt x="241" y="161"/>
                    </a:lnTo>
                    <a:lnTo>
                      <a:pt x="232" y="161"/>
                    </a:lnTo>
                    <a:lnTo>
                      <a:pt x="222" y="162"/>
                    </a:lnTo>
                    <a:lnTo>
                      <a:pt x="213" y="162"/>
                    </a:lnTo>
                    <a:lnTo>
                      <a:pt x="204" y="162"/>
                    </a:lnTo>
                    <a:lnTo>
                      <a:pt x="194" y="162"/>
                    </a:lnTo>
                    <a:lnTo>
                      <a:pt x="185" y="162"/>
                    </a:lnTo>
                    <a:lnTo>
                      <a:pt x="176" y="162"/>
                    </a:lnTo>
                    <a:lnTo>
                      <a:pt x="167" y="162"/>
                    </a:lnTo>
                    <a:lnTo>
                      <a:pt x="157" y="163"/>
                    </a:lnTo>
                    <a:lnTo>
                      <a:pt x="148" y="163"/>
                    </a:lnTo>
                    <a:lnTo>
                      <a:pt x="139" y="163"/>
                    </a:lnTo>
                    <a:lnTo>
                      <a:pt x="129" y="163"/>
                    </a:lnTo>
                    <a:lnTo>
                      <a:pt x="120" y="163"/>
                    </a:lnTo>
                    <a:lnTo>
                      <a:pt x="111" y="163"/>
                    </a:lnTo>
                    <a:lnTo>
                      <a:pt x="102" y="163"/>
                    </a:lnTo>
                    <a:lnTo>
                      <a:pt x="92" y="163"/>
                    </a:lnTo>
                    <a:lnTo>
                      <a:pt x="83" y="164"/>
                    </a:lnTo>
                    <a:lnTo>
                      <a:pt x="74" y="164"/>
                    </a:lnTo>
                    <a:lnTo>
                      <a:pt x="64" y="164"/>
                    </a:lnTo>
                    <a:lnTo>
                      <a:pt x="55" y="164"/>
                    </a:lnTo>
                    <a:lnTo>
                      <a:pt x="46" y="164"/>
                    </a:lnTo>
                    <a:lnTo>
                      <a:pt x="37" y="164"/>
                    </a:lnTo>
                    <a:lnTo>
                      <a:pt x="27" y="164"/>
                    </a:lnTo>
                    <a:lnTo>
                      <a:pt x="18" y="164"/>
                    </a:lnTo>
                    <a:lnTo>
                      <a:pt x="9" y="164"/>
                    </a:lnTo>
                    <a:lnTo>
                      <a:pt x="0" y="164"/>
                    </a:lnTo>
                    <a:close/>
                  </a:path>
                </a:pathLst>
              </a:custGeom>
              <a:noFill/>
              <a:ln w="3175">
                <a:solidFill>
                  <a:srgbClr val="FFFF00"/>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40" name="Freeform 115"/>
              <p:cNvSpPr>
                <a:spLocks noChangeArrowheads="1"/>
              </p:cNvSpPr>
              <p:nvPr/>
            </p:nvSpPr>
            <p:spPr bwMode="auto">
              <a:xfrm>
                <a:off x="472" y="2348"/>
                <a:ext cx="1447" cy="161"/>
              </a:xfrm>
              <a:custGeom>
                <a:avLst/>
                <a:gdLst>
                  <a:gd name="T0" fmla="*/ 37 w 1447"/>
                  <a:gd name="T1" fmla="*/ 162 h 160"/>
                  <a:gd name="T2" fmla="*/ 83 w 1447"/>
                  <a:gd name="T3" fmla="*/ 162 h 160"/>
                  <a:gd name="T4" fmla="*/ 129 w 1447"/>
                  <a:gd name="T5" fmla="*/ 161 h 160"/>
                  <a:gd name="T6" fmla="*/ 176 w 1447"/>
                  <a:gd name="T7" fmla="*/ 160 h 160"/>
                  <a:gd name="T8" fmla="*/ 222 w 1447"/>
                  <a:gd name="T9" fmla="*/ 160 h 160"/>
                  <a:gd name="T10" fmla="*/ 269 w 1447"/>
                  <a:gd name="T11" fmla="*/ 159 h 160"/>
                  <a:gd name="T12" fmla="*/ 315 w 1447"/>
                  <a:gd name="T13" fmla="*/ 158 h 160"/>
                  <a:gd name="T14" fmla="*/ 361 w 1447"/>
                  <a:gd name="T15" fmla="*/ 157 h 160"/>
                  <a:gd name="T16" fmla="*/ 408 w 1447"/>
                  <a:gd name="T17" fmla="*/ 156 h 160"/>
                  <a:gd name="T18" fmla="*/ 454 w 1447"/>
                  <a:gd name="T19" fmla="*/ 155 h 160"/>
                  <a:gd name="T20" fmla="*/ 501 w 1447"/>
                  <a:gd name="T21" fmla="*/ 153 h 160"/>
                  <a:gd name="T22" fmla="*/ 547 w 1447"/>
                  <a:gd name="T23" fmla="*/ 150 h 160"/>
                  <a:gd name="T24" fmla="*/ 593 w 1447"/>
                  <a:gd name="T25" fmla="*/ 149 h 160"/>
                  <a:gd name="T26" fmla="*/ 640 w 1447"/>
                  <a:gd name="T27" fmla="*/ 149 h 160"/>
                  <a:gd name="T28" fmla="*/ 686 w 1447"/>
                  <a:gd name="T29" fmla="*/ 146 h 160"/>
                  <a:gd name="T30" fmla="*/ 733 w 1447"/>
                  <a:gd name="T31" fmla="*/ 143 h 160"/>
                  <a:gd name="T32" fmla="*/ 779 w 1447"/>
                  <a:gd name="T33" fmla="*/ 145 h 160"/>
                  <a:gd name="T34" fmla="*/ 825 w 1447"/>
                  <a:gd name="T35" fmla="*/ 140 h 160"/>
                  <a:gd name="T36" fmla="*/ 872 w 1447"/>
                  <a:gd name="T37" fmla="*/ 137 h 160"/>
                  <a:gd name="T38" fmla="*/ 918 w 1447"/>
                  <a:gd name="T39" fmla="*/ 135 h 160"/>
                  <a:gd name="T40" fmla="*/ 965 w 1447"/>
                  <a:gd name="T41" fmla="*/ 128 h 160"/>
                  <a:gd name="T42" fmla="*/ 1011 w 1447"/>
                  <a:gd name="T43" fmla="*/ 117 h 160"/>
                  <a:gd name="T44" fmla="*/ 1057 w 1447"/>
                  <a:gd name="T45" fmla="*/ 104 h 160"/>
                  <a:gd name="T46" fmla="*/ 1104 w 1447"/>
                  <a:gd name="T47" fmla="*/ 93 h 160"/>
                  <a:gd name="T48" fmla="*/ 1150 w 1447"/>
                  <a:gd name="T49" fmla="*/ 75 h 160"/>
                  <a:gd name="T50" fmla="*/ 1197 w 1447"/>
                  <a:gd name="T51" fmla="*/ 60 h 160"/>
                  <a:gd name="T52" fmla="*/ 1243 w 1447"/>
                  <a:gd name="T53" fmla="*/ 58 h 160"/>
                  <a:gd name="T54" fmla="*/ 1289 w 1447"/>
                  <a:gd name="T55" fmla="*/ 44 h 160"/>
                  <a:gd name="T56" fmla="*/ 1336 w 1447"/>
                  <a:gd name="T57" fmla="*/ 39 h 160"/>
                  <a:gd name="T58" fmla="*/ 1382 w 1447"/>
                  <a:gd name="T59" fmla="*/ 28 h 160"/>
                  <a:gd name="T60" fmla="*/ 1429 w 1447"/>
                  <a:gd name="T61" fmla="*/ 8 h 160"/>
                  <a:gd name="T62" fmla="*/ 1429 w 1447"/>
                  <a:gd name="T63" fmla="*/ 45 h 160"/>
                  <a:gd name="T64" fmla="*/ 1382 w 1447"/>
                  <a:gd name="T65" fmla="*/ 61 h 160"/>
                  <a:gd name="T66" fmla="*/ 1336 w 1447"/>
                  <a:gd name="T67" fmla="*/ 68 h 160"/>
                  <a:gd name="T68" fmla="*/ 1289 w 1447"/>
                  <a:gd name="T69" fmla="*/ 70 h 160"/>
                  <a:gd name="T70" fmla="*/ 1243 w 1447"/>
                  <a:gd name="T71" fmla="*/ 82 h 160"/>
                  <a:gd name="T72" fmla="*/ 1197 w 1447"/>
                  <a:gd name="T73" fmla="*/ 79 h 160"/>
                  <a:gd name="T74" fmla="*/ 1150 w 1447"/>
                  <a:gd name="T75" fmla="*/ 94 h 160"/>
                  <a:gd name="T76" fmla="*/ 1104 w 1447"/>
                  <a:gd name="T77" fmla="*/ 105 h 160"/>
                  <a:gd name="T78" fmla="*/ 1057 w 1447"/>
                  <a:gd name="T79" fmla="*/ 113 h 160"/>
                  <a:gd name="T80" fmla="*/ 1011 w 1447"/>
                  <a:gd name="T81" fmla="*/ 123 h 160"/>
                  <a:gd name="T82" fmla="*/ 965 w 1447"/>
                  <a:gd name="T83" fmla="*/ 131 h 160"/>
                  <a:gd name="T84" fmla="*/ 918 w 1447"/>
                  <a:gd name="T85" fmla="*/ 137 h 160"/>
                  <a:gd name="T86" fmla="*/ 872 w 1447"/>
                  <a:gd name="T87" fmla="*/ 138 h 160"/>
                  <a:gd name="T88" fmla="*/ 825 w 1447"/>
                  <a:gd name="T89" fmla="*/ 141 h 160"/>
                  <a:gd name="T90" fmla="*/ 779 w 1447"/>
                  <a:gd name="T91" fmla="*/ 145 h 160"/>
                  <a:gd name="T92" fmla="*/ 733 w 1447"/>
                  <a:gd name="T93" fmla="*/ 143 h 160"/>
                  <a:gd name="T94" fmla="*/ 686 w 1447"/>
                  <a:gd name="T95" fmla="*/ 146 h 160"/>
                  <a:gd name="T96" fmla="*/ 640 w 1447"/>
                  <a:gd name="T97" fmla="*/ 149 h 160"/>
                  <a:gd name="T98" fmla="*/ 593 w 1447"/>
                  <a:gd name="T99" fmla="*/ 149 h 160"/>
                  <a:gd name="T100" fmla="*/ 547 w 1447"/>
                  <a:gd name="T101" fmla="*/ 150 h 160"/>
                  <a:gd name="T102" fmla="*/ 501 w 1447"/>
                  <a:gd name="T103" fmla="*/ 153 h 160"/>
                  <a:gd name="T104" fmla="*/ 454 w 1447"/>
                  <a:gd name="T105" fmla="*/ 155 h 160"/>
                  <a:gd name="T106" fmla="*/ 408 w 1447"/>
                  <a:gd name="T107" fmla="*/ 156 h 160"/>
                  <a:gd name="T108" fmla="*/ 361 w 1447"/>
                  <a:gd name="T109" fmla="*/ 157 h 160"/>
                  <a:gd name="T110" fmla="*/ 315 w 1447"/>
                  <a:gd name="T111" fmla="*/ 158 h 160"/>
                  <a:gd name="T112" fmla="*/ 269 w 1447"/>
                  <a:gd name="T113" fmla="*/ 159 h 160"/>
                  <a:gd name="T114" fmla="*/ 222 w 1447"/>
                  <a:gd name="T115" fmla="*/ 160 h 160"/>
                  <a:gd name="T116" fmla="*/ 176 w 1447"/>
                  <a:gd name="T117" fmla="*/ 160 h 160"/>
                  <a:gd name="T118" fmla="*/ 129 w 1447"/>
                  <a:gd name="T119" fmla="*/ 161 h 160"/>
                  <a:gd name="T120" fmla="*/ 83 w 1447"/>
                  <a:gd name="T121" fmla="*/ 162 h 160"/>
                  <a:gd name="T122" fmla="*/ 37 w 1447"/>
                  <a:gd name="T123" fmla="*/ 162 h 160"/>
                  <a:gd name="T124" fmla="*/ 0 w 1447"/>
                  <a:gd name="T125" fmla="*/ 162 h 16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0">
                    <a:moveTo>
                      <a:pt x="0" y="160"/>
                    </a:moveTo>
                    <a:lnTo>
                      <a:pt x="9" y="160"/>
                    </a:lnTo>
                    <a:lnTo>
                      <a:pt x="18" y="160"/>
                    </a:lnTo>
                    <a:lnTo>
                      <a:pt x="27" y="160"/>
                    </a:lnTo>
                    <a:lnTo>
                      <a:pt x="37" y="160"/>
                    </a:lnTo>
                    <a:lnTo>
                      <a:pt x="46" y="160"/>
                    </a:lnTo>
                    <a:lnTo>
                      <a:pt x="55" y="160"/>
                    </a:lnTo>
                    <a:lnTo>
                      <a:pt x="64" y="160"/>
                    </a:lnTo>
                    <a:lnTo>
                      <a:pt x="74" y="160"/>
                    </a:lnTo>
                    <a:lnTo>
                      <a:pt x="83" y="160"/>
                    </a:lnTo>
                    <a:lnTo>
                      <a:pt x="92" y="160"/>
                    </a:lnTo>
                    <a:lnTo>
                      <a:pt x="102" y="159"/>
                    </a:lnTo>
                    <a:lnTo>
                      <a:pt x="111" y="159"/>
                    </a:lnTo>
                    <a:lnTo>
                      <a:pt x="120" y="159"/>
                    </a:lnTo>
                    <a:lnTo>
                      <a:pt x="129" y="159"/>
                    </a:lnTo>
                    <a:lnTo>
                      <a:pt x="139" y="159"/>
                    </a:lnTo>
                    <a:lnTo>
                      <a:pt x="148" y="159"/>
                    </a:lnTo>
                    <a:lnTo>
                      <a:pt x="157" y="159"/>
                    </a:lnTo>
                    <a:lnTo>
                      <a:pt x="167" y="159"/>
                    </a:lnTo>
                    <a:lnTo>
                      <a:pt x="176" y="158"/>
                    </a:lnTo>
                    <a:lnTo>
                      <a:pt x="185" y="158"/>
                    </a:lnTo>
                    <a:lnTo>
                      <a:pt x="194" y="158"/>
                    </a:lnTo>
                    <a:lnTo>
                      <a:pt x="204" y="158"/>
                    </a:lnTo>
                    <a:lnTo>
                      <a:pt x="213" y="158"/>
                    </a:lnTo>
                    <a:lnTo>
                      <a:pt x="222" y="158"/>
                    </a:lnTo>
                    <a:lnTo>
                      <a:pt x="232" y="158"/>
                    </a:lnTo>
                    <a:lnTo>
                      <a:pt x="241" y="157"/>
                    </a:lnTo>
                    <a:lnTo>
                      <a:pt x="250" y="157"/>
                    </a:lnTo>
                    <a:lnTo>
                      <a:pt x="259" y="157"/>
                    </a:lnTo>
                    <a:lnTo>
                      <a:pt x="269" y="157"/>
                    </a:lnTo>
                    <a:lnTo>
                      <a:pt x="278" y="157"/>
                    </a:lnTo>
                    <a:lnTo>
                      <a:pt x="287" y="157"/>
                    </a:lnTo>
                    <a:lnTo>
                      <a:pt x="296" y="156"/>
                    </a:lnTo>
                    <a:lnTo>
                      <a:pt x="306" y="156"/>
                    </a:lnTo>
                    <a:lnTo>
                      <a:pt x="315" y="156"/>
                    </a:lnTo>
                    <a:lnTo>
                      <a:pt x="324" y="156"/>
                    </a:lnTo>
                    <a:lnTo>
                      <a:pt x="334" y="156"/>
                    </a:lnTo>
                    <a:lnTo>
                      <a:pt x="343" y="156"/>
                    </a:lnTo>
                    <a:lnTo>
                      <a:pt x="352" y="155"/>
                    </a:lnTo>
                    <a:lnTo>
                      <a:pt x="361" y="155"/>
                    </a:lnTo>
                    <a:lnTo>
                      <a:pt x="371" y="155"/>
                    </a:lnTo>
                    <a:lnTo>
                      <a:pt x="380" y="155"/>
                    </a:lnTo>
                    <a:lnTo>
                      <a:pt x="389" y="155"/>
                    </a:lnTo>
                    <a:lnTo>
                      <a:pt x="399" y="155"/>
                    </a:lnTo>
                    <a:lnTo>
                      <a:pt x="408" y="154"/>
                    </a:lnTo>
                    <a:lnTo>
                      <a:pt x="417" y="154"/>
                    </a:lnTo>
                    <a:lnTo>
                      <a:pt x="426" y="154"/>
                    </a:lnTo>
                    <a:lnTo>
                      <a:pt x="436" y="154"/>
                    </a:lnTo>
                    <a:lnTo>
                      <a:pt x="445" y="153"/>
                    </a:lnTo>
                    <a:lnTo>
                      <a:pt x="454" y="153"/>
                    </a:lnTo>
                    <a:lnTo>
                      <a:pt x="464" y="152"/>
                    </a:lnTo>
                    <a:lnTo>
                      <a:pt x="473" y="152"/>
                    </a:lnTo>
                    <a:lnTo>
                      <a:pt x="482" y="152"/>
                    </a:lnTo>
                    <a:lnTo>
                      <a:pt x="491" y="151"/>
                    </a:lnTo>
                    <a:lnTo>
                      <a:pt x="501" y="151"/>
                    </a:lnTo>
                    <a:lnTo>
                      <a:pt x="510" y="150"/>
                    </a:lnTo>
                    <a:lnTo>
                      <a:pt x="519" y="149"/>
                    </a:lnTo>
                    <a:lnTo>
                      <a:pt x="528" y="148"/>
                    </a:lnTo>
                    <a:lnTo>
                      <a:pt x="538" y="149"/>
                    </a:lnTo>
                    <a:lnTo>
                      <a:pt x="547" y="148"/>
                    </a:lnTo>
                    <a:lnTo>
                      <a:pt x="556" y="148"/>
                    </a:lnTo>
                    <a:lnTo>
                      <a:pt x="566" y="147"/>
                    </a:lnTo>
                    <a:lnTo>
                      <a:pt x="575" y="147"/>
                    </a:lnTo>
                    <a:lnTo>
                      <a:pt x="584" y="146"/>
                    </a:lnTo>
                    <a:lnTo>
                      <a:pt x="593" y="147"/>
                    </a:lnTo>
                    <a:lnTo>
                      <a:pt x="603" y="147"/>
                    </a:lnTo>
                    <a:lnTo>
                      <a:pt x="612" y="146"/>
                    </a:lnTo>
                    <a:lnTo>
                      <a:pt x="621" y="145"/>
                    </a:lnTo>
                    <a:lnTo>
                      <a:pt x="631" y="145"/>
                    </a:lnTo>
                    <a:lnTo>
                      <a:pt x="640" y="147"/>
                    </a:lnTo>
                    <a:lnTo>
                      <a:pt x="649" y="145"/>
                    </a:lnTo>
                    <a:lnTo>
                      <a:pt x="658" y="147"/>
                    </a:lnTo>
                    <a:lnTo>
                      <a:pt x="668" y="146"/>
                    </a:lnTo>
                    <a:lnTo>
                      <a:pt x="677" y="144"/>
                    </a:lnTo>
                    <a:lnTo>
                      <a:pt x="686" y="144"/>
                    </a:lnTo>
                    <a:lnTo>
                      <a:pt x="696" y="143"/>
                    </a:lnTo>
                    <a:lnTo>
                      <a:pt x="705" y="143"/>
                    </a:lnTo>
                    <a:lnTo>
                      <a:pt x="714" y="142"/>
                    </a:lnTo>
                    <a:lnTo>
                      <a:pt x="723" y="141"/>
                    </a:lnTo>
                    <a:lnTo>
                      <a:pt x="733" y="141"/>
                    </a:lnTo>
                    <a:lnTo>
                      <a:pt x="742" y="142"/>
                    </a:lnTo>
                    <a:lnTo>
                      <a:pt x="751" y="143"/>
                    </a:lnTo>
                    <a:lnTo>
                      <a:pt x="760" y="144"/>
                    </a:lnTo>
                    <a:lnTo>
                      <a:pt x="770" y="144"/>
                    </a:lnTo>
                    <a:lnTo>
                      <a:pt x="779" y="143"/>
                    </a:lnTo>
                    <a:lnTo>
                      <a:pt x="788" y="142"/>
                    </a:lnTo>
                    <a:lnTo>
                      <a:pt x="798" y="140"/>
                    </a:lnTo>
                    <a:lnTo>
                      <a:pt x="807" y="139"/>
                    </a:lnTo>
                    <a:lnTo>
                      <a:pt x="816" y="140"/>
                    </a:lnTo>
                    <a:lnTo>
                      <a:pt x="825" y="138"/>
                    </a:lnTo>
                    <a:lnTo>
                      <a:pt x="835" y="138"/>
                    </a:lnTo>
                    <a:lnTo>
                      <a:pt x="844" y="135"/>
                    </a:lnTo>
                    <a:lnTo>
                      <a:pt x="853" y="135"/>
                    </a:lnTo>
                    <a:lnTo>
                      <a:pt x="863" y="134"/>
                    </a:lnTo>
                    <a:lnTo>
                      <a:pt x="872" y="135"/>
                    </a:lnTo>
                    <a:lnTo>
                      <a:pt x="881" y="138"/>
                    </a:lnTo>
                    <a:lnTo>
                      <a:pt x="890" y="136"/>
                    </a:lnTo>
                    <a:lnTo>
                      <a:pt x="900" y="134"/>
                    </a:lnTo>
                    <a:lnTo>
                      <a:pt x="909" y="133"/>
                    </a:lnTo>
                    <a:lnTo>
                      <a:pt x="918" y="133"/>
                    </a:lnTo>
                    <a:lnTo>
                      <a:pt x="928" y="130"/>
                    </a:lnTo>
                    <a:lnTo>
                      <a:pt x="937" y="128"/>
                    </a:lnTo>
                    <a:lnTo>
                      <a:pt x="946" y="128"/>
                    </a:lnTo>
                    <a:lnTo>
                      <a:pt x="955" y="126"/>
                    </a:lnTo>
                    <a:lnTo>
                      <a:pt x="965" y="126"/>
                    </a:lnTo>
                    <a:lnTo>
                      <a:pt x="974" y="124"/>
                    </a:lnTo>
                    <a:lnTo>
                      <a:pt x="983" y="122"/>
                    </a:lnTo>
                    <a:lnTo>
                      <a:pt x="992" y="119"/>
                    </a:lnTo>
                    <a:lnTo>
                      <a:pt x="1002" y="117"/>
                    </a:lnTo>
                    <a:lnTo>
                      <a:pt x="1011" y="115"/>
                    </a:lnTo>
                    <a:lnTo>
                      <a:pt x="1020" y="113"/>
                    </a:lnTo>
                    <a:lnTo>
                      <a:pt x="1030" y="111"/>
                    </a:lnTo>
                    <a:lnTo>
                      <a:pt x="1039" y="108"/>
                    </a:lnTo>
                    <a:lnTo>
                      <a:pt x="1048" y="105"/>
                    </a:lnTo>
                    <a:lnTo>
                      <a:pt x="1057" y="102"/>
                    </a:lnTo>
                    <a:lnTo>
                      <a:pt x="1067" y="102"/>
                    </a:lnTo>
                    <a:lnTo>
                      <a:pt x="1076" y="99"/>
                    </a:lnTo>
                    <a:lnTo>
                      <a:pt x="1085" y="98"/>
                    </a:lnTo>
                    <a:lnTo>
                      <a:pt x="1095" y="94"/>
                    </a:lnTo>
                    <a:lnTo>
                      <a:pt x="1104" y="91"/>
                    </a:lnTo>
                    <a:lnTo>
                      <a:pt x="1113" y="88"/>
                    </a:lnTo>
                    <a:lnTo>
                      <a:pt x="1122" y="84"/>
                    </a:lnTo>
                    <a:lnTo>
                      <a:pt x="1132" y="80"/>
                    </a:lnTo>
                    <a:lnTo>
                      <a:pt x="1141" y="75"/>
                    </a:lnTo>
                    <a:lnTo>
                      <a:pt x="1150" y="75"/>
                    </a:lnTo>
                    <a:lnTo>
                      <a:pt x="1160" y="75"/>
                    </a:lnTo>
                    <a:lnTo>
                      <a:pt x="1169" y="70"/>
                    </a:lnTo>
                    <a:lnTo>
                      <a:pt x="1178" y="67"/>
                    </a:lnTo>
                    <a:lnTo>
                      <a:pt x="1187" y="63"/>
                    </a:lnTo>
                    <a:lnTo>
                      <a:pt x="1197" y="60"/>
                    </a:lnTo>
                    <a:lnTo>
                      <a:pt x="1206" y="60"/>
                    </a:lnTo>
                    <a:lnTo>
                      <a:pt x="1215" y="62"/>
                    </a:lnTo>
                    <a:lnTo>
                      <a:pt x="1224" y="62"/>
                    </a:lnTo>
                    <a:lnTo>
                      <a:pt x="1234" y="61"/>
                    </a:lnTo>
                    <a:lnTo>
                      <a:pt x="1243" y="58"/>
                    </a:lnTo>
                    <a:lnTo>
                      <a:pt x="1252" y="56"/>
                    </a:lnTo>
                    <a:lnTo>
                      <a:pt x="1262" y="54"/>
                    </a:lnTo>
                    <a:lnTo>
                      <a:pt x="1271" y="50"/>
                    </a:lnTo>
                    <a:lnTo>
                      <a:pt x="1280" y="46"/>
                    </a:lnTo>
                    <a:lnTo>
                      <a:pt x="1289" y="44"/>
                    </a:lnTo>
                    <a:lnTo>
                      <a:pt x="1299" y="42"/>
                    </a:lnTo>
                    <a:lnTo>
                      <a:pt x="1308" y="41"/>
                    </a:lnTo>
                    <a:lnTo>
                      <a:pt x="1317" y="41"/>
                    </a:lnTo>
                    <a:lnTo>
                      <a:pt x="1327" y="40"/>
                    </a:lnTo>
                    <a:lnTo>
                      <a:pt x="1336" y="39"/>
                    </a:lnTo>
                    <a:lnTo>
                      <a:pt x="1345" y="36"/>
                    </a:lnTo>
                    <a:lnTo>
                      <a:pt x="1354" y="33"/>
                    </a:lnTo>
                    <a:lnTo>
                      <a:pt x="1364" y="32"/>
                    </a:lnTo>
                    <a:lnTo>
                      <a:pt x="1373" y="31"/>
                    </a:lnTo>
                    <a:lnTo>
                      <a:pt x="1382" y="28"/>
                    </a:lnTo>
                    <a:lnTo>
                      <a:pt x="1392" y="25"/>
                    </a:lnTo>
                    <a:lnTo>
                      <a:pt x="1401" y="25"/>
                    </a:lnTo>
                    <a:lnTo>
                      <a:pt x="1410" y="22"/>
                    </a:lnTo>
                    <a:lnTo>
                      <a:pt x="1419" y="16"/>
                    </a:lnTo>
                    <a:lnTo>
                      <a:pt x="1429" y="8"/>
                    </a:lnTo>
                    <a:lnTo>
                      <a:pt x="1438" y="4"/>
                    </a:lnTo>
                    <a:lnTo>
                      <a:pt x="1447" y="0"/>
                    </a:lnTo>
                    <a:lnTo>
                      <a:pt x="1447" y="38"/>
                    </a:lnTo>
                    <a:lnTo>
                      <a:pt x="1438" y="42"/>
                    </a:lnTo>
                    <a:lnTo>
                      <a:pt x="1429" y="45"/>
                    </a:lnTo>
                    <a:lnTo>
                      <a:pt x="1419" y="51"/>
                    </a:lnTo>
                    <a:lnTo>
                      <a:pt x="1410" y="56"/>
                    </a:lnTo>
                    <a:lnTo>
                      <a:pt x="1401" y="58"/>
                    </a:lnTo>
                    <a:lnTo>
                      <a:pt x="1392" y="59"/>
                    </a:lnTo>
                    <a:lnTo>
                      <a:pt x="1382" y="61"/>
                    </a:lnTo>
                    <a:lnTo>
                      <a:pt x="1373" y="62"/>
                    </a:lnTo>
                    <a:lnTo>
                      <a:pt x="1364" y="62"/>
                    </a:lnTo>
                    <a:lnTo>
                      <a:pt x="1354" y="63"/>
                    </a:lnTo>
                    <a:lnTo>
                      <a:pt x="1345" y="66"/>
                    </a:lnTo>
                    <a:lnTo>
                      <a:pt x="1336" y="68"/>
                    </a:lnTo>
                    <a:lnTo>
                      <a:pt x="1327" y="69"/>
                    </a:lnTo>
                    <a:lnTo>
                      <a:pt x="1317" y="69"/>
                    </a:lnTo>
                    <a:lnTo>
                      <a:pt x="1308" y="69"/>
                    </a:lnTo>
                    <a:lnTo>
                      <a:pt x="1299" y="69"/>
                    </a:lnTo>
                    <a:lnTo>
                      <a:pt x="1289" y="70"/>
                    </a:lnTo>
                    <a:lnTo>
                      <a:pt x="1280" y="71"/>
                    </a:lnTo>
                    <a:lnTo>
                      <a:pt x="1271" y="74"/>
                    </a:lnTo>
                    <a:lnTo>
                      <a:pt x="1262" y="77"/>
                    </a:lnTo>
                    <a:lnTo>
                      <a:pt x="1252" y="78"/>
                    </a:lnTo>
                    <a:lnTo>
                      <a:pt x="1243" y="80"/>
                    </a:lnTo>
                    <a:lnTo>
                      <a:pt x="1234" y="82"/>
                    </a:lnTo>
                    <a:lnTo>
                      <a:pt x="1224" y="82"/>
                    </a:lnTo>
                    <a:lnTo>
                      <a:pt x="1215" y="82"/>
                    </a:lnTo>
                    <a:lnTo>
                      <a:pt x="1206" y="80"/>
                    </a:lnTo>
                    <a:lnTo>
                      <a:pt x="1197" y="79"/>
                    </a:lnTo>
                    <a:lnTo>
                      <a:pt x="1187" y="81"/>
                    </a:lnTo>
                    <a:lnTo>
                      <a:pt x="1178" y="84"/>
                    </a:lnTo>
                    <a:lnTo>
                      <a:pt x="1169" y="87"/>
                    </a:lnTo>
                    <a:lnTo>
                      <a:pt x="1160" y="91"/>
                    </a:lnTo>
                    <a:lnTo>
                      <a:pt x="1150" y="92"/>
                    </a:lnTo>
                    <a:lnTo>
                      <a:pt x="1141" y="91"/>
                    </a:lnTo>
                    <a:lnTo>
                      <a:pt x="1132" y="95"/>
                    </a:lnTo>
                    <a:lnTo>
                      <a:pt x="1122" y="99"/>
                    </a:lnTo>
                    <a:lnTo>
                      <a:pt x="1113" y="101"/>
                    </a:lnTo>
                    <a:lnTo>
                      <a:pt x="1104" y="103"/>
                    </a:lnTo>
                    <a:lnTo>
                      <a:pt x="1095" y="106"/>
                    </a:lnTo>
                    <a:lnTo>
                      <a:pt x="1085" y="108"/>
                    </a:lnTo>
                    <a:lnTo>
                      <a:pt x="1076" y="109"/>
                    </a:lnTo>
                    <a:lnTo>
                      <a:pt x="1067" y="111"/>
                    </a:lnTo>
                    <a:lnTo>
                      <a:pt x="1057" y="111"/>
                    </a:lnTo>
                    <a:lnTo>
                      <a:pt x="1048" y="113"/>
                    </a:lnTo>
                    <a:lnTo>
                      <a:pt x="1039" y="115"/>
                    </a:lnTo>
                    <a:lnTo>
                      <a:pt x="1030" y="118"/>
                    </a:lnTo>
                    <a:lnTo>
                      <a:pt x="1020" y="119"/>
                    </a:lnTo>
                    <a:lnTo>
                      <a:pt x="1011" y="121"/>
                    </a:lnTo>
                    <a:lnTo>
                      <a:pt x="1002" y="122"/>
                    </a:lnTo>
                    <a:lnTo>
                      <a:pt x="992" y="124"/>
                    </a:lnTo>
                    <a:lnTo>
                      <a:pt x="983" y="126"/>
                    </a:lnTo>
                    <a:lnTo>
                      <a:pt x="974" y="127"/>
                    </a:lnTo>
                    <a:lnTo>
                      <a:pt x="965" y="129"/>
                    </a:lnTo>
                    <a:lnTo>
                      <a:pt x="955" y="130"/>
                    </a:lnTo>
                    <a:lnTo>
                      <a:pt x="946" y="131"/>
                    </a:lnTo>
                    <a:lnTo>
                      <a:pt x="937" y="132"/>
                    </a:lnTo>
                    <a:lnTo>
                      <a:pt x="928" y="132"/>
                    </a:lnTo>
                    <a:lnTo>
                      <a:pt x="918" y="135"/>
                    </a:lnTo>
                    <a:lnTo>
                      <a:pt x="909" y="135"/>
                    </a:lnTo>
                    <a:lnTo>
                      <a:pt x="900" y="136"/>
                    </a:lnTo>
                    <a:lnTo>
                      <a:pt x="890" y="138"/>
                    </a:lnTo>
                    <a:lnTo>
                      <a:pt x="881" y="139"/>
                    </a:lnTo>
                    <a:lnTo>
                      <a:pt x="872" y="136"/>
                    </a:lnTo>
                    <a:lnTo>
                      <a:pt x="863" y="136"/>
                    </a:lnTo>
                    <a:lnTo>
                      <a:pt x="853" y="136"/>
                    </a:lnTo>
                    <a:lnTo>
                      <a:pt x="844" y="137"/>
                    </a:lnTo>
                    <a:lnTo>
                      <a:pt x="835" y="139"/>
                    </a:lnTo>
                    <a:lnTo>
                      <a:pt x="825" y="139"/>
                    </a:lnTo>
                    <a:lnTo>
                      <a:pt x="816" y="141"/>
                    </a:lnTo>
                    <a:lnTo>
                      <a:pt x="807" y="140"/>
                    </a:lnTo>
                    <a:lnTo>
                      <a:pt x="798" y="141"/>
                    </a:lnTo>
                    <a:lnTo>
                      <a:pt x="788" y="143"/>
                    </a:lnTo>
                    <a:lnTo>
                      <a:pt x="779" y="143"/>
                    </a:lnTo>
                    <a:lnTo>
                      <a:pt x="770" y="144"/>
                    </a:lnTo>
                    <a:lnTo>
                      <a:pt x="760" y="145"/>
                    </a:lnTo>
                    <a:lnTo>
                      <a:pt x="751" y="143"/>
                    </a:lnTo>
                    <a:lnTo>
                      <a:pt x="742" y="142"/>
                    </a:lnTo>
                    <a:lnTo>
                      <a:pt x="733" y="141"/>
                    </a:lnTo>
                    <a:lnTo>
                      <a:pt x="723" y="142"/>
                    </a:lnTo>
                    <a:lnTo>
                      <a:pt x="714" y="143"/>
                    </a:lnTo>
                    <a:lnTo>
                      <a:pt x="705" y="144"/>
                    </a:lnTo>
                    <a:lnTo>
                      <a:pt x="696" y="144"/>
                    </a:lnTo>
                    <a:lnTo>
                      <a:pt x="686" y="144"/>
                    </a:lnTo>
                    <a:lnTo>
                      <a:pt x="677" y="144"/>
                    </a:lnTo>
                    <a:lnTo>
                      <a:pt x="668" y="146"/>
                    </a:lnTo>
                    <a:lnTo>
                      <a:pt x="658" y="147"/>
                    </a:lnTo>
                    <a:lnTo>
                      <a:pt x="649" y="145"/>
                    </a:lnTo>
                    <a:lnTo>
                      <a:pt x="640" y="147"/>
                    </a:lnTo>
                    <a:lnTo>
                      <a:pt x="631" y="146"/>
                    </a:lnTo>
                    <a:lnTo>
                      <a:pt x="621" y="146"/>
                    </a:lnTo>
                    <a:lnTo>
                      <a:pt x="612" y="146"/>
                    </a:lnTo>
                    <a:lnTo>
                      <a:pt x="603" y="147"/>
                    </a:lnTo>
                    <a:lnTo>
                      <a:pt x="593" y="147"/>
                    </a:lnTo>
                    <a:lnTo>
                      <a:pt x="584" y="146"/>
                    </a:lnTo>
                    <a:lnTo>
                      <a:pt x="575" y="147"/>
                    </a:lnTo>
                    <a:lnTo>
                      <a:pt x="566" y="148"/>
                    </a:lnTo>
                    <a:lnTo>
                      <a:pt x="556" y="148"/>
                    </a:lnTo>
                    <a:lnTo>
                      <a:pt x="547" y="148"/>
                    </a:lnTo>
                    <a:lnTo>
                      <a:pt x="538" y="149"/>
                    </a:lnTo>
                    <a:lnTo>
                      <a:pt x="528" y="149"/>
                    </a:lnTo>
                    <a:lnTo>
                      <a:pt x="519" y="150"/>
                    </a:lnTo>
                    <a:lnTo>
                      <a:pt x="510" y="150"/>
                    </a:lnTo>
                    <a:lnTo>
                      <a:pt x="501" y="151"/>
                    </a:lnTo>
                    <a:lnTo>
                      <a:pt x="491" y="151"/>
                    </a:lnTo>
                    <a:lnTo>
                      <a:pt x="482" y="152"/>
                    </a:lnTo>
                    <a:lnTo>
                      <a:pt x="473" y="152"/>
                    </a:lnTo>
                    <a:lnTo>
                      <a:pt x="464" y="152"/>
                    </a:lnTo>
                    <a:lnTo>
                      <a:pt x="454" y="153"/>
                    </a:lnTo>
                    <a:lnTo>
                      <a:pt x="445" y="153"/>
                    </a:lnTo>
                    <a:lnTo>
                      <a:pt x="436" y="154"/>
                    </a:lnTo>
                    <a:lnTo>
                      <a:pt x="426" y="154"/>
                    </a:lnTo>
                    <a:lnTo>
                      <a:pt x="417" y="154"/>
                    </a:lnTo>
                    <a:lnTo>
                      <a:pt x="408" y="154"/>
                    </a:lnTo>
                    <a:lnTo>
                      <a:pt x="399" y="155"/>
                    </a:lnTo>
                    <a:lnTo>
                      <a:pt x="389" y="155"/>
                    </a:lnTo>
                    <a:lnTo>
                      <a:pt x="380" y="155"/>
                    </a:lnTo>
                    <a:lnTo>
                      <a:pt x="371" y="155"/>
                    </a:lnTo>
                    <a:lnTo>
                      <a:pt x="361" y="155"/>
                    </a:lnTo>
                    <a:lnTo>
                      <a:pt x="352" y="155"/>
                    </a:lnTo>
                    <a:lnTo>
                      <a:pt x="343" y="156"/>
                    </a:lnTo>
                    <a:lnTo>
                      <a:pt x="334" y="156"/>
                    </a:lnTo>
                    <a:lnTo>
                      <a:pt x="324" y="156"/>
                    </a:lnTo>
                    <a:lnTo>
                      <a:pt x="315" y="156"/>
                    </a:lnTo>
                    <a:lnTo>
                      <a:pt x="306" y="156"/>
                    </a:lnTo>
                    <a:lnTo>
                      <a:pt x="296" y="156"/>
                    </a:lnTo>
                    <a:lnTo>
                      <a:pt x="287" y="157"/>
                    </a:lnTo>
                    <a:lnTo>
                      <a:pt x="278" y="157"/>
                    </a:lnTo>
                    <a:lnTo>
                      <a:pt x="269" y="157"/>
                    </a:lnTo>
                    <a:lnTo>
                      <a:pt x="259" y="157"/>
                    </a:lnTo>
                    <a:lnTo>
                      <a:pt x="250" y="157"/>
                    </a:lnTo>
                    <a:lnTo>
                      <a:pt x="241" y="157"/>
                    </a:lnTo>
                    <a:lnTo>
                      <a:pt x="232" y="158"/>
                    </a:lnTo>
                    <a:lnTo>
                      <a:pt x="222" y="158"/>
                    </a:lnTo>
                    <a:lnTo>
                      <a:pt x="213" y="158"/>
                    </a:lnTo>
                    <a:lnTo>
                      <a:pt x="204" y="158"/>
                    </a:lnTo>
                    <a:lnTo>
                      <a:pt x="194" y="158"/>
                    </a:lnTo>
                    <a:lnTo>
                      <a:pt x="185" y="158"/>
                    </a:lnTo>
                    <a:lnTo>
                      <a:pt x="176" y="158"/>
                    </a:lnTo>
                    <a:lnTo>
                      <a:pt x="167" y="159"/>
                    </a:lnTo>
                    <a:lnTo>
                      <a:pt x="157" y="159"/>
                    </a:lnTo>
                    <a:lnTo>
                      <a:pt x="148" y="159"/>
                    </a:lnTo>
                    <a:lnTo>
                      <a:pt x="139" y="159"/>
                    </a:lnTo>
                    <a:lnTo>
                      <a:pt x="129" y="159"/>
                    </a:lnTo>
                    <a:lnTo>
                      <a:pt x="120" y="159"/>
                    </a:lnTo>
                    <a:lnTo>
                      <a:pt x="111" y="159"/>
                    </a:lnTo>
                    <a:lnTo>
                      <a:pt x="102" y="159"/>
                    </a:lnTo>
                    <a:lnTo>
                      <a:pt x="92" y="160"/>
                    </a:lnTo>
                    <a:lnTo>
                      <a:pt x="83" y="160"/>
                    </a:lnTo>
                    <a:lnTo>
                      <a:pt x="74" y="160"/>
                    </a:lnTo>
                    <a:lnTo>
                      <a:pt x="64" y="160"/>
                    </a:lnTo>
                    <a:lnTo>
                      <a:pt x="55" y="160"/>
                    </a:lnTo>
                    <a:lnTo>
                      <a:pt x="46" y="160"/>
                    </a:lnTo>
                    <a:lnTo>
                      <a:pt x="37" y="160"/>
                    </a:lnTo>
                    <a:lnTo>
                      <a:pt x="27" y="160"/>
                    </a:lnTo>
                    <a:lnTo>
                      <a:pt x="18" y="160"/>
                    </a:lnTo>
                    <a:lnTo>
                      <a:pt x="9" y="160"/>
                    </a:lnTo>
                    <a:lnTo>
                      <a:pt x="0" y="160"/>
                    </a:lnTo>
                    <a:close/>
                  </a:path>
                </a:pathLst>
              </a:custGeom>
              <a:solidFill>
                <a:srgbClr val="0064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41" name="Freeform 116"/>
              <p:cNvSpPr>
                <a:spLocks/>
              </p:cNvSpPr>
              <p:nvPr/>
            </p:nvSpPr>
            <p:spPr bwMode="auto">
              <a:xfrm>
                <a:off x="472" y="2348"/>
                <a:ext cx="1447" cy="161"/>
              </a:xfrm>
              <a:custGeom>
                <a:avLst/>
                <a:gdLst>
                  <a:gd name="T0" fmla="*/ 37 w 1447"/>
                  <a:gd name="T1" fmla="*/ 162 h 160"/>
                  <a:gd name="T2" fmla="*/ 83 w 1447"/>
                  <a:gd name="T3" fmla="*/ 162 h 160"/>
                  <a:gd name="T4" fmla="*/ 129 w 1447"/>
                  <a:gd name="T5" fmla="*/ 161 h 160"/>
                  <a:gd name="T6" fmla="*/ 176 w 1447"/>
                  <a:gd name="T7" fmla="*/ 160 h 160"/>
                  <a:gd name="T8" fmla="*/ 222 w 1447"/>
                  <a:gd name="T9" fmla="*/ 160 h 160"/>
                  <a:gd name="T10" fmla="*/ 269 w 1447"/>
                  <a:gd name="T11" fmla="*/ 159 h 160"/>
                  <a:gd name="T12" fmla="*/ 315 w 1447"/>
                  <a:gd name="T13" fmla="*/ 158 h 160"/>
                  <a:gd name="T14" fmla="*/ 361 w 1447"/>
                  <a:gd name="T15" fmla="*/ 157 h 160"/>
                  <a:gd name="T16" fmla="*/ 408 w 1447"/>
                  <a:gd name="T17" fmla="*/ 156 h 160"/>
                  <a:gd name="T18" fmla="*/ 454 w 1447"/>
                  <a:gd name="T19" fmla="*/ 155 h 160"/>
                  <a:gd name="T20" fmla="*/ 501 w 1447"/>
                  <a:gd name="T21" fmla="*/ 153 h 160"/>
                  <a:gd name="T22" fmla="*/ 547 w 1447"/>
                  <a:gd name="T23" fmla="*/ 150 h 160"/>
                  <a:gd name="T24" fmla="*/ 593 w 1447"/>
                  <a:gd name="T25" fmla="*/ 149 h 160"/>
                  <a:gd name="T26" fmla="*/ 640 w 1447"/>
                  <a:gd name="T27" fmla="*/ 149 h 160"/>
                  <a:gd name="T28" fmla="*/ 686 w 1447"/>
                  <a:gd name="T29" fmla="*/ 146 h 160"/>
                  <a:gd name="T30" fmla="*/ 733 w 1447"/>
                  <a:gd name="T31" fmla="*/ 143 h 160"/>
                  <a:gd name="T32" fmla="*/ 779 w 1447"/>
                  <a:gd name="T33" fmla="*/ 145 h 160"/>
                  <a:gd name="T34" fmla="*/ 825 w 1447"/>
                  <a:gd name="T35" fmla="*/ 140 h 160"/>
                  <a:gd name="T36" fmla="*/ 872 w 1447"/>
                  <a:gd name="T37" fmla="*/ 137 h 160"/>
                  <a:gd name="T38" fmla="*/ 918 w 1447"/>
                  <a:gd name="T39" fmla="*/ 135 h 160"/>
                  <a:gd name="T40" fmla="*/ 965 w 1447"/>
                  <a:gd name="T41" fmla="*/ 128 h 160"/>
                  <a:gd name="T42" fmla="*/ 1011 w 1447"/>
                  <a:gd name="T43" fmla="*/ 117 h 160"/>
                  <a:gd name="T44" fmla="*/ 1057 w 1447"/>
                  <a:gd name="T45" fmla="*/ 104 h 160"/>
                  <a:gd name="T46" fmla="*/ 1104 w 1447"/>
                  <a:gd name="T47" fmla="*/ 93 h 160"/>
                  <a:gd name="T48" fmla="*/ 1150 w 1447"/>
                  <a:gd name="T49" fmla="*/ 75 h 160"/>
                  <a:gd name="T50" fmla="*/ 1197 w 1447"/>
                  <a:gd name="T51" fmla="*/ 60 h 160"/>
                  <a:gd name="T52" fmla="*/ 1243 w 1447"/>
                  <a:gd name="T53" fmla="*/ 58 h 160"/>
                  <a:gd name="T54" fmla="*/ 1289 w 1447"/>
                  <a:gd name="T55" fmla="*/ 44 h 160"/>
                  <a:gd name="T56" fmla="*/ 1336 w 1447"/>
                  <a:gd name="T57" fmla="*/ 39 h 160"/>
                  <a:gd name="T58" fmla="*/ 1382 w 1447"/>
                  <a:gd name="T59" fmla="*/ 28 h 160"/>
                  <a:gd name="T60" fmla="*/ 1429 w 1447"/>
                  <a:gd name="T61" fmla="*/ 8 h 160"/>
                  <a:gd name="T62" fmla="*/ 1429 w 1447"/>
                  <a:gd name="T63" fmla="*/ 45 h 160"/>
                  <a:gd name="T64" fmla="*/ 1382 w 1447"/>
                  <a:gd name="T65" fmla="*/ 61 h 160"/>
                  <a:gd name="T66" fmla="*/ 1336 w 1447"/>
                  <a:gd name="T67" fmla="*/ 68 h 160"/>
                  <a:gd name="T68" fmla="*/ 1289 w 1447"/>
                  <a:gd name="T69" fmla="*/ 70 h 160"/>
                  <a:gd name="T70" fmla="*/ 1243 w 1447"/>
                  <a:gd name="T71" fmla="*/ 82 h 160"/>
                  <a:gd name="T72" fmla="*/ 1197 w 1447"/>
                  <a:gd name="T73" fmla="*/ 79 h 160"/>
                  <a:gd name="T74" fmla="*/ 1150 w 1447"/>
                  <a:gd name="T75" fmla="*/ 94 h 160"/>
                  <a:gd name="T76" fmla="*/ 1104 w 1447"/>
                  <a:gd name="T77" fmla="*/ 105 h 160"/>
                  <a:gd name="T78" fmla="*/ 1057 w 1447"/>
                  <a:gd name="T79" fmla="*/ 113 h 160"/>
                  <a:gd name="T80" fmla="*/ 1011 w 1447"/>
                  <a:gd name="T81" fmla="*/ 123 h 160"/>
                  <a:gd name="T82" fmla="*/ 965 w 1447"/>
                  <a:gd name="T83" fmla="*/ 131 h 160"/>
                  <a:gd name="T84" fmla="*/ 918 w 1447"/>
                  <a:gd name="T85" fmla="*/ 137 h 160"/>
                  <a:gd name="T86" fmla="*/ 872 w 1447"/>
                  <a:gd name="T87" fmla="*/ 138 h 160"/>
                  <a:gd name="T88" fmla="*/ 825 w 1447"/>
                  <a:gd name="T89" fmla="*/ 141 h 160"/>
                  <a:gd name="T90" fmla="*/ 779 w 1447"/>
                  <a:gd name="T91" fmla="*/ 145 h 160"/>
                  <a:gd name="T92" fmla="*/ 733 w 1447"/>
                  <a:gd name="T93" fmla="*/ 143 h 160"/>
                  <a:gd name="T94" fmla="*/ 686 w 1447"/>
                  <a:gd name="T95" fmla="*/ 146 h 160"/>
                  <a:gd name="T96" fmla="*/ 640 w 1447"/>
                  <a:gd name="T97" fmla="*/ 149 h 160"/>
                  <a:gd name="T98" fmla="*/ 593 w 1447"/>
                  <a:gd name="T99" fmla="*/ 149 h 160"/>
                  <a:gd name="T100" fmla="*/ 547 w 1447"/>
                  <a:gd name="T101" fmla="*/ 150 h 160"/>
                  <a:gd name="T102" fmla="*/ 501 w 1447"/>
                  <a:gd name="T103" fmla="*/ 153 h 160"/>
                  <a:gd name="T104" fmla="*/ 454 w 1447"/>
                  <a:gd name="T105" fmla="*/ 155 h 160"/>
                  <a:gd name="T106" fmla="*/ 408 w 1447"/>
                  <a:gd name="T107" fmla="*/ 156 h 160"/>
                  <a:gd name="T108" fmla="*/ 361 w 1447"/>
                  <a:gd name="T109" fmla="*/ 157 h 160"/>
                  <a:gd name="T110" fmla="*/ 315 w 1447"/>
                  <a:gd name="T111" fmla="*/ 158 h 160"/>
                  <a:gd name="T112" fmla="*/ 269 w 1447"/>
                  <a:gd name="T113" fmla="*/ 159 h 160"/>
                  <a:gd name="T114" fmla="*/ 222 w 1447"/>
                  <a:gd name="T115" fmla="*/ 160 h 160"/>
                  <a:gd name="T116" fmla="*/ 176 w 1447"/>
                  <a:gd name="T117" fmla="*/ 160 h 160"/>
                  <a:gd name="T118" fmla="*/ 129 w 1447"/>
                  <a:gd name="T119" fmla="*/ 161 h 160"/>
                  <a:gd name="T120" fmla="*/ 83 w 1447"/>
                  <a:gd name="T121" fmla="*/ 162 h 160"/>
                  <a:gd name="T122" fmla="*/ 37 w 1447"/>
                  <a:gd name="T123" fmla="*/ 162 h 160"/>
                  <a:gd name="T124" fmla="*/ 0 w 1447"/>
                  <a:gd name="T125" fmla="*/ 162 h 16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0">
                    <a:moveTo>
                      <a:pt x="0" y="160"/>
                    </a:moveTo>
                    <a:lnTo>
                      <a:pt x="9" y="160"/>
                    </a:lnTo>
                    <a:lnTo>
                      <a:pt x="18" y="160"/>
                    </a:lnTo>
                    <a:lnTo>
                      <a:pt x="27" y="160"/>
                    </a:lnTo>
                    <a:lnTo>
                      <a:pt x="37" y="160"/>
                    </a:lnTo>
                    <a:lnTo>
                      <a:pt x="46" y="160"/>
                    </a:lnTo>
                    <a:lnTo>
                      <a:pt x="55" y="160"/>
                    </a:lnTo>
                    <a:lnTo>
                      <a:pt x="64" y="160"/>
                    </a:lnTo>
                    <a:lnTo>
                      <a:pt x="74" y="160"/>
                    </a:lnTo>
                    <a:lnTo>
                      <a:pt x="83" y="160"/>
                    </a:lnTo>
                    <a:lnTo>
                      <a:pt x="92" y="160"/>
                    </a:lnTo>
                    <a:lnTo>
                      <a:pt x="102" y="159"/>
                    </a:lnTo>
                    <a:lnTo>
                      <a:pt x="111" y="159"/>
                    </a:lnTo>
                    <a:lnTo>
                      <a:pt x="120" y="159"/>
                    </a:lnTo>
                    <a:lnTo>
                      <a:pt x="129" y="159"/>
                    </a:lnTo>
                    <a:lnTo>
                      <a:pt x="139" y="159"/>
                    </a:lnTo>
                    <a:lnTo>
                      <a:pt x="148" y="159"/>
                    </a:lnTo>
                    <a:lnTo>
                      <a:pt x="157" y="159"/>
                    </a:lnTo>
                    <a:lnTo>
                      <a:pt x="167" y="159"/>
                    </a:lnTo>
                    <a:lnTo>
                      <a:pt x="176" y="158"/>
                    </a:lnTo>
                    <a:lnTo>
                      <a:pt x="185" y="158"/>
                    </a:lnTo>
                    <a:lnTo>
                      <a:pt x="194" y="158"/>
                    </a:lnTo>
                    <a:lnTo>
                      <a:pt x="204" y="158"/>
                    </a:lnTo>
                    <a:lnTo>
                      <a:pt x="213" y="158"/>
                    </a:lnTo>
                    <a:lnTo>
                      <a:pt x="222" y="158"/>
                    </a:lnTo>
                    <a:lnTo>
                      <a:pt x="232" y="158"/>
                    </a:lnTo>
                    <a:lnTo>
                      <a:pt x="241" y="157"/>
                    </a:lnTo>
                    <a:lnTo>
                      <a:pt x="250" y="157"/>
                    </a:lnTo>
                    <a:lnTo>
                      <a:pt x="259" y="157"/>
                    </a:lnTo>
                    <a:lnTo>
                      <a:pt x="269" y="157"/>
                    </a:lnTo>
                    <a:lnTo>
                      <a:pt x="278" y="157"/>
                    </a:lnTo>
                    <a:lnTo>
                      <a:pt x="287" y="157"/>
                    </a:lnTo>
                    <a:lnTo>
                      <a:pt x="296" y="156"/>
                    </a:lnTo>
                    <a:lnTo>
                      <a:pt x="306" y="156"/>
                    </a:lnTo>
                    <a:lnTo>
                      <a:pt x="315" y="156"/>
                    </a:lnTo>
                    <a:lnTo>
                      <a:pt x="324" y="156"/>
                    </a:lnTo>
                    <a:lnTo>
                      <a:pt x="334" y="156"/>
                    </a:lnTo>
                    <a:lnTo>
                      <a:pt x="343" y="156"/>
                    </a:lnTo>
                    <a:lnTo>
                      <a:pt x="352" y="155"/>
                    </a:lnTo>
                    <a:lnTo>
                      <a:pt x="361" y="155"/>
                    </a:lnTo>
                    <a:lnTo>
                      <a:pt x="371" y="155"/>
                    </a:lnTo>
                    <a:lnTo>
                      <a:pt x="380" y="155"/>
                    </a:lnTo>
                    <a:lnTo>
                      <a:pt x="389" y="155"/>
                    </a:lnTo>
                    <a:lnTo>
                      <a:pt x="399" y="155"/>
                    </a:lnTo>
                    <a:lnTo>
                      <a:pt x="408" y="154"/>
                    </a:lnTo>
                    <a:lnTo>
                      <a:pt x="417" y="154"/>
                    </a:lnTo>
                    <a:lnTo>
                      <a:pt x="426" y="154"/>
                    </a:lnTo>
                    <a:lnTo>
                      <a:pt x="436" y="154"/>
                    </a:lnTo>
                    <a:lnTo>
                      <a:pt x="445" y="153"/>
                    </a:lnTo>
                    <a:lnTo>
                      <a:pt x="454" y="153"/>
                    </a:lnTo>
                    <a:lnTo>
                      <a:pt x="464" y="152"/>
                    </a:lnTo>
                    <a:lnTo>
                      <a:pt x="473" y="152"/>
                    </a:lnTo>
                    <a:lnTo>
                      <a:pt x="482" y="152"/>
                    </a:lnTo>
                    <a:lnTo>
                      <a:pt x="491" y="151"/>
                    </a:lnTo>
                    <a:lnTo>
                      <a:pt x="501" y="151"/>
                    </a:lnTo>
                    <a:lnTo>
                      <a:pt x="510" y="150"/>
                    </a:lnTo>
                    <a:lnTo>
                      <a:pt x="519" y="149"/>
                    </a:lnTo>
                    <a:lnTo>
                      <a:pt x="528" y="148"/>
                    </a:lnTo>
                    <a:lnTo>
                      <a:pt x="538" y="149"/>
                    </a:lnTo>
                    <a:lnTo>
                      <a:pt x="547" y="148"/>
                    </a:lnTo>
                    <a:lnTo>
                      <a:pt x="556" y="148"/>
                    </a:lnTo>
                    <a:lnTo>
                      <a:pt x="566" y="147"/>
                    </a:lnTo>
                    <a:lnTo>
                      <a:pt x="575" y="147"/>
                    </a:lnTo>
                    <a:lnTo>
                      <a:pt x="584" y="146"/>
                    </a:lnTo>
                    <a:lnTo>
                      <a:pt x="593" y="147"/>
                    </a:lnTo>
                    <a:lnTo>
                      <a:pt x="603" y="147"/>
                    </a:lnTo>
                    <a:lnTo>
                      <a:pt x="612" y="146"/>
                    </a:lnTo>
                    <a:lnTo>
                      <a:pt x="621" y="145"/>
                    </a:lnTo>
                    <a:lnTo>
                      <a:pt x="631" y="145"/>
                    </a:lnTo>
                    <a:lnTo>
                      <a:pt x="640" y="147"/>
                    </a:lnTo>
                    <a:lnTo>
                      <a:pt x="649" y="145"/>
                    </a:lnTo>
                    <a:lnTo>
                      <a:pt x="658" y="147"/>
                    </a:lnTo>
                    <a:lnTo>
                      <a:pt x="668" y="146"/>
                    </a:lnTo>
                    <a:lnTo>
                      <a:pt x="677" y="144"/>
                    </a:lnTo>
                    <a:lnTo>
                      <a:pt x="686" y="144"/>
                    </a:lnTo>
                    <a:lnTo>
                      <a:pt x="696" y="143"/>
                    </a:lnTo>
                    <a:lnTo>
                      <a:pt x="705" y="143"/>
                    </a:lnTo>
                    <a:lnTo>
                      <a:pt x="714" y="142"/>
                    </a:lnTo>
                    <a:lnTo>
                      <a:pt x="723" y="141"/>
                    </a:lnTo>
                    <a:lnTo>
                      <a:pt x="733" y="141"/>
                    </a:lnTo>
                    <a:lnTo>
                      <a:pt x="742" y="142"/>
                    </a:lnTo>
                    <a:lnTo>
                      <a:pt x="751" y="143"/>
                    </a:lnTo>
                    <a:lnTo>
                      <a:pt x="760" y="144"/>
                    </a:lnTo>
                    <a:lnTo>
                      <a:pt x="770" y="144"/>
                    </a:lnTo>
                    <a:lnTo>
                      <a:pt x="779" y="143"/>
                    </a:lnTo>
                    <a:lnTo>
                      <a:pt x="788" y="142"/>
                    </a:lnTo>
                    <a:lnTo>
                      <a:pt x="798" y="140"/>
                    </a:lnTo>
                    <a:lnTo>
                      <a:pt x="807" y="139"/>
                    </a:lnTo>
                    <a:lnTo>
                      <a:pt x="816" y="140"/>
                    </a:lnTo>
                    <a:lnTo>
                      <a:pt x="825" y="138"/>
                    </a:lnTo>
                    <a:lnTo>
                      <a:pt x="835" y="138"/>
                    </a:lnTo>
                    <a:lnTo>
                      <a:pt x="844" y="135"/>
                    </a:lnTo>
                    <a:lnTo>
                      <a:pt x="853" y="135"/>
                    </a:lnTo>
                    <a:lnTo>
                      <a:pt x="863" y="134"/>
                    </a:lnTo>
                    <a:lnTo>
                      <a:pt x="872" y="135"/>
                    </a:lnTo>
                    <a:lnTo>
                      <a:pt x="881" y="138"/>
                    </a:lnTo>
                    <a:lnTo>
                      <a:pt x="890" y="136"/>
                    </a:lnTo>
                    <a:lnTo>
                      <a:pt x="900" y="134"/>
                    </a:lnTo>
                    <a:lnTo>
                      <a:pt x="909" y="133"/>
                    </a:lnTo>
                    <a:lnTo>
                      <a:pt x="918" y="133"/>
                    </a:lnTo>
                    <a:lnTo>
                      <a:pt x="928" y="130"/>
                    </a:lnTo>
                    <a:lnTo>
                      <a:pt x="937" y="128"/>
                    </a:lnTo>
                    <a:lnTo>
                      <a:pt x="946" y="128"/>
                    </a:lnTo>
                    <a:lnTo>
                      <a:pt x="955" y="126"/>
                    </a:lnTo>
                    <a:lnTo>
                      <a:pt x="965" y="126"/>
                    </a:lnTo>
                    <a:lnTo>
                      <a:pt x="974" y="124"/>
                    </a:lnTo>
                    <a:lnTo>
                      <a:pt x="983" y="122"/>
                    </a:lnTo>
                    <a:lnTo>
                      <a:pt x="992" y="119"/>
                    </a:lnTo>
                    <a:lnTo>
                      <a:pt x="1002" y="117"/>
                    </a:lnTo>
                    <a:lnTo>
                      <a:pt x="1011" y="115"/>
                    </a:lnTo>
                    <a:lnTo>
                      <a:pt x="1020" y="113"/>
                    </a:lnTo>
                    <a:lnTo>
                      <a:pt x="1030" y="111"/>
                    </a:lnTo>
                    <a:lnTo>
                      <a:pt x="1039" y="108"/>
                    </a:lnTo>
                    <a:lnTo>
                      <a:pt x="1048" y="105"/>
                    </a:lnTo>
                    <a:lnTo>
                      <a:pt x="1057" y="102"/>
                    </a:lnTo>
                    <a:lnTo>
                      <a:pt x="1067" y="102"/>
                    </a:lnTo>
                    <a:lnTo>
                      <a:pt x="1076" y="99"/>
                    </a:lnTo>
                    <a:lnTo>
                      <a:pt x="1085" y="98"/>
                    </a:lnTo>
                    <a:lnTo>
                      <a:pt x="1095" y="94"/>
                    </a:lnTo>
                    <a:lnTo>
                      <a:pt x="1104" y="91"/>
                    </a:lnTo>
                    <a:lnTo>
                      <a:pt x="1113" y="88"/>
                    </a:lnTo>
                    <a:lnTo>
                      <a:pt x="1122" y="84"/>
                    </a:lnTo>
                    <a:lnTo>
                      <a:pt x="1132" y="80"/>
                    </a:lnTo>
                    <a:lnTo>
                      <a:pt x="1141" y="75"/>
                    </a:lnTo>
                    <a:lnTo>
                      <a:pt x="1150" y="75"/>
                    </a:lnTo>
                    <a:lnTo>
                      <a:pt x="1160" y="75"/>
                    </a:lnTo>
                    <a:lnTo>
                      <a:pt x="1169" y="70"/>
                    </a:lnTo>
                    <a:lnTo>
                      <a:pt x="1178" y="67"/>
                    </a:lnTo>
                    <a:lnTo>
                      <a:pt x="1187" y="63"/>
                    </a:lnTo>
                    <a:lnTo>
                      <a:pt x="1197" y="60"/>
                    </a:lnTo>
                    <a:lnTo>
                      <a:pt x="1206" y="60"/>
                    </a:lnTo>
                    <a:lnTo>
                      <a:pt x="1215" y="62"/>
                    </a:lnTo>
                    <a:lnTo>
                      <a:pt x="1224" y="62"/>
                    </a:lnTo>
                    <a:lnTo>
                      <a:pt x="1234" y="61"/>
                    </a:lnTo>
                    <a:lnTo>
                      <a:pt x="1243" y="58"/>
                    </a:lnTo>
                    <a:lnTo>
                      <a:pt x="1252" y="56"/>
                    </a:lnTo>
                    <a:lnTo>
                      <a:pt x="1262" y="54"/>
                    </a:lnTo>
                    <a:lnTo>
                      <a:pt x="1271" y="50"/>
                    </a:lnTo>
                    <a:lnTo>
                      <a:pt x="1280" y="46"/>
                    </a:lnTo>
                    <a:lnTo>
                      <a:pt x="1289" y="44"/>
                    </a:lnTo>
                    <a:lnTo>
                      <a:pt x="1299" y="42"/>
                    </a:lnTo>
                    <a:lnTo>
                      <a:pt x="1308" y="41"/>
                    </a:lnTo>
                    <a:lnTo>
                      <a:pt x="1317" y="41"/>
                    </a:lnTo>
                    <a:lnTo>
                      <a:pt x="1327" y="40"/>
                    </a:lnTo>
                    <a:lnTo>
                      <a:pt x="1336" y="39"/>
                    </a:lnTo>
                    <a:lnTo>
                      <a:pt x="1345" y="36"/>
                    </a:lnTo>
                    <a:lnTo>
                      <a:pt x="1354" y="33"/>
                    </a:lnTo>
                    <a:lnTo>
                      <a:pt x="1364" y="32"/>
                    </a:lnTo>
                    <a:lnTo>
                      <a:pt x="1373" y="31"/>
                    </a:lnTo>
                    <a:lnTo>
                      <a:pt x="1382" y="28"/>
                    </a:lnTo>
                    <a:lnTo>
                      <a:pt x="1392" y="25"/>
                    </a:lnTo>
                    <a:lnTo>
                      <a:pt x="1401" y="25"/>
                    </a:lnTo>
                    <a:lnTo>
                      <a:pt x="1410" y="22"/>
                    </a:lnTo>
                    <a:lnTo>
                      <a:pt x="1419" y="16"/>
                    </a:lnTo>
                    <a:lnTo>
                      <a:pt x="1429" y="8"/>
                    </a:lnTo>
                    <a:lnTo>
                      <a:pt x="1438" y="4"/>
                    </a:lnTo>
                    <a:lnTo>
                      <a:pt x="1447" y="0"/>
                    </a:lnTo>
                    <a:lnTo>
                      <a:pt x="1447" y="38"/>
                    </a:lnTo>
                    <a:lnTo>
                      <a:pt x="1438" y="42"/>
                    </a:lnTo>
                    <a:lnTo>
                      <a:pt x="1429" y="45"/>
                    </a:lnTo>
                    <a:lnTo>
                      <a:pt x="1419" y="51"/>
                    </a:lnTo>
                    <a:lnTo>
                      <a:pt x="1410" y="56"/>
                    </a:lnTo>
                    <a:lnTo>
                      <a:pt x="1401" y="58"/>
                    </a:lnTo>
                    <a:lnTo>
                      <a:pt x="1392" y="59"/>
                    </a:lnTo>
                    <a:lnTo>
                      <a:pt x="1382" y="61"/>
                    </a:lnTo>
                    <a:lnTo>
                      <a:pt x="1373" y="62"/>
                    </a:lnTo>
                    <a:lnTo>
                      <a:pt x="1364" y="62"/>
                    </a:lnTo>
                    <a:lnTo>
                      <a:pt x="1354" y="63"/>
                    </a:lnTo>
                    <a:lnTo>
                      <a:pt x="1345" y="66"/>
                    </a:lnTo>
                    <a:lnTo>
                      <a:pt x="1336" y="68"/>
                    </a:lnTo>
                    <a:lnTo>
                      <a:pt x="1327" y="69"/>
                    </a:lnTo>
                    <a:lnTo>
                      <a:pt x="1317" y="69"/>
                    </a:lnTo>
                    <a:lnTo>
                      <a:pt x="1308" y="69"/>
                    </a:lnTo>
                    <a:lnTo>
                      <a:pt x="1299" y="69"/>
                    </a:lnTo>
                    <a:lnTo>
                      <a:pt x="1289" y="70"/>
                    </a:lnTo>
                    <a:lnTo>
                      <a:pt x="1280" y="71"/>
                    </a:lnTo>
                    <a:lnTo>
                      <a:pt x="1271" y="74"/>
                    </a:lnTo>
                    <a:lnTo>
                      <a:pt x="1262" y="77"/>
                    </a:lnTo>
                    <a:lnTo>
                      <a:pt x="1252" y="78"/>
                    </a:lnTo>
                    <a:lnTo>
                      <a:pt x="1243" y="80"/>
                    </a:lnTo>
                    <a:lnTo>
                      <a:pt x="1234" y="82"/>
                    </a:lnTo>
                    <a:lnTo>
                      <a:pt x="1224" y="82"/>
                    </a:lnTo>
                    <a:lnTo>
                      <a:pt x="1215" y="82"/>
                    </a:lnTo>
                    <a:lnTo>
                      <a:pt x="1206" y="80"/>
                    </a:lnTo>
                    <a:lnTo>
                      <a:pt x="1197" y="79"/>
                    </a:lnTo>
                    <a:lnTo>
                      <a:pt x="1187" y="81"/>
                    </a:lnTo>
                    <a:lnTo>
                      <a:pt x="1178" y="84"/>
                    </a:lnTo>
                    <a:lnTo>
                      <a:pt x="1169" y="87"/>
                    </a:lnTo>
                    <a:lnTo>
                      <a:pt x="1160" y="91"/>
                    </a:lnTo>
                    <a:lnTo>
                      <a:pt x="1150" y="92"/>
                    </a:lnTo>
                    <a:lnTo>
                      <a:pt x="1141" y="91"/>
                    </a:lnTo>
                    <a:lnTo>
                      <a:pt x="1132" y="95"/>
                    </a:lnTo>
                    <a:lnTo>
                      <a:pt x="1122" y="99"/>
                    </a:lnTo>
                    <a:lnTo>
                      <a:pt x="1113" y="101"/>
                    </a:lnTo>
                    <a:lnTo>
                      <a:pt x="1104" y="103"/>
                    </a:lnTo>
                    <a:lnTo>
                      <a:pt x="1095" y="106"/>
                    </a:lnTo>
                    <a:lnTo>
                      <a:pt x="1085" y="108"/>
                    </a:lnTo>
                    <a:lnTo>
                      <a:pt x="1076" y="109"/>
                    </a:lnTo>
                    <a:lnTo>
                      <a:pt x="1067" y="111"/>
                    </a:lnTo>
                    <a:lnTo>
                      <a:pt x="1057" y="111"/>
                    </a:lnTo>
                    <a:lnTo>
                      <a:pt x="1048" y="113"/>
                    </a:lnTo>
                    <a:lnTo>
                      <a:pt x="1039" y="115"/>
                    </a:lnTo>
                    <a:lnTo>
                      <a:pt x="1030" y="118"/>
                    </a:lnTo>
                    <a:lnTo>
                      <a:pt x="1020" y="119"/>
                    </a:lnTo>
                    <a:lnTo>
                      <a:pt x="1011" y="121"/>
                    </a:lnTo>
                    <a:lnTo>
                      <a:pt x="1002" y="122"/>
                    </a:lnTo>
                    <a:lnTo>
                      <a:pt x="992" y="124"/>
                    </a:lnTo>
                    <a:lnTo>
                      <a:pt x="983" y="126"/>
                    </a:lnTo>
                    <a:lnTo>
                      <a:pt x="974" y="127"/>
                    </a:lnTo>
                    <a:lnTo>
                      <a:pt x="965" y="129"/>
                    </a:lnTo>
                    <a:lnTo>
                      <a:pt x="955" y="130"/>
                    </a:lnTo>
                    <a:lnTo>
                      <a:pt x="946" y="131"/>
                    </a:lnTo>
                    <a:lnTo>
                      <a:pt x="937" y="132"/>
                    </a:lnTo>
                    <a:lnTo>
                      <a:pt x="928" y="132"/>
                    </a:lnTo>
                    <a:lnTo>
                      <a:pt x="918" y="135"/>
                    </a:lnTo>
                    <a:lnTo>
                      <a:pt x="909" y="135"/>
                    </a:lnTo>
                    <a:lnTo>
                      <a:pt x="900" y="136"/>
                    </a:lnTo>
                    <a:lnTo>
                      <a:pt x="890" y="138"/>
                    </a:lnTo>
                    <a:lnTo>
                      <a:pt x="881" y="139"/>
                    </a:lnTo>
                    <a:lnTo>
                      <a:pt x="872" y="136"/>
                    </a:lnTo>
                    <a:lnTo>
                      <a:pt x="863" y="136"/>
                    </a:lnTo>
                    <a:lnTo>
                      <a:pt x="853" y="136"/>
                    </a:lnTo>
                    <a:lnTo>
                      <a:pt x="844" y="137"/>
                    </a:lnTo>
                    <a:lnTo>
                      <a:pt x="835" y="139"/>
                    </a:lnTo>
                    <a:lnTo>
                      <a:pt x="825" y="139"/>
                    </a:lnTo>
                    <a:lnTo>
                      <a:pt x="816" y="141"/>
                    </a:lnTo>
                    <a:lnTo>
                      <a:pt x="807" y="140"/>
                    </a:lnTo>
                    <a:lnTo>
                      <a:pt x="798" y="141"/>
                    </a:lnTo>
                    <a:lnTo>
                      <a:pt x="788" y="143"/>
                    </a:lnTo>
                    <a:lnTo>
                      <a:pt x="779" y="143"/>
                    </a:lnTo>
                    <a:lnTo>
                      <a:pt x="770" y="144"/>
                    </a:lnTo>
                    <a:lnTo>
                      <a:pt x="760" y="145"/>
                    </a:lnTo>
                    <a:lnTo>
                      <a:pt x="751" y="143"/>
                    </a:lnTo>
                    <a:lnTo>
                      <a:pt x="742" y="142"/>
                    </a:lnTo>
                    <a:lnTo>
                      <a:pt x="733" y="141"/>
                    </a:lnTo>
                    <a:lnTo>
                      <a:pt x="723" y="142"/>
                    </a:lnTo>
                    <a:lnTo>
                      <a:pt x="714" y="143"/>
                    </a:lnTo>
                    <a:lnTo>
                      <a:pt x="705" y="144"/>
                    </a:lnTo>
                    <a:lnTo>
                      <a:pt x="696" y="144"/>
                    </a:lnTo>
                    <a:lnTo>
                      <a:pt x="686" y="144"/>
                    </a:lnTo>
                    <a:lnTo>
                      <a:pt x="677" y="144"/>
                    </a:lnTo>
                    <a:lnTo>
                      <a:pt x="668" y="146"/>
                    </a:lnTo>
                    <a:lnTo>
                      <a:pt x="658" y="147"/>
                    </a:lnTo>
                    <a:lnTo>
                      <a:pt x="649" y="145"/>
                    </a:lnTo>
                    <a:lnTo>
                      <a:pt x="640" y="147"/>
                    </a:lnTo>
                    <a:lnTo>
                      <a:pt x="631" y="146"/>
                    </a:lnTo>
                    <a:lnTo>
                      <a:pt x="621" y="146"/>
                    </a:lnTo>
                    <a:lnTo>
                      <a:pt x="612" y="146"/>
                    </a:lnTo>
                    <a:lnTo>
                      <a:pt x="603" y="147"/>
                    </a:lnTo>
                    <a:lnTo>
                      <a:pt x="593" y="147"/>
                    </a:lnTo>
                    <a:lnTo>
                      <a:pt x="584" y="146"/>
                    </a:lnTo>
                    <a:lnTo>
                      <a:pt x="575" y="147"/>
                    </a:lnTo>
                    <a:lnTo>
                      <a:pt x="566" y="148"/>
                    </a:lnTo>
                    <a:lnTo>
                      <a:pt x="556" y="148"/>
                    </a:lnTo>
                    <a:lnTo>
                      <a:pt x="547" y="148"/>
                    </a:lnTo>
                    <a:lnTo>
                      <a:pt x="538" y="149"/>
                    </a:lnTo>
                    <a:lnTo>
                      <a:pt x="528" y="149"/>
                    </a:lnTo>
                    <a:lnTo>
                      <a:pt x="519" y="150"/>
                    </a:lnTo>
                    <a:lnTo>
                      <a:pt x="510" y="150"/>
                    </a:lnTo>
                    <a:lnTo>
                      <a:pt x="501" y="151"/>
                    </a:lnTo>
                    <a:lnTo>
                      <a:pt x="491" y="151"/>
                    </a:lnTo>
                    <a:lnTo>
                      <a:pt x="482" y="152"/>
                    </a:lnTo>
                    <a:lnTo>
                      <a:pt x="473" y="152"/>
                    </a:lnTo>
                    <a:lnTo>
                      <a:pt x="464" y="152"/>
                    </a:lnTo>
                    <a:lnTo>
                      <a:pt x="454" y="153"/>
                    </a:lnTo>
                    <a:lnTo>
                      <a:pt x="445" y="153"/>
                    </a:lnTo>
                    <a:lnTo>
                      <a:pt x="436" y="154"/>
                    </a:lnTo>
                    <a:lnTo>
                      <a:pt x="426" y="154"/>
                    </a:lnTo>
                    <a:lnTo>
                      <a:pt x="417" y="154"/>
                    </a:lnTo>
                    <a:lnTo>
                      <a:pt x="408" y="154"/>
                    </a:lnTo>
                    <a:lnTo>
                      <a:pt x="399" y="155"/>
                    </a:lnTo>
                    <a:lnTo>
                      <a:pt x="389" y="155"/>
                    </a:lnTo>
                    <a:lnTo>
                      <a:pt x="380" y="155"/>
                    </a:lnTo>
                    <a:lnTo>
                      <a:pt x="371" y="155"/>
                    </a:lnTo>
                    <a:lnTo>
                      <a:pt x="361" y="155"/>
                    </a:lnTo>
                    <a:lnTo>
                      <a:pt x="352" y="155"/>
                    </a:lnTo>
                    <a:lnTo>
                      <a:pt x="343" y="156"/>
                    </a:lnTo>
                    <a:lnTo>
                      <a:pt x="334" y="156"/>
                    </a:lnTo>
                    <a:lnTo>
                      <a:pt x="324" y="156"/>
                    </a:lnTo>
                    <a:lnTo>
                      <a:pt x="315" y="156"/>
                    </a:lnTo>
                    <a:lnTo>
                      <a:pt x="306" y="156"/>
                    </a:lnTo>
                    <a:lnTo>
                      <a:pt x="296" y="156"/>
                    </a:lnTo>
                    <a:lnTo>
                      <a:pt x="287" y="157"/>
                    </a:lnTo>
                    <a:lnTo>
                      <a:pt x="278" y="157"/>
                    </a:lnTo>
                    <a:lnTo>
                      <a:pt x="269" y="157"/>
                    </a:lnTo>
                    <a:lnTo>
                      <a:pt x="259" y="157"/>
                    </a:lnTo>
                    <a:lnTo>
                      <a:pt x="250" y="157"/>
                    </a:lnTo>
                    <a:lnTo>
                      <a:pt x="241" y="157"/>
                    </a:lnTo>
                    <a:lnTo>
                      <a:pt x="232" y="158"/>
                    </a:lnTo>
                    <a:lnTo>
                      <a:pt x="222" y="158"/>
                    </a:lnTo>
                    <a:lnTo>
                      <a:pt x="213" y="158"/>
                    </a:lnTo>
                    <a:lnTo>
                      <a:pt x="204" y="158"/>
                    </a:lnTo>
                    <a:lnTo>
                      <a:pt x="194" y="158"/>
                    </a:lnTo>
                    <a:lnTo>
                      <a:pt x="185" y="158"/>
                    </a:lnTo>
                    <a:lnTo>
                      <a:pt x="176" y="158"/>
                    </a:lnTo>
                    <a:lnTo>
                      <a:pt x="167" y="159"/>
                    </a:lnTo>
                    <a:lnTo>
                      <a:pt x="157" y="159"/>
                    </a:lnTo>
                    <a:lnTo>
                      <a:pt x="148" y="159"/>
                    </a:lnTo>
                    <a:lnTo>
                      <a:pt x="139" y="159"/>
                    </a:lnTo>
                    <a:lnTo>
                      <a:pt x="129" y="159"/>
                    </a:lnTo>
                    <a:lnTo>
                      <a:pt x="120" y="159"/>
                    </a:lnTo>
                    <a:lnTo>
                      <a:pt x="111" y="159"/>
                    </a:lnTo>
                    <a:lnTo>
                      <a:pt x="102" y="159"/>
                    </a:lnTo>
                    <a:lnTo>
                      <a:pt x="92" y="160"/>
                    </a:lnTo>
                    <a:lnTo>
                      <a:pt x="83" y="160"/>
                    </a:lnTo>
                    <a:lnTo>
                      <a:pt x="74" y="160"/>
                    </a:lnTo>
                    <a:lnTo>
                      <a:pt x="64" y="160"/>
                    </a:lnTo>
                    <a:lnTo>
                      <a:pt x="55" y="160"/>
                    </a:lnTo>
                    <a:lnTo>
                      <a:pt x="46" y="160"/>
                    </a:lnTo>
                    <a:lnTo>
                      <a:pt x="37" y="160"/>
                    </a:lnTo>
                    <a:lnTo>
                      <a:pt x="27" y="160"/>
                    </a:lnTo>
                    <a:lnTo>
                      <a:pt x="18" y="160"/>
                    </a:lnTo>
                    <a:lnTo>
                      <a:pt x="9" y="160"/>
                    </a:lnTo>
                    <a:lnTo>
                      <a:pt x="0" y="160"/>
                    </a:lnTo>
                    <a:close/>
                  </a:path>
                </a:pathLst>
              </a:custGeom>
              <a:noFill/>
              <a:ln w="3175">
                <a:solidFill>
                  <a:srgbClr val="0064FF"/>
                </a:solidFill>
                <a:round/>
                <a:headEnd/>
                <a:tailEnd/>
              </a:ln>
              <a:effectLst/>
              <a:extLst>
                <a:ext uri="{909E8E84-426E-40DD-AFC4-6F175D3DCCD1}">
                  <a14:hiddenFill xmlns:a14="http://schemas.microsoft.com/office/drawing/2010/main">
                    <a:solidFill>
                      <a:srgbClr val="0064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42" name="Freeform 117"/>
              <p:cNvSpPr>
                <a:spLocks noChangeArrowheads="1"/>
              </p:cNvSpPr>
              <p:nvPr/>
            </p:nvSpPr>
            <p:spPr bwMode="auto">
              <a:xfrm>
                <a:off x="472" y="2387"/>
                <a:ext cx="1447" cy="122"/>
              </a:xfrm>
              <a:custGeom>
                <a:avLst/>
                <a:gdLst>
                  <a:gd name="T0" fmla="*/ 37 w 1447"/>
                  <a:gd name="T1" fmla="*/ 121 h 122"/>
                  <a:gd name="T2" fmla="*/ 83 w 1447"/>
                  <a:gd name="T3" fmla="*/ 121 h 122"/>
                  <a:gd name="T4" fmla="*/ 129 w 1447"/>
                  <a:gd name="T5" fmla="*/ 120 h 122"/>
                  <a:gd name="T6" fmla="*/ 176 w 1447"/>
                  <a:gd name="T7" fmla="*/ 120 h 122"/>
                  <a:gd name="T8" fmla="*/ 222 w 1447"/>
                  <a:gd name="T9" fmla="*/ 119 h 122"/>
                  <a:gd name="T10" fmla="*/ 269 w 1447"/>
                  <a:gd name="T11" fmla="*/ 118 h 122"/>
                  <a:gd name="T12" fmla="*/ 315 w 1447"/>
                  <a:gd name="T13" fmla="*/ 117 h 122"/>
                  <a:gd name="T14" fmla="*/ 361 w 1447"/>
                  <a:gd name="T15" fmla="*/ 116 h 122"/>
                  <a:gd name="T16" fmla="*/ 408 w 1447"/>
                  <a:gd name="T17" fmla="*/ 116 h 122"/>
                  <a:gd name="T18" fmla="*/ 454 w 1447"/>
                  <a:gd name="T19" fmla="*/ 114 h 122"/>
                  <a:gd name="T20" fmla="*/ 501 w 1447"/>
                  <a:gd name="T21" fmla="*/ 112 h 122"/>
                  <a:gd name="T22" fmla="*/ 547 w 1447"/>
                  <a:gd name="T23" fmla="*/ 110 h 122"/>
                  <a:gd name="T24" fmla="*/ 593 w 1447"/>
                  <a:gd name="T25" fmla="*/ 108 h 122"/>
                  <a:gd name="T26" fmla="*/ 640 w 1447"/>
                  <a:gd name="T27" fmla="*/ 108 h 122"/>
                  <a:gd name="T28" fmla="*/ 686 w 1447"/>
                  <a:gd name="T29" fmla="*/ 105 h 122"/>
                  <a:gd name="T30" fmla="*/ 733 w 1447"/>
                  <a:gd name="T31" fmla="*/ 103 h 122"/>
                  <a:gd name="T32" fmla="*/ 779 w 1447"/>
                  <a:gd name="T33" fmla="*/ 104 h 122"/>
                  <a:gd name="T34" fmla="*/ 825 w 1447"/>
                  <a:gd name="T35" fmla="*/ 100 h 122"/>
                  <a:gd name="T36" fmla="*/ 872 w 1447"/>
                  <a:gd name="T37" fmla="*/ 97 h 122"/>
                  <a:gd name="T38" fmla="*/ 918 w 1447"/>
                  <a:gd name="T39" fmla="*/ 96 h 122"/>
                  <a:gd name="T40" fmla="*/ 965 w 1447"/>
                  <a:gd name="T41" fmla="*/ 91 h 122"/>
                  <a:gd name="T42" fmla="*/ 1011 w 1447"/>
                  <a:gd name="T43" fmla="*/ 82 h 122"/>
                  <a:gd name="T44" fmla="*/ 1057 w 1447"/>
                  <a:gd name="T45" fmla="*/ 72 h 122"/>
                  <a:gd name="T46" fmla="*/ 1104 w 1447"/>
                  <a:gd name="T47" fmla="*/ 65 h 122"/>
                  <a:gd name="T48" fmla="*/ 1150 w 1447"/>
                  <a:gd name="T49" fmla="*/ 53 h 122"/>
                  <a:gd name="T50" fmla="*/ 1197 w 1447"/>
                  <a:gd name="T51" fmla="*/ 40 h 122"/>
                  <a:gd name="T52" fmla="*/ 1243 w 1447"/>
                  <a:gd name="T53" fmla="*/ 41 h 122"/>
                  <a:gd name="T54" fmla="*/ 1289 w 1447"/>
                  <a:gd name="T55" fmla="*/ 31 h 122"/>
                  <a:gd name="T56" fmla="*/ 1336 w 1447"/>
                  <a:gd name="T57" fmla="*/ 29 h 122"/>
                  <a:gd name="T58" fmla="*/ 1382 w 1447"/>
                  <a:gd name="T59" fmla="*/ 22 h 122"/>
                  <a:gd name="T60" fmla="*/ 1429 w 1447"/>
                  <a:gd name="T61" fmla="*/ 6 h 122"/>
                  <a:gd name="T62" fmla="*/ 1429 w 1447"/>
                  <a:gd name="T63" fmla="*/ 70 h 122"/>
                  <a:gd name="T64" fmla="*/ 1382 w 1447"/>
                  <a:gd name="T65" fmla="*/ 80 h 122"/>
                  <a:gd name="T66" fmla="*/ 1336 w 1447"/>
                  <a:gd name="T67" fmla="*/ 82 h 122"/>
                  <a:gd name="T68" fmla="*/ 1289 w 1447"/>
                  <a:gd name="T69" fmla="*/ 83 h 122"/>
                  <a:gd name="T70" fmla="*/ 1243 w 1447"/>
                  <a:gd name="T71" fmla="*/ 88 h 122"/>
                  <a:gd name="T72" fmla="*/ 1197 w 1447"/>
                  <a:gd name="T73" fmla="*/ 92 h 122"/>
                  <a:gd name="T74" fmla="*/ 1150 w 1447"/>
                  <a:gd name="T75" fmla="*/ 97 h 122"/>
                  <a:gd name="T76" fmla="*/ 1104 w 1447"/>
                  <a:gd name="T77" fmla="*/ 98 h 122"/>
                  <a:gd name="T78" fmla="*/ 1057 w 1447"/>
                  <a:gd name="T79" fmla="*/ 95 h 122"/>
                  <a:gd name="T80" fmla="*/ 1011 w 1447"/>
                  <a:gd name="T81" fmla="*/ 98 h 122"/>
                  <a:gd name="T82" fmla="*/ 965 w 1447"/>
                  <a:gd name="T83" fmla="*/ 102 h 122"/>
                  <a:gd name="T84" fmla="*/ 918 w 1447"/>
                  <a:gd name="T85" fmla="*/ 104 h 122"/>
                  <a:gd name="T86" fmla="*/ 872 w 1447"/>
                  <a:gd name="T87" fmla="*/ 103 h 122"/>
                  <a:gd name="T88" fmla="*/ 825 w 1447"/>
                  <a:gd name="T89" fmla="*/ 105 h 122"/>
                  <a:gd name="T90" fmla="*/ 779 w 1447"/>
                  <a:gd name="T91" fmla="*/ 108 h 122"/>
                  <a:gd name="T92" fmla="*/ 733 w 1447"/>
                  <a:gd name="T93" fmla="*/ 106 h 122"/>
                  <a:gd name="T94" fmla="*/ 686 w 1447"/>
                  <a:gd name="T95" fmla="*/ 107 h 122"/>
                  <a:gd name="T96" fmla="*/ 640 w 1447"/>
                  <a:gd name="T97" fmla="*/ 109 h 122"/>
                  <a:gd name="T98" fmla="*/ 593 w 1447"/>
                  <a:gd name="T99" fmla="*/ 109 h 122"/>
                  <a:gd name="T100" fmla="*/ 547 w 1447"/>
                  <a:gd name="T101" fmla="*/ 110 h 122"/>
                  <a:gd name="T102" fmla="*/ 501 w 1447"/>
                  <a:gd name="T103" fmla="*/ 112 h 122"/>
                  <a:gd name="T104" fmla="*/ 454 w 1447"/>
                  <a:gd name="T105" fmla="*/ 114 h 122"/>
                  <a:gd name="T106" fmla="*/ 408 w 1447"/>
                  <a:gd name="T107" fmla="*/ 116 h 122"/>
                  <a:gd name="T108" fmla="*/ 361 w 1447"/>
                  <a:gd name="T109" fmla="*/ 116 h 122"/>
                  <a:gd name="T110" fmla="*/ 315 w 1447"/>
                  <a:gd name="T111" fmla="*/ 117 h 122"/>
                  <a:gd name="T112" fmla="*/ 269 w 1447"/>
                  <a:gd name="T113" fmla="*/ 118 h 122"/>
                  <a:gd name="T114" fmla="*/ 222 w 1447"/>
                  <a:gd name="T115" fmla="*/ 119 h 122"/>
                  <a:gd name="T116" fmla="*/ 176 w 1447"/>
                  <a:gd name="T117" fmla="*/ 120 h 122"/>
                  <a:gd name="T118" fmla="*/ 129 w 1447"/>
                  <a:gd name="T119" fmla="*/ 120 h 122"/>
                  <a:gd name="T120" fmla="*/ 83 w 1447"/>
                  <a:gd name="T121" fmla="*/ 121 h 122"/>
                  <a:gd name="T122" fmla="*/ 37 w 1447"/>
                  <a:gd name="T123" fmla="*/ 121 h 122"/>
                  <a:gd name="T124" fmla="*/ 0 w 1447"/>
                  <a:gd name="T125" fmla="*/ 122 h 12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22">
                    <a:moveTo>
                      <a:pt x="0" y="122"/>
                    </a:moveTo>
                    <a:lnTo>
                      <a:pt x="9" y="121"/>
                    </a:lnTo>
                    <a:lnTo>
                      <a:pt x="18" y="122"/>
                    </a:lnTo>
                    <a:lnTo>
                      <a:pt x="27" y="122"/>
                    </a:lnTo>
                    <a:lnTo>
                      <a:pt x="37" y="121"/>
                    </a:lnTo>
                    <a:lnTo>
                      <a:pt x="46" y="121"/>
                    </a:lnTo>
                    <a:lnTo>
                      <a:pt x="55" y="121"/>
                    </a:lnTo>
                    <a:lnTo>
                      <a:pt x="64" y="121"/>
                    </a:lnTo>
                    <a:lnTo>
                      <a:pt x="74" y="121"/>
                    </a:lnTo>
                    <a:lnTo>
                      <a:pt x="83" y="121"/>
                    </a:lnTo>
                    <a:lnTo>
                      <a:pt x="92" y="121"/>
                    </a:lnTo>
                    <a:lnTo>
                      <a:pt x="102" y="121"/>
                    </a:lnTo>
                    <a:lnTo>
                      <a:pt x="111" y="121"/>
                    </a:lnTo>
                    <a:lnTo>
                      <a:pt x="120" y="120"/>
                    </a:lnTo>
                    <a:lnTo>
                      <a:pt x="129" y="120"/>
                    </a:lnTo>
                    <a:lnTo>
                      <a:pt x="139" y="120"/>
                    </a:lnTo>
                    <a:lnTo>
                      <a:pt x="148" y="120"/>
                    </a:lnTo>
                    <a:lnTo>
                      <a:pt x="157" y="120"/>
                    </a:lnTo>
                    <a:lnTo>
                      <a:pt x="167" y="120"/>
                    </a:lnTo>
                    <a:lnTo>
                      <a:pt x="176" y="120"/>
                    </a:lnTo>
                    <a:lnTo>
                      <a:pt x="185" y="120"/>
                    </a:lnTo>
                    <a:lnTo>
                      <a:pt x="194" y="119"/>
                    </a:lnTo>
                    <a:lnTo>
                      <a:pt x="204" y="119"/>
                    </a:lnTo>
                    <a:lnTo>
                      <a:pt x="213" y="119"/>
                    </a:lnTo>
                    <a:lnTo>
                      <a:pt x="222" y="119"/>
                    </a:lnTo>
                    <a:lnTo>
                      <a:pt x="232" y="119"/>
                    </a:lnTo>
                    <a:lnTo>
                      <a:pt x="241" y="119"/>
                    </a:lnTo>
                    <a:lnTo>
                      <a:pt x="250" y="119"/>
                    </a:lnTo>
                    <a:lnTo>
                      <a:pt x="259" y="118"/>
                    </a:lnTo>
                    <a:lnTo>
                      <a:pt x="269" y="118"/>
                    </a:lnTo>
                    <a:lnTo>
                      <a:pt x="278" y="118"/>
                    </a:lnTo>
                    <a:lnTo>
                      <a:pt x="287" y="118"/>
                    </a:lnTo>
                    <a:lnTo>
                      <a:pt x="296" y="117"/>
                    </a:lnTo>
                    <a:lnTo>
                      <a:pt x="306" y="117"/>
                    </a:lnTo>
                    <a:lnTo>
                      <a:pt x="315" y="117"/>
                    </a:lnTo>
                    <a:lnTo>
                      <a:pt x="324" y="117"/>
                    </a:lnTo>
                    <a:lnTo>
                      <a:pt x="334" y="117"/>
                    </a:lnTo>
                    <a:lnTo>
                      <a:pt x="343" y="117"/>
                    </a:lnTo>
                    <a:lnTo>
                      <a:pt x="352" y="116"/>
                    </a:lnTo>
                    <a:lnTo>
                      <a:pt x="361" y="116"/>
                    </a:lnTo>
                    <a:lnTo>
                      <a:pt x="371" y="116"/>
                    </a:lnTo>
                    <a:lnTo>
                      <a:pt x="380" y="116"/>
                    </a:lnTo>
                    <a:lnTo>
                      <a:pt x="389" y="116"/>
                    </a:lnTo>
                    <a:lnTo>
                      <a:pt x="399" y="116"/>
                    </a:lnTo>
                    <a:lnTo>
                      <a:pt x="408" y="116"/>
                    </a:lnTo>
                    <a:lnTo>
                      <a:pt x="417" y="115"/>
                    </a:lnTo>
                    <a:lnTo>
                      <a:pt x="426" y="115"/>
                    </a:lnTo>
                    <a:lnTo>
                      <a:pt x="436" y="115"/>
                    </a:lnTo>
                    <a:lnTo>
                      <a:pt x="445" y="114"/>
                    </a:lnTo>
                    <a:lnTo>
                      <a:pt x="454" y="114"/>
                    </a:lnTo>
                    <a:lnTo>
                      <a:pt x="464" y="113"/>
                    </a:lnTo>
                    <a:lnTo>
                      <a:pt x="473" y="113"/>
                    </a:lnTo>
                    <a:lnTo>
                      <a:pt x="482" y="113"/>
                    </a:lnTo>
                    <a:lnTo>
                      <a:pt x="491" y="112"/>
                    </a:lnTo>
                    <a:lnTo>
                      <a:pt x="501" y="112"/>
                    </a:lnTo>
                    <a:lnTo>
                      <a:pt x="510" y="111"/>
                    </a:lnTo>
                    <a:lnTo>
                      <a:pt x="519" y="111"/>
                    </a:lnTo>
                    <a:lnTo>
                      <a:pt x="528" y="110"/>
                    </a:lnTo>
                    <a:lnTo>
                      <a:pt x="538" y="110"/>
                    </a:lnTo>
                    <a:lnTo>
                      <a:pt x="547" y="110"/>
                    </a:lnTo>
                    <a:lnTo>
                      <a:pt x="556" y="109"/>
                    </a:lnTo>
                    <a:lnTo>
                      <a:pt x="566" y="109"/>
                    </a:lnTo>
                    <a:lnTo>
                      <a:pt x="575" y="108"/>
                    </a:lnTo>
                    <a:lnTo>
                      <a:pt x="584" y="107"/>
                    </a:lnTo>
                    <a:lnTo>
                      <a:pt x="593" y="108"/>
                    </a:lnTo>
                    <a:lnTo>
                      <a:pt x="603" y="108"/>
                    </a:lnTo>
                    <a:lnTo>
                      <a:pt x="612" y="107"/>
                    </a:lnTo>
                    <a:lnTo>
                      <a:pt x="621" y="107"/>
                    </a:lnTo>
                    <a:lnTo>
                      <a:pt x="631" y="107"/>
                    </a:lnTo>
                    <a:lnTo>
                      <a:pt x="640" y="108"/>
                    </a:lnTo>
                    <a:lnTo>
                      <a:pt x="649" y="107"/>
                    </a:lnTo>
                    <a:lnTo>
                      <a:pt x="658" y="108"/>
                    </a:lnTo>
                    <a:lnTo>
                      <a:pt x="668" y="107"/>
                    </a:lnTo>
                    <a:lnTo>
                      <a:pt x="677" y="106"/>
                    </a:lnTo>
                    <a:lnTo>
                      <a:pt x="686" y="105"/>
                    </a:lnTo>
                    <a:lnTo>
                      <a:pt x="696" y="105"/>
                    </a:lnTo>
                    <a:lnTo>
                      <a:pt x="705" y="105"/>
                    </a:lnTo>
                    <a:lnTo>
                      <a:pt x="714" y="104"/>
                    </a:lnTo>
                    <a:lnTo>
                      <a:pt x="723" y="103"/>
                    </a:lnTo>
                    <a:lnTo>
                      <a:pt x="733" y="103"/>
                    </a:lnTo>
                    <a:lnTo>
                      <a:pt x="742" y="104"/>
                    </a:lnTo>
                    <a:lnTo>
                      <a:pt x="751" y="105"/>
                    </a:lnTo>
                    <a:lnTo>
                      <a:pt x="760" y="106"/>
                    </a:lnTo>
                    <a:lnTo>
                      <a:pt x="770" y="105"/>
                    </a:lnTo>
                    <a:lnTo>
                      <a:pt x="779" y="104"/>
                    </a:lnTo>
                    <a:lnTo>
                      <a:pt x="788" y="104"/>
                    </a:lnTo>
                    <a:lnTo>
                      <a:pt x="798" y="102"/>
                    </a:lnTo>
                    <a:lnTo>
                      <a:pt x="807" y="101"/>
                    </a:lnTo>
                    <a:lnTo>
                      <a:pt x="816" y="102"/>
                    </a:lnTo>
                    <a:lnTo>
                      <a:pt x="825" y="100"/>
                    </a:lnTo>
                    <a:lnTo>
                      <a:pt x="835" y="100"/>
                    </a:lnTo>
                    <a:lnTo>
                      <a:pt x="844" y="98"/>
                    </a:lnTo>
                    <a:lnTo>
                      <a:pt x="853" y="97"/>
                    </a:lnTo>
                    <a:lnTo>
                      <a:pt x="863" y="97"/>
                    </a:lnTo>
                    <a:lnTo>
                      <a:pt x="872" y="97"/>
                    </a:lnTo>
                    <a:lnTo>
                      <a:pt x="881" y="100"/>
                    </a:lnTo>
                    <a:lnTo>
                      <a:pt x="890" y="99"/>
                    </a:lnTo>
                    <a:lnTo>
                      <a:pt x="900" y="97"/>
                    </a:lnTo>
                    <a:lnTo>
                      <a:pt x="909" y="96"/>
                    </a:lnTo>
                    <a:lnTo>
                      <a:pt x="918" y="96"/>
                    </a:lnTo>
                    <a:lnTo>
                      <a:pt x="928" y="94"/>
                    </a:lnTo>
                    <a:lnTo>
                      <a:pt x="937" y="93"/>
                    </a:lnTo>
                    <a:lnTo>
                      <a:pt x="946" y="92"/>
                    </a:lnTo>
                    <a:lnTo>
                      <a:pt x="955" y="91"/>
                    </a:lnTo>
                    <a:lnTo>
                      <a:pt x="965" y="91"/>
                    </a:lnTo>
                    <a:lnTo>
                      <a:pt x="974" y="89"/>
                    </a:lnTo>
                    <a:lnTo>
                      <a:pt x="983" y="87"/>
                    </a:lnTo>
                    <a:lnTo>
                      <a:pt x="992" y="85"/>
                    </a:lnTo>
                    <a:lnTo>
                      <a:pt x="1002" y="83"/>
                    </a:lnTo>
                    <a:lnTo>
                      <a:pt x="1011" y="82"/>
                    </a:lnTo>
                    <a:lnTo>
                      <a:pt x="1020" y="80"/>
                    </a:lnTo>
                    <a:lnTo>
                      <a:pt x="1030" y="79"/>
                    </a:lnTo>
                    <a:lnTo>
                      <a:pt x="1039" y="76"/>
                    </a:lnTo>
                    <a:lnTo>
                      <a:pt x="1048" y="74"/>
                    </a:lnTo>
                    <a:lnTo>
                      <a:pt x="1057" y="72"/>
                    </a:lnTo>
                    <a:lnTo>
                      <a:pt x="1067" y="72"/>
                    </a:lnTo>
                    <a:lnTo>
                      <a:pt x="1076" y="70"/>
                    </a:lnTo>
                    <a:lnTo>
                      <a:pt x="1085" y="70"/>
                    </a:lnTo>
                    <a:lnTo>
                      <a:pt x="1095" y="67"/>
                    </a:lnTo>
                    <a:lnTo>
                      <a:pt x="1104" y="65"/>
                    </a:lnTo>
                    <a:lnTo>
                      <a:pt x="1113" y="62"/>
                    </a:lnTo>
                    <a:lnTo>
                      <a:pt x="1122" y="60"/>
                    </a:lnTo>
                    <a:lnTo>
                      <a:pt x="1132" y="57"/>
                    </a:lnTo>
                    <a:lnTo>
                      <a:pt x="1141" y="52"/>
                    </a:lnTo>
                    <a:lnTo>
                      <a:pt x="1150" y="53"/>
                    </a:lnTo>
                    <a:lnTo>
                      <a:pt x="1160" y="52"/>
                    </a:lnTo>
                    <a:lnTo>
                      <a:pt x="1169" y="48"/>
                    </a:lnTo>
                    <a:lnTo>
                      <a:pt x="1178" y="45"/>
                    </a:lnTo>
                    <a:lnTo>
                      <a:pt x="1187" y="42"/>
                    </a:lnTo>
                    <a:lnTo>
                      <a:pt x="1197" y="40"/>
                    </a:lnTo>
                    <a:lnTo>
                      <a:pt x="1206" y="41"/>
                    </a:lnTo>
                    <a:lnTo>
                      <a:pt x="1215" y="43"/>
                    </a:lnTo>
                    <a:lnTo>
                      <a:pt x="1224" y="43"/>
                    </a:lnTo>
                    <a:lnTo>
                      <a:pt x="1234" y="43"/>
                    </a:lnTo>
                    <a:lnTo>
                      <a:pt x="1243" y="41"/>
                    </a:lnTo>
                    <a:lnTo>
                      <a:pt x="1252" y="40"/>
                    </a:lnTo>
                    <a:lnTo>
                      <a:pt x="1262" y="38"/>
                    </a:lnTo>
                    <a:lnTo>
                      <a:pt x="1271" y="35"/>
                    </a:lnTo>
                    <a:lnTo>
                      <a:pt x="1280" y="32"/>
                    </a:lnTo>
                    <a:lnTo>
                      <a:pt x="1289" y="31"/>
                    </a:lnTo>
                    <a:lnTo>
                      <a:pt x="1299" y="30"/>
                    </a:lnTo>
                    <a:lnTo>
                      <a:pt x="1308" y="30"/>
                    </a:lnTo>
                    <a:lnTo>
                      <a:pt x="1317" y="30"/>
                    </a:lnTo>
                    <a:lnTo>
                      <a:pt x="1327" y="30"/>
                    </a:lnTo>
                    <a:lnTo>
                      <a:pt x="1336" y="29"/>
                    </a:lnTo>
                    <a:lnTo>
                      <a:pt x="1345" y="27"/>
                    </a:lnTo>
                    <a:lnTo>
                      <a:pt x="1354" y="24"/>
                    </a:lnTo>
                    <a:lnTo>
                      <a:pt x="1364" y="23"/>
                    </a:lnTo>
                    <a:lnTo>
                      <a:pt x="1373" y="23"/>
                    </a:lnTo>
                    <a:lnTo>
                      <a:pt x="1382" y="22"/>
                    </a:lnTo>
                    <a:lnTo>
                      <a:pt x="1392" y="20"/>
                    </a:lnTo>
                    <a:lnTo>
                      <a:pt x="1401" y="20"/>
                    </a:lnTo>
                    <a:lnTo>
                      <a:pt x="1410" y="17"/>
                    </a:lnTo>
                    <a:lnTo>
                      <a:pt x="1419" y="13"/>
                    </a:lnTo>
                    <a:lnTo>
                      <a:pt x="1429" y="6"/>
                    </a:lnTo>
                    <a:lnTo>
                      <a:pt x="1438" y="3"/>
                    </a:lnTo>
                    <a:lnTo>
                      <a:pt x="1447" y="0"/>
                    </a:lnTo>
                    <a:lnTo>
                      <a:pt x="1447" y="64"/>
                    </a:lnTo>
                    <a:lnTo>
                      <a:pt x="1438" y="67"/>
                    </a:lnTo>
                    <a:lnTo>
                      <a:pt x="1429" y="70"/>
                    </a:lnTo>
                    <a:lnTo>
                      <a:pt x="1419" y="74"/>
                    </a:lnTo>
                    <a:lnTo>
                      <a:pt x="1410" y="77"/>
                    </a:lnTo>
                    <a:lnTo>
                      <a:pt x="1401" y="79"/>
                    </a:lnTo>
                    <a:lnTo>
                      <a:pt x="1392" y="79"/>
                    </a:lnTo>
                    <a:lnTo>
                      <a:pt x="1382" y="80"/>
                    </a:lnTo>
                    <a:lnTo>
                      <a:pt x="1373" y="80"/>
                    </a:lnTo>
                    <a:lnTo>
                      <a:pt x="1364" y="80"/>
                    </a:lnTo>
                    <a:lnTo>
                      <a:pt x="1354" y="80"/>
                    </a:lnTo>
                    <a:lnTo>
                      <a:pt x="1345" y="81"/>
                    </a:lnTo>
                    <a:lnTo>
                      <a:pt x="1336" y="82"/>
                    </a:lnTo>
                    <a:lnTo>
                      <a:pt x="1327" y="82"/>
                    </a:lnTo>
                    <a:lnTo>
                      <a:pt x="1317" y="83"/>
                    </a:lnTo>
                    <a:lnTo>
                      <a:pt x="1308" y="82"/>
                    </a:lnTo>
                    <a:lnTo>
                      <a:pt x="1299" y="82"/>
                    </a:lnTo>
                    <a:lnTo>
                      <a:pt x="1289" y="83"/>
                    </a:lnTo>
                    <a:lnTo>
                      <a:pt x="1280" y="83"/>
                    </a:lnTo>
                    <a:lnTo>
                      <a:pt x="1271" y="84"/>
                    </a:lnTo>
                    <a:lnTo>
                      <a:pt x="1262" y="86"/>
                    </a:lnTo>
                    <a:lnTo>
                      <a:pt x="1252" y="86"/>
                    </a:lnTo>
                    <a:lnTo>
                      <a:pt x="1243" y="88"/>
                    </a:lnTo>
                    <a:lnTo>
                      <a:pt x="1234" y="89"/>
                    </a:lnTo>
                    <a:lnTo>
                      <a:pt x="1224" y="90"/>
                    </a:lnTo>
                    <a:lnTo>
                      <a:pt x="1215" y="91"/>
                    </a:lnTo>
                    <a:lnTo>
                      <a:pt x="1206" y="91"/>
                    </a:lnTo>
                    <a:lnTo>
                      <a:pt x="1197" y="92"/>
                    </a:lnTo>
                    <a:lnTo>
                      <a:pt x="1187" y="93"/>
                    </a:lnTo>
                    <a:lnTo>
                      <a:pt x="1178" y="94"/>
                    </a:lnTo>
                    <a:lnTo>
                      <a:pt x="1169" y="95"/>
                    </a:lnTo>
                    <a:lnTo>
                      <a:pt x="1160" y="97"/>
                    </a:lnTo>
                    <a:lnTo>
                      <a:pt x="1150" y="97"/>
                    </a:lnTo>
                    <a:lnTo>
                      <a:pt x="1141" y="98"/>
                    </a:lnTo>
                    <a:lnTo>
                      <a:pt x="1132" y="99"/>
                    </a:lnTo>
                    <a:lnTo>
                      <a:pt x="1122" y="99"/>
                    </a:lnTo>
                    <a:lnTo>
                      <a:pt x="1113" y="98"/>
                    </a:lnTo>
                    <a:lnTo>
                      <a:pt x="1104" y="98"/>
                    </a:lnTo>
                    <a:lnTo>
                      <a:pt x="1095" y="98"/>
                    </a:lnTo>
                    <a:lnTo>
                      <a:pt x="1085" y="98"/>
                    </a:lnTo>
                    <a:lnTo>
                      <a:pt x="1076" y="97"/>
                    </a:lnTo>
                    <a:lnTo>
                      <a:pt x="1067" y="97"/>
                    </a:lnTo>
                    <a:lnTo>
                      <a:pt x="1057" y="95"/>
                    </a:lnTo>
                    <a:lnTo>
                      <a:pt x="1048" y="95"/>
                    </a:lnTo>
                    <a:lnTo>
                      <a:pt x="1039" y="96"/>
                    </a:lnTo>
                    <a:lnTo>
                      <a:pt x="1030" y="97"/>
                    </a:lnTo>
                    <a:lnTo>
                      <a:pt x="1020" y="97"/>
                    </a:lnTo>
                    <a:lnTo>
                      <a:pt x="1011" y="98"/>
                    </a:lnTo>
                    <a:lnTo>
                      <a:pt x="1002" y="98"/>
                    </a:lnTo>
                    <a:lnTo>
                      <a:pt x="992" y="99"/>
                    </a:lnTo>
                    <a:lnTo>
                      <a:pt x="983" y="100"/>
                    </a:lnTo>
                    <a:lnTo>
                      <a:pt x="974" y="101"/>
                    </a:lnTo>
                    <a:lnTo>
                      <a:pt x="965" y="102"/>
                    </a:lnTo>
                    <a:lnTo>
                      <a:pt x="955" y="102"/>
                    </a:lnTo>
                    <a:lnTo>
                      <a:pt x="946" y="102"/>
                    </a:lnTo>
                    <a:lnTo>
                      <a:pt x="937" y="102"/>
                    </a:lnTo>
                    <a:lnTo>
                      <a:pt x="928" y="103"/>
                    </a:lnTo>
                    <a:lnTo>
                      <a:pt x="918" y="104"/>
                    </a:lnTo>
                    <a:lnTo>
                      <a:pt x="909" y="103"/>
                    </a:lnTo>
                    <a:lnTo>
                      <a:pt x="900" y="104"/>
                    </a:lnTo>
                    <a:lnTo>
                      <a:pt x="890" y="105"/>
                    </a:lnTo>
                    <a:lnTo>
                      <a:pt x="881" y="106"/>
                    </a:lnTo>
                    <a:lnTo>
                      <a:pt x="872" y="103"/>
                    </a:lnTo>
                    <a:lnTo>
                      <a:pt x="863" y="102"/>
                    </a:lnTo>
                    <a:lnTo>
                      <a:pt x="853" y="103"/>
                    </a:lnTo>
                    <a:lnTo>
                      <a:pt x="844" y="103"/>
                    </a:lnTo>
                    <a:lnTo>
                      <a:pt x="835" y="104"/>
                    </a:lnTo>
                    <a:lnTo>
                      <a:pt x="825" y="105"/>
                    </a:lnTo>
                    <a:lnTo>
                      <a:pt x="816" y="106"/>
                    </a:lnTo>
                    <a:lnTo>
                      <a:pt x="807" y="105"/>
                    </a:lnTo>
                    <a:lnTo>
                      <a:pt x="798" y="106"/>
                    </a:lnTo>
                    <a:lnTo>
                      <a:pt x="788" y="107"/>
                    </a:lnTo>
                    <a:lnTo>
                      <a:pt x="779" y="108"/>
                    </a:lnTo>
                    <a:lnTo>
                      <a:pt x="770" y="109"/>
                    </a:lnTo>
                    <a:lnTo>
                      <a:pt x="760" y="109"/>
                    </a:lnTo>
                    <a:lnTo>
                      <a:pt x="751" y="108"/>
                    </a:lnTo>
                    <a:lnTo>
                      <a:pt x="742" y="107"/>
                    </a:lnTo>
                    <a:lnTo>
                      <a:pt x="733" y="106"/>
                    </a:lnTo>
                    <a:lnTo>
                      <a:pt x="723" y="105"/>
                    </a:lnTo>
                    <a:lnTo>
                      <a:pt x="714" y="107"/>
                    </a:lnTo>
                    <a:lnTo>
                      <a:pt x="705" y="107"/>
                    </a:lnTo>
                    <a:lnTo>
                      <a:pt x="696" y="107"/>
                    </a:lnTo>
                    <a:lnTo>
                      <a:pt x="686" y="107"/>
                    </a:lnTo>
                    <a:lnTo>
                      <a:pt x="677" y="107"/>
                    </a:lnTo>
                    <a:lnTo>
                      <a:pt x="668" y="109"/>
                    </a:lnTo>
                    <a:lnTo>
                      <a:pt x="658" y="110"/>
                    </a:lnTo>
                    <a:lnTo>
                      <a:pt x="649" y="108"/>
                    </a:lnTo>
                    <a:lnTo>
                      <a:pt x="640" y="109"/>
                    </a:lnTo>
                    <a:lnTo>
                      <a:pt x="631" y="108"/>
                    </a:lnTo>
                    <a:lnTo>
                      <a:pt x="621" y="108"/>
                    </a:lnTo>
                    <a:lnTo>
                      <a:pt x="612" y="108"/>
                    </a:lnTo>
                    <a:lnTo>
                      <a:pt x="603" y="109"/>
                    </a:lnTo>
                    <a:lnTo>
                      <a:pt x="593" y="109"/>
                    </a:lnTo>
                    <a:lnTo>
                      <a:pt x="584" y="108"/>
                    </a:lnTo>
                    <a:lnTo>
                      <a:pt x="575" y="109"/>
                    </a:lnTo>
                    <a:lnTo>
                      <a:pt x="566" y="109"/>
                    </a:lnTo>
                    <a:lnTo>
                      <a:pt x="556" y="110"/>
                    </a:lnTo>
                    <a:lnTo>
                      <a:pt x="547" y="110"/>
                    </a:lnTo>
                    <a:lnTo>
                      <a:pt x="538" y="111"/>
                    </a:lnTo>
                    <a:lnTo>
                      <a:pt x="528" y="110"/>
                    </a:lnTo>
                    <a:lnTo>
                      <a:pt x="519" y="111"/>
                    </a:lnTo>
                    <a:lnTo>
                      <a:pt x="510" y="112"/>
                    </a:lnTo>
                    <a:lnTo>
                      <a:pt x="501" y="112"/>
                    </a:lnTo>
                    <a:lnTo>
                      <a:pt x="491" y="113"/>
                    </a:lnTo>
                    <a:lnTo>
                      <a:pt x="482" y="113"/>
                    </a:lnTo>
                    <a:lnTo>
                      <a:pt x="473" y="113"/>
                    </a:lnTo>
                    <a:lnTo>
                      <a:pt x="464" y="114"/>
                    </a:lnTo>
                    <a:lnTo>
                      <a:pt x="454" y="114"/>
                    </a:lnTo>
                    <a:lnTo>
                      <a:pt x="445" y="115"/>
                    </a:lnTo>
                    <a:lnTo>
                      <a:pt x="436" y="115"/>
                    </a:lnTo>
                    <a:lnTo>
                      <a:pt x="426" y="115"/>
                    </a:lnTo>
                    <a:lnTo>
                      <a:pt x="417" y="115"/>
                    </a:lnTo>
                    <a:lnTo>
                      <a:pt x="408" y="116"/>
                    </a:lnTo>
                    <a:lnTo>
                      <a:pt x="399" y="116"/>
                    </a:lnTo>
                    <a:lnTo>
                      <a:pt x="389" y="116"/>
                    </a:lnTo>
                    <a:lnTo>
                      <a:pt x="380" y="116"/>
                    </a:lnTo>
                    <a:lnTo>
                      <a:pt x="371" y="116"/>
                    </a:lnTo>
                    <a:lnTo>
                      <a:pt x="361" y="116"/>
                    </a:lnTo>
                    <a:lnTo>
                      <a:pt x="352" y="117"/>
                    </a:lnTo>
                    <a:lnTo>
                      <a:pt x="343" y="117"/>
                    </a:lnTo>
                    <a:lnTo>
                      <a:pt x="334" y="117"/>
                    </a:lnTo>
                    <a:lnTo>
                      <a:pt x="324" y="117"/>
                    </a:lnTo>
                    <a:lnTo>
                      <a:pt x="315" y="117"/>
                    </a:lnTo>
                    <a:lnTo>
                      <a:pt x="306" y="117"/>
                    </a:lnTo>
                    <a:lnTo>
                      <a:pt x="296" y="118"/>
                    </a:lnTo>
                    <a:lnTo>
                      <a:pt x="287" y="118"/>
                    </a:lnTo>
                    <a:lnTo>
                      <a:pt x="278" y="118"/>
                    </a:lnTo>
                    <a:lnTo>
                      <a:pt x="269" y="118"/>
                    </a:lnTo>
                    <a:lnTo>
                      <a:pt x="259" y="119"/>
                    </a:lnTo>
                    <a:lnTo>
                      <a:pt x="250" y="119"/>
                    </a:lnTo>
                    <a:lnTo>
                      <a:pt x="241" y="119"/>
                    </a:lnTo>
                    <a:lnTo>
                      <a:pt x="232" y="119"/>
                    </a:lnTo>
                    <a:lnTo>
                      <a:pt x="222" y="119"/>
                    </a:lnTo>
                    <a:lnTo>
                      <a:pt x="213" y="119"/>
                    </a:lnTo>
                    <a:lnTo>
                      <a:pt x="204" y="119"/>
                    </a:lnTo>
                    <a:lnTo>
                      <a:pt x="194" y="119"/>
                    </a:lnTo>
                    <a:lnTo>
                      <a:pt x="185" y="120"/>
                    </a:lnTo>
                    <a:lnTo>
                      <a:pt x="176" y="120"/>
                    </a:lnTo>
                    <a:lnTo>
                      <a:pt x="167" y="120"/>
                    </a:lnTo>
                    <a:lnTo>
                      <a:pt x="157" y="120"/>
                    </a:lnTo>
                    <a:lnTo>
                      <a:pt x="148" y="120"/>
                    </a:lnTo>
                    <a:lnTo>
                      <a:pt x="139" y="120"/>
                    </a:lnTo>
                    <a:lnTo>
                      <a:pt x="129" y="120"/>
                    </a:lnTo>
                    <a:lnTo>
                      <a:pt x="120" y="120"/>
                    </a:lnTo>
                    <a:lnTo>
                      <a:pt x="111" y="121"/>
                    </a:lnTo>
                    <a:lnTo>
                      <a:pt x="102" y="121"/>
                    </a:lnTo>
                    <a:lnTo>
                      <a:pt x="92" y="121"/>
                    </a:lnTo>
                    <a:lnTo>
                      <a:pt x="83" y="121"/>
                    </a:lnTo>
                    <a:lnTo>
                      <a:pt x="74" y="121"/>
                    </a:lnTo>
                    <a:lnTo>
                      <a:pt x="64" y="121"/>
                    </a:lnTo>
                    <a:lnTo>
                      <a:pt x="55" y="121"/>
                    </a:lnTo>
                    <a:lnTo>
                      <a:pt x="46" y="121"/>
                    </a:lnTo>
                    <a:lnTo>
                      <a:pt x="37" y="121"/>
                    </a:lnTo>
                    <a:lnTo>
                      <a:pt x="27" y="122"/>
                    </a:lnTo>
                    <a:lnTo>
                      <a:pt x="18" y="122"/>
                    </a:lnTo>
                    <a:lnTo>
                      <a:pt x="9" y="121"/>
                    </a:lnTo>
                    <a:lnTo>
                      <a:pt x="0" y="122"/>
                    </a:lnTo>
                    <a:close/>
                  </a:path>
                </a:pathLst>
              </a:cu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43" name="Freeform 118"/>
              <p:cNvSpPr>
                <a:spLocks/>
              </p:cNvSpPr>
              <p:nvPr/>
            </p:nvSpPr>
            <p:spPr bwMode="auto">
              <a:xfrm>
                <a:off x="472" y="2387"/>
                <a:ext cx="1447" cy="122"/>
              </a:xfrm>
              <a:custGeom>
                <a:avLst/>
                <a:gdLst>
                  <a:gd name="T0" fmla="*/ 37 w 1447"/>
                  <a:gd name="T1" fmla="*/ 121 h 122"/>
                  <a:gd name="T2" fmla="*/ 83 w 1447"/>
                  <a:gd name="T3" fmla="*/ 121 h 122"/>
                  <a:gd name="T4" fmla="*/ 129 w 1447"/>
                  <a:gd name="T5" fmla="*/ 120 h 122"/>
                  <a:gd name="T6" fmla="*/ 176 w 1447"/>
                  <a:gd name="T7" fmla="*/ 120 h 122"/>
                  <a:gd name="T8" fmla="*/ 222 w 1447"/>
                  <a:gd name="T9" fmla="*/ 119 h 122"/>
                  <a:gd name="T10" fmla="*/ 269 w 1447"/>
                  <a:gd name="T11" fmla="*/ 118 h 122"/>
                  <a:gd name="T12" fmla="*/ 315 w 1447"/>
                  <a:gd name="T13" fmla="*/ 117 h 122"/>
                  <a:gd name="T14" fmla="*/ 361 w 1447"/>
                  <a:gd name="T15" fmla="*/ 116 h 122"/>
                  <a:gd name="T16" fmla="*/ 408 w 1447"/>
                  <a:gd name="T17" fmla="*/ 116 h 122"/>
                  <a:gd name="T18" fmla="*/ 454 w 1447"/>
                  <a:gd name="T19" fmla="*/ 114 h 122"/>
                  <a:gd name="T20" fmla="*/ 501 w 1447"/>
                  <a:gd name="T21" fmla="*/ 112 h 122"/>
                  <a:gd name="T22" fmla="*/ 547 w 1447"/>
                  <a:gd name="T23" fmla="*/ 110 h 122"/>
                  <a:gd name="T24" fmla="*/ 593 w 1447"/>
                  <a:gd name="T25" fmla="*/ 108 h 122"/>
                  <a:gd name="T26" fmla="*/ 640 w 1447"/>
                  <a:gd name="T27" fmla="*/ 108 h 122"/>
                  <a:gd name="T28" fmla="*/ 686 w 1447"/>
                  <a:gd name="T29" fmla="*/ 105 h 122"/>
                  <a:gd name="T30" fmla="*/ 733 w 1447"/>
                  <a:gd name="T31" fmla="*/ 103 h 122"/>
                  <a:gd name="T32" fmla="*/ 779 w 1447"/>
                  <a:gd name="T33" fmla="*/ 104 h 122"/>
                  <a:gd name="T34" fmla="*/ 825 w 1447"/>
                  <a:gd name="T35" fmla="*/ 100 h 122"/>
                  <a:gd name="T36" fmla="*/ 872 w 1447"/>
                  <a:gd name="T37" fmla="*/ 97 h 122"/>
                  <a:gd name="T38" fmla="*/ 918 w 1447"/>
                  <a:gd name="T39" fmla="*/ 96 h 122"/>
                  <a:gd name="T40" fmla="*/ 965 w 1447"/>
                  <a:gd name="T41" fmla="*/ 91 h 122"/>
                  <a:gd name="T42" fmla="*/ 1011 w 1447"/>
                  <a:gd name="T43" fmla="*/ 82 h 122"/>
                  <a:gd name="T44" fmla="*/ 1057 w 1447"/>
                  <a:gd name="T45" fmla="*/ 72 h 122"/>
                  <a:gd name="T46" fmla="*/ 1104 w 1447"/>
                  <a:gd name="T47" fmla="*/ 65 h 122"/>
                  <a:gd name="T48" fmla="*/ 1150 w 1447"/>
                  <a:gd name="T49" fmla="*/ 53 h 122"/>
                  <a:gd name="T50" fmla="*/ 1197 w 1447"/>
                  <a:gd name="T51" fmla="*/ 40 h 122"/>
                  <a:gd name="T52" fmla="*/ 1243 w 1447"/>
                  <a:gd name="T53" fmla="*/ 41 h 122"/>
                  <a:gd name="T54" fmla="*/ 1289 w 1447"/>
                  <a:gd name="T55" fmla="*/ 31 h 122"/>
                  <a:gd name="T56" fmla="*/ 1336 w 1447"/>
                  <a:gd name="T57" fmla="*/ 29 h 122"/>
                  <a:gd name="T58" fmla="*/ 1382 w 1447"/>
                  <a:gd name="T59" fmla="*/ 22 h 122"/>
                  <a:gd name="T60" fmla="*/ 1429 w 1447"/>
                  <a:gd name="T61" fmla="*/ 6 h 122"/>
                  <a:gd name="T62" fmla="*/ 1429 w 1447"/>
                  <a:gd name="T63" fmla="*/ 70 h 122"/>
                  <a:gd name="T64" fmla="*/ 1382 w 1447"/>
                  <a:gd name="T65" fmla="*/ 80 h 122"/>
                  <a:gd name="T66" fmla="*/ 1336 w 1447"/>
                  <a:gd name="T67" fmla="*/ 82 h 122"/>
                  <a:gd name="T68" fmla="*/ 1289 w 1447"/>
                  <a:gd name="T69" fmla="*/ 83 h 122"/>
                  <a:gd name="T70" fmla="*/ 1243 w 1447"/>
                  <a:gd name="T71" fmla="*/ 88 h 122"/>
                  <a:gd name="T72" fmla="*/ 1197 w 1447"/>
                  <a:gd name="T73" fmla="*/ 92 h 122"/>
                  <a:gd name="T74" fmla="*/ 1150 w 1447"/>
                  <a:gd name="T75" fmla="*/ 97 h 122"/>
                  <a:gd name="T76" fmla="*/ 1104 w 1447"/>
                  <a:gd name="T77" fmla="*/ 98 h 122"/>
                  <a:gd name="T78" fmla="*/ 1057 w 1447"/>
                  <a:gd name="T79" fmla="*/ 95 h 122"/>
                  <a:gd name="T80" fmla="*/ 1011 w 1447"/>
                  <a:gd name="T81" fmla="*/ 98 h 122"/>
                  <a:gd name="T82" fmla="*/ 965 w 1447"/>
                  <a:gd name="T83" fmla="*/ 102 h 122"/>
                  <a:gd name="T84" fmla="*/ 918 w 1447"/>
                  <a:gd name="T85" fmla="*/ 104 h 122"/>
                  <a:gd name="T86" fmla="*/ 872 w 1447"/>
                  <a:gd name="T87" fmla="*/ 103 h 122"/>
                  <a:gd name="T88" fmla="*/ 825 w 1447"/>
                  <a:gd name="T89" fmla="*/ 105 h 122"/>
                  <a:gd name="T90" fmla="*/ 779 w 1447"/>
                  <a:gd name="T91" fmla="*/ 108 h 122"/>
                  <a:gd name="T92" fmla="*/ 733 w 1447"/>
                  <a:gd name="T93" fmla="*/ 106 h 122"/>
                  <a:gd name="T94" fmla="*/ 686 w 1447"/>
                  <a:gd name="T95" fmla="*/ 107 h 122"/>
                  <a:gd name="T96" fmla="*/ 640 w 1447"/>
                  <a:gd name="T97" fmla="*/ 109 h 122"/>
                  <a:gd name="T98" fmla="*/ 593 w 1447"/>
                  <a:gd name="T99" fmla="*/ 109 h 122"/>
                  <a:gd name="T100" fmla="*/ 547 w 1447"/>
                  <a:gd name="T101" fmla="*/ 110 h 122"/>
                  <a:gd name="T102" fmla="*/ 501 w 1447"/>
                  <a:gd name="T103" fmla="*/ 112 h 122"/>
                  <a:gd name="T104" fmla="*/ 454 w 1447"/>
                  <a:gd name="T105" fmla="*/ 114 h 122"/>
                  <a:gd name="T106" fmla="*/ 408 w 1447"/>
                  <a:gd name="T107" fmla="*/ 116 h 122"/>
                  <a:gd name="T108" fmla="*/ 361 w 1447"/>
                  <a:gd name="T109" fmla="*/ 116 h 122"/>
                  <a:gd name="T110" fmla="*/ 315 w 1447"/>
                  <a:gd name="T111" fmla="*/ 117 h 122"/>
                  <a:gd name="T112" fmla="*/ 269 w 1447"/>
                  <a:gd name="T113" fmla="*/ 118 h 122"/>
                  <a:gd name="T114" fmla="*/ 222 w 1447"/>
                  <a:gd name="T115" fmla="*/ 119 h 122"/>
                  <a:gd name="T116" fmla="*/ 176 w 1447"/>
                  <a:gd name="T117" fmla="*/ 120 h 122"/>
                  <a:gd name="T118" fmla="*/ 129 w 1447"/>
                  <a:gd name="T119" fmla="*/ 120 h 122"/>
                  <a:gd name="T120" fmla="*/ 83 w 1447"/>
                  <a:gd name="T121" fmla="*/ 121 h 122"/>
                  <a:gd name="T122" fmla="*/ 37 w 1447"/>
                  <a:gd name="T123" fmla="*/ 121 h 122"/>
                  <a:gd name="T124" fmla="*/ 0 w 1447"/>
                  <a:gd name="T125" fmla="*/ 122 h 12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22">
                    <a:moveTo>
                      <a:pt x="0" y="122"/>
                    </a:moveTo>
                    <a:lnTo>
                      <a:pt x="9" y="121"/>
                    </a:lnTo>
                    <a:lnTo>
                      <a:pt x="18" y="122"/>
                    </a:lnTo>
                    <a:lnTo>
                      <a:pt x="27" y="122"/>
                    </a:lnTo>
                    <a:lnTo>
                      <a:pt x="37" y="121"/>
                    </a:lnTo>
                    <a:lnTo>
                      <a:pt x="46" y="121"/>
                    </a:lnTo>
                    <a:lnTo>
                      <a:pt x="55" y="121"/>
                    </a:lnTo>
                    <a:lnTo>
                      <a:pt x="64" y="121"/>
                    </a:lnTo>
                    <a:lnTo>
                      <a:pt x="74" y="121"/>
                    </a:lnTo>
                    <a:lnTo>
                      <a:pt x="83" y="121"/>
                    </a:lnTo>
                    <a:lnTo>
                      <a:pt x="92" y="121"/>
                    </a:lnTo>
                    <a:lnTo>
                      <a:pt x="102" y="121"/>
                    </a:lnTo>
                    <a:lnTo>
                      <a:pt x="111" y="121"/>
                    </a:lnTo>
                    <a:lnTo>
                      <a:pt x="120" y="120"/>
                    </a:lnTo>
                    <a:lnTo>
                      <a:pt x="129" y="120"/>
                    </a:lnTo>
                    <a:lnTo>
                      <a:pt x="139" y="120"/>
                    </a:lnTo>
                    <a:lnTo>
                      <a:pt x="148" y="120"/>
                    </a:lnTo>
                    <a:lnTo>
                      <a:pt x="157" y="120"/>
                    </a:lnTo>
                    <a:lnTo>
                      <a:pt x="167" y="120"/>
                    </a:lnTo>
                    <a:lnTo>
                      <a:pt x="176" y="120"/>
                    </a:lnTo>
                    <a:lnTo>
                      <a:pt x="185" y="120"/>
                    </a:lnTo>
                    <a:lnTo>
                      <a:pt x="194" y="119"/>
                    </a:lnTo>
                    <a:lnTo>
                      <a:pt x="204" y="119"/>
                    </a:lnTo>
                    <a:lnTo>
                      <a:pt x="213" y="119"/>
                    </a:lnTo>
                    <a:lnTo>
                      <a:pt x="222" y="119"/>
                    </a:lnTo>
                    <a:lnTo>
                      <a:pt x="232" y="119"/>
                    </a:lnTo>
                    <a:lnTo>
                      <a:pt x="241" y="119"/>
                    </a:lnTo>
                    <a:lnTo>
                      <a:pt x="250" y="119"/>
                    </a:lnTo>
                    <a:lnTo>
                      <a:pt x="259" y="118"/>
                    </a:lnTo>
                    <a:lnTo>
                      <a:pt x="269" y="118"/>
                    </a:lnTo>
                    <a:lnTo>
                      <a:pt x="278" y="118"/>
                    </a:lnTo>
                    <a:lnTo>
                      <a:pt x="287" y="118"/>
                    </a:lnTo>
                    <a:lnTo>
                      <a:pt x="296" y="117"/>
                    </a:lnTo>
                    <a:lnTo>
                      <a:pt x="306" y="117"/>
                    </a:lnTo>
                    <a:lnTo>
                      <a:pt x="315" y="117"/>
                    </a:lnTo>
                    <a:lnTo>
                      <a:pt x="324" y="117"/>
                    </a:lnTo>
                    <a:lnTo>
                      <a:pt x="334" y="117"/>
                    </a:lnTo>
                    <a:lnTo>
                      <a:pt x="343" y="117"/>
                    </a:lnTo>
                    <a:lnTo>
                      <a:pt x="352" y="116"/>
                    </a:lnTo>
                    <a:lnTo>
                      <a:pt x="361" y="116"/>
                    </a:lnTo>
                    <a:lnTo>
                      <a:pt x="371" y="116"/>
                    </a:lnTo>
                    <a:lnTo>
                      <a:pt x="380" y="116"/>
                    </a:lnTo>
                    <a:lnTo>
                      <a:pt x="389" y="116"/>
                    </a:lnTo>
                    <a:lnTo>
                      <a:pt x="399" y="116"/>
                    </a:lnTo>
                    <a:lnTo>
                      <a:pt x="408" y="116"/>
                    </a:lnTo>
                    <a:lnTo>
                      <a:pt x="417" y="115"/>
                    </a:lnTo>
                    <a:lnTo>
                      <a:pt x="426" y="115"/>
                    </a:lnTo>
                    <a:lnTo>
                      <a:pt x="436" y="115"/>
                    </a:lnTo>
                    <a:lnTo>
                      <a:pt x="445" y="114"/>
                    </a:lnTo>
                    <a:lnTo>
                      <a:pt x="454" y="114"/>
                    </a:lnTo>
                    <a:lnTo>
                      <a:pt x="464" y="113"/>
                    </a:lnTo>
                    <a:lnTo>
                      <a:pt x="473" y="113"/>
                    </a:lnTo>
                    <a:lnTo>
                      <a:pt x="482" y="113"/>
                    </a:lnTo>
                    <a:lnTo>
                      <a:pt x="491" y="112"/>
                    </a:lnTo>
                    <a:lnTo>
                      <a:pt x="501" y="112"/>
                    </a:lnTo>
                    <a:lnTo>
                      <a:pt x="510" y="111"/>
                    </a:lnTo>
                    <a:lnTo>
                      <a:pt x="519" y="111"/>
                    </a:lnTo>
                    <a:lnTo>
                      <a:pt x="528" y="110"/>
                    </a:lnTo>
                    <a:lnTo>
                      <a:pt x="538" y="110"/>
                    </a:lnTo>
                    <a:lnTo>
                      <a:pt x="547" y="110"/>
                    </a:lnTo>
                    <a:lnTo>
                      <a:pt x="556" y="109"/>
                    </a:lnTo>
                    <a:lnTo>
                      <a:pt x="566" y="109"/>
                    </a:lnTo>
                    <a:lnTo>
                      <a:pt x="575" y="108"/>
                    </a:lnTo>
                    <a:lnTo>
                      <a:pt x="584" y="107"/>
                    </a:lnTo>
                    <a:lnTo>
                      <a:pt x="593" y="108"/>
                    </a:lnTo>
                    <a:lnTo>
                      <a:pt x="603" y="108"/>
                    </a:lnTo>
                    <a:lnTo>
                      <a:pt x="612" y="107"/>
                    </a:lnTo>
                    <a:lnTo>
                      <a:pt x="621" y="107"/>
                    </a:lnTo>
                    <a:lnTo>
                      <a:pt x="631" y="107"/>
                    </a:lnTo>
                    <a:lnTo>
                      <a:pt x="640" y="108"/>
                    </a:lnTo>
                    <a:lnTo>
                      <a:pt x="649" y="107"/>
                    </a:lnTo>
                    <a:lnTo>
                      <a:pt x="658" y="108"/>
                    </a:lnTo>
                    <a:lnTo>
                      <a:pt x="668" y="107"/>
                    </a:lnTo>
                    <a:lnTo>
                      <a:pt x="677" y="106"/>
                    </a:lnTo>
                    <a:lnTo>
                      <a:pt x="686" y="105"/>
                    </a:lnTo>
                    <a:lnTo>
                      <a:pt x="696" y="105"/>
                    </a:lnTo>
                    <a:lnTo>
                      <a:pt x="705" y="105"/>
                    </a:lnTo>
                    <a:lnTo>
                      <a:pt x="714" y="104"/>
                    </a:lnTo>
                    <a:lnTo>
                      <a:pt x="723" y="103"/>
                    </a:lnTo>
                    <a:lnTo>
                      <a:pt x="733" y="103"/>
                    </a:lnTo>
                    <a:lnTo>
                      <a:pt x="742" y="104"/>
                    </a:lnTo>
                    <a:lnTo>
                      <a:pt x="751" y="105"/>
                    </a:lnTo>
                    <a:lnTo>
                      <a:pt x="760" y="106"/>
                    </a:lnTo>
                    <a:lnTo>
                      <a:pt x="770" y="105"/>
                    </a:lnTo>
                    <a:lnTo>
                      <a:pt x="779" y="104"/>
                    </a:lnTo>
                    <a:lnTo>
                      <a:pt x="788" y="104"/>
                    </a:lnTo>
                    <a:lnTo>
                      <a:pt x="798" y="102"/>
                    </a:lnTo>
                    <a:lnTo>
                      <a:pt x="807" y="101"/>
                    </a:lnTo>
                    <a:lnTo>
                      <a:pt x="816" y="102"/>
                    </a:lnTo>
                    <a:lnTo>
                      <a:pt x="825" y="100"/>
                    </a:lnTo>
                    <a:lnTo>
                      <a:pt x="835" y="100"/>
                    </a:lnTo>
                    <a:lnTo>
                      <a:pt x="844" y="98"/>
                    </a:lnTo>
                    <a:lnTo>
                      <a:pt x="853" y="97"/>
                    </a:lnTo>
                    <a:lnTo>
                      <a:pt x="863" y="97"/>
                    </a:lnTo>
                    <a:lnTo>
                      <a:pt x="872" y="97"/>
                    </a:lnTo>
                    <a:lnTo>
                      <a:pt x="881" y="100"/>
                    </a:lnTo>
                    <a:lnTo>
                      <a:pt x="890" y="99"/>
                    </a:lnTo>
                    <a:lnTo>
                      <a:pt x="900" y="97"/>
                    </a:lnTo>
                    <a:lnTo>
                      <a:pt x="909" y="96"/>
                    </a:lnTo>
                    <a:lnTo>
                      <a:pt x="918" y="96"/>
                    </a:lnTo>
                    <a:lnTo>
                      <a:pt x="928" y="94"/>
                    </a:lnTo>
                    <a:lnTo>
                      <a:pt x="937" y="93"/>
                    </a:lnTo>
                    <a:lnTo>
                      <a:pt x="946" y="92"/>
                    </a:lnTo>
                    <a:lnTo>
                      <a:pt x="955" y="91"/>
                    </a:lnTo>
                    <a:lnTo>
                      <a:pt x="965" y="91"/>
                    </a:lnTo>
                    <a:lnTo>
                      <a:pt x="974" y="89"/>
                    </a:lnTo>
                    <a:lnTo>
                      <a:pt x="983" y="87"/>
                    </a:lnTo>
                    <a:lnTo>
                      <a:pt x="992" y="85"/>
                    </a:lnTo>
                    <a:lnTo>
                      <a:pt x="1002" y="83"/>
                    </a:lnTo>
                    <a:lnTo>
                      <a:pt x="1011" y="82"/>
                    </a:lnTo>
                    <a:lnTo>
                      <a:pt x="1020" y="80"/>
                    </a:lnTo>
                    <a:lnTo>
                      <a:pt x="1030" y="79"/>
                    </a:lnTo>
                    <a:lnTo>
                      <a:pt x="1039" y="76"/>
                    </a:lnTo>
                    <a:lnTo>
                      <a:pt x="1048" y="74"/>
                    </a:lnTo>
                    <a:lnTo>
                      <a:pt x="1057" y="72"/>
                    </a:lnTo>
                    <a:lnTo>
                      <a:pt x="1067" y="72"/>
                    </a:lnTo>
                    <a:lnTo>
                      <a:pt x="1076" y="70"/>
                    </a:lnTo>
                    <a:lnTo>
                      <a:pt x="1085" y="70"/>
                    </a:lnTo>
                    <a:lnTo>
                      <a:pt x="1095" y="67"/>
                    </a:lnTo>
                    <a:lnTo>
                      <a:pt x="1104" y="65"/>
                    </a:lnTo>
                    <a:lnTo>
                      <a:pt x="1113" y="62"/>
                    </a:lnTo>
                    <a:lnTo>
                      <a:pt x="1122" y="60"/>
                    </a:lnTo>
                    <a:lnTo>
                      <a:pt x="1132" y="57"/>
                    </a:lnTo>
                    <a:lnTo>
                      <a:pt x="1141" y="52"/>
                    </a:lnTo>
                    <a:lnTo>
                      <a:pt x="1150" y="53"/>
                    </a:lnTo>
                    <a:lnTo>
                      <a:pt x="1160" y="52"/>
                    </a:lnTo>
                    <a:lnTo>
                      <a:pt x="1169" y="48"/>
                    </a:lnTo>
                    <a:lnTo>
                      <a:pt x="1178" y="45"/>
                    </a:lnTo>
                    <a:lnTo>
                      <a:pt x="1187" y="42"/>
                    </a:lnTo>
                    <a:lnTo>
                      <a:pt x="1197" y="40"/>
                    </a:lnTo>
                    <a:lnTo>
                      <a:pt x="1206" y="41"/>
                    </a:lnTo>
                    <a:lnTo>
                      <a:pt x="1215" y="43"/>
                    </a:lnTo>
                    <a:lnTo>
                      <a:pt x="1224" y="43"/>
                    </a:lnTo>
                    <a:lnTo>
                      <a:pt x="1234" y="43"/>
                    </a:lnTo>
                    <a:lnTo>
                      <a:pt x="1243" y="41"/>
                    </a:lnTo>
                    <a:lnTo>
                      <a:pt x="1252" y="40"/>
                    </a:lnTo>
                    <a:lnTo>
                      <a:pt x="1262" y="38"/>
                    </a:lnTo>
                    <a:lnTo>
                      <a:pt x="1271" y="35"/>
                    </a:lnTo>
                    <a:lnTo>
                      <a:pt x="1280" y="32"/>
                    </a:lnTo>
                    <a:lnTo>
                      <a:pt x="1289" y="31"/>
                    </a:lnTo>
                    <a:lnTo>
                      <a:pt x="1299" y="30"/>
                    </a:lnTo>
                    <a:lnTo>
                      <a:pt x="1308" y="30"/>
                    </a:lnTo>
                    <a:lnTo>
                      <a:pt x="1317" y="30"/>
                    </a:lnTo>
                    <a:lnTo>
                      <a:pt x="1327" y="30"/>
                    </a:lnTo>
                    <a:lnTo>
                      <a:pt x="1336" y="29"/>
                    </a:lnTo>
                    <a:lnTo>
                      <a:pt x="1345" y="27"/>
                    </a:lnTo>
                    <a:lnTo>
                      <a:pt x="1354" y="24"/>
                    </a:lnTo>
                    <a:lnTo>
                      <a:pt x="1364" y="23"/>
                    </a:lnTo>
                    <a:lnTo>
                      <a:pt x="1373" y="23"/>
                    </a:lnTo>
                    <a:lnTo>
                      <a:pt x="1382" y="22"/>
                    </a:lnTo>
                    <a:lnTo>
                      <a:pt x="1392" y="20"/>
                    </a:lnTo>
                    <a:lnTo>
                      <a:pt x="1401" y="20"/>
                    </a:lnTo>
                    <a:lnTo>
                      <a:pt x="1410" y="17"/>
                    </a:lnTo>
                    <a:lnTo>
                      <a:pt x="1419" y="13"/>
                    </a:lnTo>
                    <a:lnTo>
                      <a:pt x="1429" y="6"/>
                    </a:lnTo>
                    <a:lnTo>
                      <a:pt x="1438" y="3"/>
                    </a:lnTo>
                    <a:lnTo>
                      <a:pt x="1447" y="0"/>
                    </a:lnTo>
                    <a:lnTo>
                      <a:pt x="1447" y="64"/>
                    </a:lnTo>
                    <a:lnTo>
                      <a:pt x="1438" y="67"/>
                    </a:lnTo>
                    <a:lnTo>
                      <a:pt x="1429" y="70"/>
                    </a:lnTo>
                    <a:lnTo>
                      <a:pt x="1419" y="74"/>
                    </a:lnTo>
                    <a:lnTo>
                      <a:pt x="1410" y="77"/>
                    </a:lnTo>
                    <a:lnTo>
                      <a:pt x="1401" y="79"/>
                    </a:lnTo>
                    <a:lnTo>
                      <a:pt x="1392" y="79"/>
                    </a:lnTo>
                    <a:lnTo>
                      <a:pt x="1382" y="80"/>
                    </a:lnTo>
                    <a:lnTo>
                      <a:pt x="1373" y="80"/>
                    </a:lnTo>
                    <a:lnTo>
                      <a:pt x="1364" y="80"/>
                    </a:lnTo>
                    <a:lnTo>
                      <a:pt x="1354" y="80"/>
                    </a:lnTo>
                    <a:lnTo>
                      <a:pt x="1345" y="81"/>
                    </a:lnTo>
                    <a:lnTo>
                      <a:pt x="1336" y="82"/>
                    </a:lnTo>
                    <a:lnTo>
                      <a:pt x="1327" y="82"/>
                    </a:lnTo>
                    <a:lnTo>
                      <a:pt x="1317" y="83"/>
                    </a:lnTo>
                    <a:lnTo>
                      <a:pt x="1308" y="82"/>
                    </a:lnTo>
                    <a:lnTo>
                      <a:pt x="1299" y="82"/>
                    </a:lnTo>
                    <a:lnTo>
                      <a:pt x="1289" y="83"/>
                    </a:lnTo>
                    <a:lnTo>
                      <a:pt x="1280" y="83"/>
                    </a:lnTo>
                    <a:lnTo>
                      <a:pt x="1271" y="84"/>
                    </a:lnTo>
                    <a:lnTo>
                      <a:pt x="1262" y="86"/>
                    </a:lnTo>
                    <a:lnTo>
                      <a:pt x="1252" y="86"/>
                    </a:lnTo>
                    <a:lnTo>
                      <a:pt x="1243" y="88"/>
                    </a:lnTo>
                    <a:lnTo>
                      <a:pt x="1234" y="89"/>
                    </a:lnTo>
                    <a:lnTo>
                      <a:pt x="1224" y="90"/>
                    </a:lnTo>
                    <a:lnTo>
                      <a:pt x="1215" y="91"/>
                    </a:lnTo>
                    <a:lnTo>
                      <a:pt x="1206" y="91"/>
                    </a:lnTo>
                    <a:lnTo>
                      <a:pt x="1197" y="92"/>
                    </a:lnTo>
                    <a:lnTo>
                      <a:pt x="1187" y="93"/>
                    </a:lnTo>
                    <a:lnTo>
                      <a:pt x="1178" y="94"/>
                    </a:lnTo>
                    <a:lnTo>
                      <a:pt x="1169" y="95"/>
                    </a:lnTo>
                    <a:lnTo>
                      <a:pt x="1160" y="97"/>
                    </a:lnTo>
                    <a:lnTo>
                      <a:pt x="1150" y="97"/>
                    </a:lnTo>
                    <a:lnTo>
                      <a:pt x="1141" y="98"/>
                    </a:lnTo>
                    <a:lnTo>
                      <a:pt x="1132" y="99"/>
                    </a:lnTo>
                    <a:lnTo>
                      <a:pt x="1122" y="99"/>
                    </a:lnTo>
                    <a:lnTo>
                      <a:pt x="1113" y="98"/>
                    </a:lnTo>
                    <a:lnTo>
                      <a:pt x="1104" y="98"/>
                    </a:lnTo>
                    <a:lnTo>
                      <a:pt x="1095" y="98"/>
                    </a:lnTo>
                    <a:lnTo>
                      <a:pt x="1085" y="98"/>
                    </a:lnTo>
                    <a:lnTo>
                      <a:pt x="1076" y="97"/>
                    </a:lnTo>
                    <a:lnTo>
                      <a:pt x="1067" y="97"/>
                    </a:lnTo>
                    <a:lnTo>
                      <a:pt x="1057" y="95"/>
                    </a:lnTo>
                    <a:lnTo>
                      <a:pt x="1048" y="95"/>
                    </a:lnTo>
                    <a:lnTo>
                      <a:pt x="1039" y="96"/>
                    </a:lnTo>
                    <a:lnTo>
                      <a:pt x="1030" y="97"/>
                    </a:lnTo>
                    <a:lnTo>
                      <a:pt x="1020" y="97"/>
                    </a:lnTo>
                    <a:lnTo>
                      <a:pt x="1011" y="98"/>
                    </a:lnTo>
                    <a:lnTo>
                      <a:pt x="1002" y="98"/>
                    </a:lnTo>
                    <a:lnTo>
                      <a:pt x="992" y="99"/>
                    </a:lnTo>
                    <a:lnTo>
                      <a:pt x="983" y="100"/>
                    </a:lnTo>
                    <a:lnTo>
                      <a:pt x="974" y="101"/>
                    </a:lnTo>
                    <a:lnTo>
                      <a:pt x="965" y="102"/>
                    </a:lnTo>
                    <a:lnTo>
                      <a:pt x="955" y="102"/>
                    </a:lnTo>
                    <a:lnTo>
                      <a:pt x="946" y="102"/>
                    </a:lnTo>
                    <a:lnTo>
                      <a:pt x="937" y="102"/>
                    </a:lnTo>
                    <a:lnTo>
                      <a:pt x="928" y="103"/>
                    </a:lnTo>
                    <a:lnTo>
                      <a:pt x="918" y="104"/>
                    </a:lnTo>
                    <a:lnTo>
                      <a:pt x="909" y="103"/>
                    </a:lnTo>
                    <a:lnTo>
                      <a:pt x="900" y="104"/>
                    </a:lnTo>
                    <a:lnTo>
                      <a:pt x="890" y="105"/>
                    </a:lnTo>
                    <a:lnTo>
                      <a:pt x="881" y="106"/>
                    </a:lnTo>
                    <a:lnTo>
                      <a:pt x="872" y="103"/>
                    </a:lnTo>
                    <a:lnTo>
                      <a:pt x="863" y="102"/>
                    </a:lnTo>
                    <a:lnTo>
                      <a:pt x="853" y="103"/>
                    </a:lnTo>
                    <a:lnTo>
                      <a:pt x="844" y="103"/>
                    </a:lnTo>
                    <a:lnTo>
                      <a:pt x="835" y="104"/>
                    </a:lnTo>
                    <a:lnTo>
                      <a:pt x="825" y="105"/>
                    </a:lnTo>
                    <a:lnTo>
                      <a:pt x="816" y="106"/>
                    </a:lnTo>
                    <a:lnTo>
                      <a:pt x="807" y="105"/>
                    </a:lnTo>
                    <a:lnTo>
                      <a:pt x="798" y="106"/>
                    </a:lnTo>
                    <a:lnTo>
                      <a:pt x="788" y="107"/>
                    </a:lnTo>
                    <a:lnTo>
                      <a:pt x="779" y="108"/>
                    </a:lnTo>
                    <a:lnTo>
                      <a:pt x="770" y="109"/>
                    </a:lnTo>
                    <a:lnTo>
                      <a:pt x="760" y="109"/>
                    </a:lnTo>
                    <a:lnTo>
                      <a:pt x="751" y="108"/>
                    </a:lnTo>
                    <a:lnTo>
                      <a:pt x="742" y="107"/>
                    </a:lnTo>
                    <a:lnTo>
                      <a:pt x="733" y="106"/>
                    </a:lnTo>
                    <a:lnTo>
                      <a:pt x="723" y="105"/>
                    </a:lnTo>
                    <a:lnTo>
                      <a:pt x="714" y="107"/>
                    </a:lnTo>
                    <a:lnTo>
                      <a:pt x="705" y="107"/>
                    </a:lnTo>
                    <a:lnTo>
                      <a:pt x="696" y="107"/>
                    </a:lnTo>
                    <a:lnTo>
                      <a:pt x="686" y="107"/>
                    </a:lnTo>
                    <a:lnTo>
                      <a:pt x="677" y="107"/>
                    </a:lnTo>
                    <a:lnTo>
                      <a:pt x="668" y="109"/>
                    </a:lnTo>
                    <a:lnTo>
                      <a:pt x="658" y="110"/>
                    </a:lnTo>
                    <a:lnTo>
                      <a:pt x="649" y="108"/>
                    </a:lnTo>
                    <a:lnTo>
                      <a:pt x="640" y="109"/>
                    </a:lnTo>
                    <a:lnTo>
                      <a:pt x="631" y="108"/>
                    </a:lnTo>
                    <a:lnTo>
                      <a:pt x="621" y="108"/>
                    </a:lnTo>
                    <a:lnTo>
                      <a:pt x="612" y="108"/>
                    </a:lnTo>
                    <a:lnTo>
                      <a:pt x="603" y="109"/>
                    </a:lnTo>
                    <a:lnTo>
                      <a:pt x="593" y="109"/>
                    </a:lnTo>
                    <a:lnTo>
                      <a:pt x="584" y="108"/>
                    </a:lnTo>
                    <a:lnTo>
                      <a:pt x="575" y="109"/>
                    </a:lnTo>
                    <a:lnTo>
                      <a:pt x="566" y="109"/>
                    </a:lnTo>
                    <a:lnTo>
                      <a:pt x="556" y="110"/>
                    </a:lnTo>
                    <a:lnTo>
                      <a:pt x="547" y="110"/>
                    </a:lnTo>
                    <a:lnTo>
                      <a:pt x="538" y="111"/>
                    </a:lnTo>
                    <a:lnTo>
                      <a:pt x="528" y="110"/>
                    </a:lnTo>
                    <a:lnTo>
                      <a:pt x="519" y="111"/>
                    </a:lnTo>
                    <a:lnTo>
                      <a:pt x="510" y="112"/>
                    </a:lnTo>
                    <a:lnTo>
                      <a:pt x="501" y="112"/>
                    </a:lnTo>
                    <a:lnTo>
                      <a:pt x="491" y="113"/>
                    </a:lnTo>
                    <a:lnTo>
                      <a:pt x="482" y="113"/>
                    </a:lnTo>
                    <a:lnTo>
                      <a:pt x="473" y="113"/>
                    </a:lnTo>
                    <a:lnTo>
                      <a:pt x="464" y="114"/>
                    </a:lnTo>
                    <a:lnTo>
                      <a:pt x="454" y="114"/>
                    </a:lnTo>
                    <a:lnTo>
                      <a:pt x="445" y="115"/>
                    </a:lnTo>
                    <a:lnTo>
                      <a:pt x="436" y="115"/>
                    </a:lnTo>
                    <a:lnTo>
                      <a:pt x="426" y="115"/>
                    </a:lnTo>
                    <a:lnTo>
                      <a:pt x="417" y="115"/>
                    </a:lnTo>
                    <a:lnTo>
                      <a:pt x="408" y="116"/>
                    </a:lnTo>
                    <a:lnTo>
                      <a:pt x="399" y="116"/>
                    </a:lnTo>
                    <a:lnTo>
                      <a:pt x="389" y="116"/>
                    </a:lnTo>
                    <a:lnTo>
                      <a:pt x="380" y="116"/>
                    </a:lnTo>
                    <a:lnTo>
                      <a:pt x="371" y="116"/>
                    </a:lnTo>
                    <a:lnTo>
                      <a:pt x="361" y="116"/>
                    </a:lnTo>
                    <a:lnTo>
                      <a:pt x="352" y="117"/>
                    </a:lnTo>
                    <a:lnTo>
                      <a:pt x="343" y="117"/>
                    </a:lnTo>
                    <a:lnTo>
                      <a:pt x="334" y="117"/>
                    </a:lnTo>
                    <a:lnTo>
                      <a:pt x="324" y="117"/>
                    </a:lnTo>
                    <a:lnTo>
                      <a:pt x="315" y="117"/>
                    </a:lnTo>
                    <a:lnTo>
                      <a:pt x="306" y="117"/>
                    </a:lnTo>
                    <a:lnTo>
                      <a:pt x="296" y="118"/>
                    </a:lnTo>
                    <a:lnTo>
                      <a:pt x="287" y="118"/>
                    </a:lnTo>
                    <a:lnTo>
                      <a:pt x="278" y="118"/>
                    </a:lnTo>
                    <a:lnTo>
                      <a:pt x="269" y="118"/>
                    </a:lnTo>
                    <a:lnTo>
                      <a:pt x="259" y="119"/>
                    </a:lnTo>
                    <a:lnTo>
                      <a:pt x="250" y="119"/>
                    </a:lnTo>
                    <a:lnTo>
                      <a:pt x="241" y="119"/>
                    </a:lnTo>
                    <a:lnTo>
                      <a:pt x="232" y="119"/>
                    </a:lnTo>
                    <a:lnTo>
                      <a:pt x="222" y="119"/>
                    </a:lnTo>
                    <a:lnTo>
                      <a:pt x="213" y="119"/>
                    </a:lnTo>
                    <a:lnTo>
                      <a:pt x="204" y="119"/>
                    </a:lnTo>
                    <a:lnTo>
                      <a:pt x="194" y="119"/>
                    </a:lnTo>
                    <a:lnTo>
                      <a:pt x="185" y="120"/>
                    </a:lnTo>
                    <a:lnTo>
                      <a:pt x="176" y="120"/>
                    </a:lnTo>
                    <a:lnTo>
                      <a:pt x="167" y="120"/>
                    </a:lnTo>
                    <a:lnTo>
                      <a:pt x="157" y="120"/>
                    </a:lnTo>
                    <a:lnTo>
                      <a:pt x="148" y="120"/>
                    </a:lnTo>
                    <a:lnTo>
                      <a:pt x="139" y="120"/>
                    </a:lnTo>
                    <a:lnTo>
                      <a:pt x="129" y="120"/>
                    </a:lnTo>
                    <a:lnTo>
                      <a:pt x="120" y="120"/>
                    </a:lnTo>
                    <a:lnTo>
                      <a:pt x="111" y="121"/>
                    </a:lnTo>
                    <a:lnTo>
                      <a:pt x="102" y="121"/>
                    </a:lnTo>
                    <a:lnTo>
                      <a:pt x="92" y="121"/>
                    </a:lnTo>
                    <a:lnTo>
                      <a:pt x="83" y="121"/>
                    </a:lnTo>
                    <a:lnTo>
                      <a:pt x="74" y="121"/>
                    </a:lnTo>
                    <a:lnTo>
                      <a:pt x="64" y="121"/>
                    </a:lnTo>
                    <a:lnTo>
                      <a:pt x="55" y="121"/>
                    </a:lnTo>
                    <a:lnTo>
                      <a:pt x="46" y="121"/>
                    </a:lnTo>
                    <a:lnTo>
                      <a:pt x="37" y="121"/>
                    </a:lnTo>
                    <a:lnTo>
                      <a:pt x="27" y="122"/>
                    </a:lnTo>
                    <a:lnTo>
                      <a:pt x="18" y="122"/>
                    </a:lnTo>
                    <a:lnTo>
                      <a:pt x="9" y="121"/>
                    </a:lnTo>
                    <a:lnTo>
                      <a:pt x="0" y="122"/>
                    </a:lnTo>
                    <a:close/>
                  </a:path>
                </a:pathLst>
              </a:custGeom>
              <a:noFill/>
              <a:ln w="3175">
                <a:solidFill>
                  <a:srgbClr val="FF0000"/>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44" name="Freeform 119"/>
              <p:cNvSpPr>
                <a:spLocks noChangeArrowheads="1"/>
              </p:cNvSpPr>
              <p:nvPr/>
            </p:nvSpPr>
            <p:spPr bwMode="auto">
              <a:xfrm>
                <a:off x="472" y="2452"/>
                <a:ext cx="1447" cy="58"/>
              </a:xfrm>
              <a:custGeom>
                <a:avLst/>
                <a:gdLst>
                  <a:gd name="T0" fmla="*/ 37 w 1447"/>
                  <a:gd name="T1" fmla="*/ 57 h 58"/>
                  <a:gd name="T2" fmla="*/ 83 w 1447"/>
                  <a:gd name="T3" fmla="*/ 56 h 58"/>
                  <a:gd name="T4" fmla="*/ 129 w 1447"/>
                  <a:gd name="T5" fmla="*/ 55 h 58"/>
                  <a:gd name="T6" fmla="*/ 176 w 1447"/>
                  <a:gd name="T7" fmla="*/ 55 h 58"/>
                  <a:gd name="T8" fmla="*/ 222 w 1447"/>
                  <a:gd name="T9" fmla="*/ 54 h 58"/>
                  <a:gd name="T10" fmla="*/ 269 w 1447"/>
                  <a:gd name="T11" fmla="*/ 54 h 58"/>
                  <a:gd name="T12" fmla="*/ 315 w 1447"/>
                  <a:gd name="T13" fmla="*/ 52 h 58"/>
                  <a:gd name="T14" fmla="*/ 361 w 1447"/>
                  <a:gd name="T15" fmla="*/ 52 h 58"/>
                  <a:gd name="T16" fmla="*/ 408 w 1447"/>
                  <a:gd name="T17" fmla="*/ 51 h 58"/>
                  <a:gd name="T18" fmla="*/ 454 w 1447"/>
                  <a:gd name="T19" fmla="*/ 49 h 58"/>
                  <a:gd name="T20" fmla="*/ 501 w 1447"/>
                  <a:gd name="T21" fmla="*/ 48 h 58"/>
                  <a:gd name="T22" fmla="*/ 547 w 1447"/>
                  <a:gd name="T23" fmla="*/ 45 h 58"/>
                  <a:gd name="T24" fmla="*/ 593 w 1447"/>
                  <a:gd name="T25" fmla="*/ 44 h 58"/>
                  <a:gd name="T26" fmla="*/ 640 w 1447"/>
                  <a:gd name="T27" fmla="*/ 44 h 58"/>
                  <a:gd name="T28" fmla="*/ 686 w 1447"/>
                  <a:gd name="T29" fmla="*/ 43 h 58"/>
                  <a:gd name="T30" fmla="*/ 733 w 1447"/>
                  <a:gd name="T31" fmla="*/ 41 h 58"/>
                  <a:gd name="T32" fmla="*/ 779 w 1447"/>
                  <a:gd name="T33" fmla="*/ 43 h 58"/>
                  <a:gd name="T34" fmla="*/ 825 w 1447"/>
                  <a:gd name="T35" fmla="*/ 40 h 58"/>
                  <a:gd name="T36" fmla="*/ 872 w 1447"/>
                  <a:gd name="T37" fmla="*/ 38 h 58"/>
                  <a:gd name="T38" fmla="*/ 918 w 1447"/>
                  <a:gd name="T39" fmla="*/ 39 h 58"/>
                  <a:gd name="T40" fmla="*/ 965 w 1447"/>
                  <a:gd name="T41" fmla="*/ 37 h 58"/>
                  <a:gd name="T42" fmla="*/ 1011 w 1447"/>
                  <a:gd name="T43" fmla="*/ 33 h 58"/>
                  <a:gd name="T44" fmla="*/ 1057 w 1447"/>
                  <a:gd name="T45" fmla="*/ 30 h 58"/>
                  <a:gd name="T46" fmla="*/ 1104 w 1447"/>
                  <a:gd name="T47" fmla="*/ 33 h 58"/>
                  <a:gd name="T48" fmla="*/ 1150 w 1447"/>
                  <a:gd name="T49" fmla="*/ 32 h 58"/>
                  <a:gd name="T50" fmla="*/ 1197 w 1447"/>
                  <a:gd name="T51" fmla="*/ 27 h 58"/>
                  <a:gd name="T52" fmla="*/ 1243 w 1447"/>
                  <a:gd name="T53" fmla="*/ 23 h 58"/>
                  <a:gd name="T54" fmla="*/ 1289 w 1447"/>
                  <a:gd name="T55" fmla="*/ 18 h 58"/>
                  <a:gd name="T56" fmla="*/ 1336 w 1447"/>
                  <a:gd name="T57" fmla="*/ 17 h 58"/>
                  <a:gd name="T58" fmla="*/ 1382 w 1447"/>
                  <a:gd name="T59" fmla="*/ 15 h 58"/>
                  <a:gd name="T60" fmla="*/ 1429 w 1447"/>
                  <a:gd name="T61" fmla="*/ 5 h 58"/>
                  <a:gd name="T62" fmla="*/ 1429 w 1447"/>
                  <a:gd name="T63" fmla="*/ 50 h 58"/>
                  <a:gd name="T64" fmla="*/ 1382 w 1447"/>
                  <a:gd name="T65" fmla="*/ 51 h 58"/>
                  <a:gd name="T66" fmla="*/ 1336 w 1447"/>
                  <a:gd name="T67" fmla="*/ 52 h 58"/>
                  <a:gd name="T68" fmla="*/ 1289 w 1447"/>
                  <a:gd name="T69" fmla="*/ 53 h 58"/>
                  <a:gd name="T70" fmla="*/ 1243 w 1447"/>
                  <a:gd name="T71" fmla="*/ 54 h 58"/>
                  <a:gd name="T72" fmla="*/ 1197 w 1447"/>
                  <a:gd name="T73" fmla="*/ 56 h 58"/>
                  <a:gd name="T74" fmla="*/ 1150 w 1447"/>
                  <a:gd name="T75" fmla="*/ 57 h 58"/>
                  <a:gd name="T76" fmla="*/ 1104 w 1447"/>
                  <a:gd name="T77" fmla="*/ 56 h 58"/>
                  <a:gd name="T78" fmla="*/ 1057 w 1447"/>
                  <a:gd name="T79" fmla="*/ 54 h 58"/>
                  <a:gd name="T80" fmla="*/ 1011 w 1447"/>
                  <a:gd name="T81" fmla="*/ 53 h 58"/>
                  <a:gd name="T82" fmla="*/ 965 w 1447"/>
                  <a:gd name="T83" fmla="*/ 53 h 58"/>
                  <a:gd name="T84" fmla="*/ 918 w 1447"/>
                  <a:gd name="T85" fmla="*/ 53 h 58"/>
                  <a:gd name="T86" fmla="*/ 872 w 1447"/>
                  <a:gd name="T87" fmla="*/ 53 h 58"/>
                  <a:gd name="T88" fmla="*/ 825 w 1447"/>
                  <a:gd name="T89" fmla="*/ 54 h 58"/>
                  <a:gd name="T90" fmla="*/ 779 w 1447"/>
                  <a:gd name="T91" fmla="*/ 54 h 58"/>
                  <a:gd name="T92" fmla="*/ 733 w 1447"/>
                  <a:gd name="T93" fmla="*/ 54 h 58"/>
                  <a:gd name="T94" fmla="*/ 686 w 1447"/>
                  <a:gd name="T95" fmla="*/ 55 h 58"/>
                  <a:gd name="T96" fmla="*/ 640 w 1447"/>
                  <a:gd name="T97" fmla="*/ 55 h 58"/>
                  <a:gd name="T98" fmla="*/ 593 w 1447"/>
                  <a:gd name="T99" fmla="*/ 55 h 58"/>
                  <a:gd name="T100" fmla="*/ 547 w 1447"/>
                  <a:gd name="T101" fmla="*/ 55 h 58"/>
                  <a:gd name="T102" fmla="*/ 501 w 1447"/>
                  <a:gd name="T103" fmla="*/ 56 h 58"/>
                  <a:gd name="T104" fmla="*/ 454 w 1447"/>
                  <a:gd name="T105" fmla="*/ 56 h 58"/>
                  <a:gd name="T106" fmla="*/ 408 w 1447"/>
                  <a:gd name="T107" fmla="*/ 56 h 58"/>
                  <a:gd name="T108" fmla="*/ 361 w 1447"/>
                  <a:gd name="T109" fmla="*/ 56 h 58"/>
                  <a:gd name="T110" fmla="*/ 315 w 1447"/>
                  <a:gd name="T111" fmla="*/ 56 h 58"/>
                  <a:gd name="T112" fmla="*/ 269 w 1447"/>
                  <a:gd name="T113" fmla="*/ 56 h 58"/>
                  <a:gd name="T114" fmla="*/ 222 w 1447"/>
                  <a:gd name="T115" fmla="*/ 57 h 58"/>
                  <a:gd name="T116" fmla="*/ 176 w 1447"/>
                  <a:gd name="T117" fmla="*/ 57 h 58"/>
                  <a:gd name="T118" fmla="*/ 129 w 1447"/>
                  <a:gd name="T119" fmla="*/ 57 h 58"/>
                  <a:gd name="T120" fmla="*/ 83 w 1447"/>
                  <a:gd name="T121" fmla="*/ 57 h 58"/>
                  <a:gd name="T122" fmla="*/ 37 w 1447"/>
                  <a:gd name="T123" fmla="*/ 57 h 58"/>
                  <a:gd name="T124" fmla="*/ 0 w 1447"/>
                  <a:gd name="T125" fmla="*/ 57 h 5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58">
                    <a:moveTo>
                      <a:pt x="0" y="57"/>
                    </a:moveTo>
                    <a:lnTo>
                      <a:pt x="9" y="57"/>
                    </a:lnTo>
                    <a:lnTo>
                      <a:pt x="18" y="57"/>
                    </a:lnTo>
                    <a:lnTo>
                      <a:pt x="27" y="57"/>
                    </a:lnTo>
                    <a:lnTo>
                      <a:pt x="37" y="57"/>
                    </a:lnTo>
                    <a:lnTo>
                      <a:pt x="46" y="56"/>
                    </a:lnTo>
                    <a:lnTo>
                      <a:pt x="55" y="56"/>
                    </a:lnTo>
                    <a:lnTo>
                      <a:pt x="64" y="56"/>
                    </a:lnTo>
                    <a:lnTo>
                      <a:pt x="74" y="56"/>
                    </a:lnTo>
                    <a:lnTo>
                      <a:pt x="83" y="56"/>
                    </a:lnTo>
                    <a:lnTo>
                      <a:pt x="92" y="56"/>
                    </a:lnTo>
                    <a:lnTo>
                      <a:pt x="102" y="56"/>
                    </a:lnTo>
                    <a:lnTo>
                      <a:pt x="111" y="56"/>
                    </a:lnTo>
                    <a:lnTo>
                      <a:pt x="120" y="56"/>
                    </a:lnTo>
                    <a:lnTo>
                      <a:pt x="129" y="55"/>
                    </a:lnTo>
                    <a:lnTo>
                      <a:pt x="139" y="55"/>
                    </a:lnTo>
                    <a:lnTo>
                      <a:pt x="148" y="55"/>
                    </a:lnTo>
                    <a:lnTo>
                      <a:pt x="157" y="55"/>
                    </a:lnTo>
                    <a:lnTo>
                      <a:pt x="167" y="55"/>
                    </a:lnTo>
                    <a:lnTo>
                      <a:pt x="176" y="55"/>
                    </a:lnTo>
                    <a:lnTo>
                      <a:pt x="185" y="55"/>
                    </a:lnTo>
                    <a:lnTo>
                      <a:pt x="194" y="54"/>
                    </a:lnTo>
                    <a:lnTo>
                      <a:pt x="204" y="54"/>
                    </a:lnTo>
                    <a:lnTo>
                      <a:pt x="213" y="54"/>
                    </a:lnTo>
                    <a:lnTo>
                      <a:pt x="222" y="54"/>
                    </a:lnTo>
                    <a:lnTo>
                      <a:pt x="232" y="54"/>
                    </a:lnTo>
                    <a:lnTo>
                      <a:pt x="241" y="54"/>
                    </a:lnTo>
                    <a:lnTo>
                      <a:pt x="250" y="54"/>
                    </a:lnTo>
                    <a:lnTo>
                      <a:pt x="259" y="54"/>
                    </a:lnTo>
                    <a:lnTo>
                      <a:pt x="269" y="54"/>
                    </a:lnTo>
                    <a:lnTo>
                      <a:pt x="278" y="53"/>
                    </a:lnTo>
                    <a:lnTo>
                      <a:pt x="287" y="53"/>
                    </a:lnTo>
                    <a:lnTo>
                      <a:pt x="296" y="53"/>
                    </a:lnTo>
                    <a:lnTo>
                      <a:pt x="306" y="52"/>
                    </a:lnTo>
                    <a:lnTo>
                      <a:pt x="315" y="52"/>
                    </a:lnTo>
                    <a:lnTo>
                      <a:pt x="324" y="52"/>
                    </a:lnTo>
                    <a:lnTo>
                      <a:pt x="334" y="52"/>
                    </a:lnTo>
                    <a:lnTo>
                      <a:pt x="343" y="52"/>
                    </a:lnTo>
                    <a:lnTo>
                      <a:pt x="352" y="52"/>
                    </a:lnTo>
                    <a:lnTo>
                      <a:pt x="361" y="52"/>
                    </a:lnTo>
                    <a:lnTo>
                      <a:pt x="371" y="51"/>
                    </a:lnTo>
                    <a:lnTo>
                      <a:pt x="380" y="51"/>
                    </a:lnTo>
                    <a:lnTo>
                      <a:pt x="389" y="51"/>
                    </a:lnTo>
                    <a:lnTo>
                      <a:pt x="399" y="51"/>
                    </a:lnTo>
                    <a:lnTo>
                      <a:pt x="408" y="51"/>
                    </a:lnTo>
                    <a:lnTo>
                      <a:pt x="417" y="51"/>
                    </a:lnTo>
                    <a:lnTo>
                      <a:pt x="426" y="50"/>
                    </a:lnTo>
                    <a:lnTo>
                      <a:pt x="436" y="50"/>
                    </a:lnTo>
                    <a:lnTo>
                      <a:pt x="445" y="50"/>
                    </a:lnTo>
                    <a:lnTo>
                      <a:pt x="454" y="49"/>
                    </a:lnTo>
                    <a:lnTo>
                      <a:pt x="464" y="49"/>
                    </a:lnTo>
                    <a:lnTo>
                      <a:pt x="473" y="49"/>
                    </a:lnTo>
                    <a:lnTo>
                      <a:pt x="482" y="48"/>
                    </a:lnTo>
                    <a:lnTo>
                      <a:pt x="491" y="48"/>
                    </a:lnTo>
                    <a:lnTo>
                      <a:pt x="501" y="48"/>
                    </a:lnTo>
                    <a:lnTo>
                      <a:pt x="510" y="47"/>
                    </a:lnTo>
                    <a:lnTo>
                      <a:pt x="519" y="46"/>
                    </a:lnTo>
                    <a:lnTo>
                      <a:pt x="528" y="45"/>
                    </a:lnTo>
                    <a:lnTo>
                      <a:pt x="538" y="46"/>
                    </a:lnTo>
                    <a:lnTo>
                      <a:pt x="547" y="45"/>
                    </a:lnTo>
                    <a:lnTo>
                      <a:pt x="556" y="45"/>
                    </a:lnTo>
                    <a:lnTo>
                      <a:pt x="566" y="45"/>
                    </a:lnTo>
                    <a:lnTo>
                      <a:pt x="575" y="44"/>
                    </a:lnTo>
                    <a:lnTo>
                      <a:pt x="584" y="43"/>
                    </a:lnTo>
                    <a:lnTo>
                      <a:pt x="593" y="44"/>
                    </a:lnTo>
                    <a:lnTo>
                      <a:pt x="603" y="44"/>
                    </a:lnTo>
                    <a:lnTo>
                      <a:pt x="612" y="43"/>
                    </a:lnTo>
                    <a:lnTo>
                      <a:pt x="621" y="43"/>
                    </a:lnTo>
                    <a:lnTo>
                      <a:pt x="631" y="43"/>
                    </a:lnTo>
                    <a:lnTo>
                      <a:pt x="640" y="44"/>
                    </a:lnTo>
                    <a:lnTo>
                      <a:pt x="649" y="43"/>
                    </a:lnTo>
                    <a:lnTo>
                      <a:pt x="658" y="45"/>
                    </a:lnTo>
                    <a:lnTo>
                      <a:pt x="668" y="44"/>
                    </a:lnTo>
                    <a:lnTo>
                      <a:pt x="677" y="42"/>
                    </a:lnTo>
                    <a:lnTo>
                      <a:pt x="686" y="43"/>
                    </a:lnTo>
                    <a:lnTo>
                      <a:pt x="696" y="42"/>
                    </a:lnTo>
                    <a:lnTo>
                      <a:pt x="705" y="43"/>
                    </a:lnTo>
                    <a:lnTo>
                      <a:pt x="714" y="42"/>
                    </a:lnTo>
                    <a:lnTo>
                      <a:pt x="723" y="41"/>
                    </a:lnTo>
                    <a:lnTo>
                      <a:pt x="733" y="41"/>
                    </a:lnTo>
                    <a:lnTo>
                      <a:pt x="742" y="42"/>
                    </a:lnTo>
                    <a:lnTo>
                      <a:pt x="751" y="43"/>
                    </a:lnTo>
                    <a:lnTo>
                      <a:pt x="760" y="44"/>
                    </a:lnTo>
                    <a:lnTo>
                      <a:pt x="770" y="44"/>
                    </a:lnTo>
                    <a:lnTo>
                      <a:pt x="779" y="43"/>
                    </a:lnTo>
                    <a:lnTo>
                      <a:pt x="788" y="42"/>
                    </a:lnTo>
                    <a:lnTo>
                      <a:pt x="798" y="41"/>
                    </a:lnTo>
                    <a:lnTo>
                      <a:pt x="807" y="40"/>
                    </a:lnTo>
                    <a:lnTo>
                      <a:pt x="816" y="41"/>
                    </a:lnTo>
                    <a:lnTo>
                      <a:pt x="825" y="40"/>
                    </a:lnTo>
                    <a:lnTo>
                      <a:pt x="835" y="39"/>
                    </a:lnTo>
                    <a:lnTo>
                      <a:pt x="844" y="38"/>
                    </a:lnTo>
                    <a:lnTo>
                      <a:pt x="853" y="38"/>
                    </a:lnTo>
                    <a:lnTo>
                      <a:pt x="863" y="37"/>
                    </a:lnTo>
                    <a:lnTo>
                      <a:pt x="872" y="38"/>
                    </a:lnTo>
                    <a:lnTo>
                      <a:pt x="881" y="41"/>
                    </a:lnTo>
                    <a:lnTo>
                      <a:pt x="890" y="41"/>
                    </a:lnTo>
                    <a:lnTo>
                      <a:pt x="900" y="39"/>
                    </a:lnTo>
                    <a:lnTo>
                      <a:pt x="909" y="38"/>
                    </a:lnTo>
                    <a:lnTo>
                      <a:pt x="918" y="39"/>
                    </a:lnTo>
                    <a:lnTo>
                      <a:pt x="928" y="38"/>
                    </a:lnTo>
                    <a:lnTo>
                      <a:pt x="937" y="37"/>
                    </a:lnTo>
                    <a:lnTo>
                      <a:pt x="946" y="37"/>
                    </a:lnTo>
                    <a:lnTo>
                      <a:pt x="955" y="37"/>
                    </a:lnTo>
                    <a:lnTo>
                      <a:pt x="965" y="37"/>
                    </a:lnTo>
                    <a:lnTo>
                      <a:pt x="974" y="36"/>
                    </a:lnTo>
                    <a:lnTo>
                      <a:pt x="983" y="35"/>
                    </a:lnTo>
                    <a:lnTo>
                      <a:pt x="992" y="34"/>
                    </a:lnTo>
                    <a:lnTo>
                      <a:pt x="1002" y="34"/>
                    </a:lnTo>
                    <a:lnTo>
                      <a:pt x="1011" y="33"/>
                    </a:lnTo>
                    <a:lnTo>
                      <a:pt x="1020" y="32"/>
                    </a:lnTo>
                    <a:lnTo>
                      <a:pt x="1030" y="32"/>
                    </a:lnTo>
                    <a:lnTo>
                      <a:pt x="1039" y="31"/>
                    </a:lnTo>
                    <a:lnTo>
                      <a:pt x="1048" y="30"/>
                    </a:lnTo>
                    <a:lnTo>
                      <a:pt x="1057" y="30"/>
                    </a:lnTo>
                    <a:lnTo>
                      <a:pt x="1067" y="32"/>
                    </a:lnTo>
                    <a:lnTo>
                      <a:pt x="1076" y="32"/>
                    </a:lnTo>
                    <a:lnTo>
                      <a:pt x="1085" y="33"/>
                    </a:lnTo>
                    <a:lnTo>
                      <a:pt x="1095" y="33"/>
                    </a:lnTo>
                    <a:lnTo>
                      <a:pt x="1104" y="33"/>
                    </a:lnTo>
                    <a:lnTo>
                      <a:pt x="1113" y="33"/>
                    </a:lnTo>
                    <a:lnTo>
                      <a:pt x="1122" y="34"/>
                    </a:lnTo>
                    <a:lnTo>
                      <a:pt x="1132" y="34"/>
                    </a:lnTo>
                    <a:lnTo>
                      <a:pt x="1141" y="33"/>
                    </a:lnTo>
                    <a:lnTo>
                      <a:pt x="1150" y="32"/>
                    </a:lnTo>
                    <a:lnTo>
                      <a:pt x="1160" y="32"/>
                    </a:lnTo>
                    <a:lnTo>
                      <a:pt x="1169" y="31"/>
                    </a:lnTo>
                    <a:lnTo>
                      <a:pt x="1178" y="30"/>
                    </a:lnTo>
                    <a:lnTo>
                      <a:pt x="1187" y="28"/>
                    </a:lnTo>
                    <a:lnTo>
                      <a:pt x="1197" y="27"/>
                    </a:lnTo>
                    <a:lnTo>
                      <a:pt x="1206" y="26"/>
                    </a:lnTo>
                    <a:lnTo>
                      <a:pt x="1215" y="26"/>
                    </a:lnTo>
                    <a:lnTo>
                      <a:pt x="1224" y="25"/>
                    </a:lnTo>
                    <a:lnTo>
                      <a:pt x="1234" y="24"/>
                    </a:lnTo>
                    <a:lnTo>
                      <a:pt x="1243" y="23"/>
                    </a:lnTo>
                    <a:lnTo>
                      <a:pt x="1252" y="21"/>
                    </a:lnTo>
                    <a:lnTo>
                      <a:pt x="1262" y="21"/>
                    </a:lnTo>
                    <a:lnTo>
                      <a:pt x="1271" y="19"/>
                    </a:lnTo>
                    <a:lnTo>
                      <a:pt x="1280" y="18"/>
                    </a:lnTo>
                    <a:lnTo>
                      <a:pt x="1289" y="18"/>
                    </a:lnTo>
                    <a:lnTo>
                      <a:pt x="1299" y="17"/>
                    </a:lnTo>
                    <a:lnTo>
                      <a:pt x="1308" y="17"/>
                    </a:lnTo>
                    <a:lnTo>
                      <a:pt x="1317" y="18"/>
                    </a:lnTo>
                    <a:lnTo>
                      <a:pt x="1327" y="18"/>
                    </a:lnTo>
                    <a:lnTo>
                      <a:pt x="1336" y="17"/>
                    </a:lnTo>
                    <a:lnTo>
                      <a:pt x="1345" y="16"/>
                    </a:lnTo>
                    <a:lnTo>
                      <a:pt x="1354" y="15"/>
                    </a:lnTo>
                    <a:lnTo>
                      <a:pt x="1364" y="15"/>
                    </a:lnTo>
                    <a:lnTo>
                      <a:pt x="1373" y="15"/>
                    </a:lnTo>
                    <a:lnTo>
                      <a:pt x="1382" y="15"/>
                    </a:lnTo>
                    <a:lnTo>
                      <a:pt x="1392" y="14"/>
                    </a:lnTo>
                    <a:lnTo>
                      <a:pt x="1401" y="14"/>
                    </a:lnTo>
                    <a:lnTo>
                      <a:pt x="1410" y="12"/>
                    </a:lnTo>
                    <a:lnTo>
                      <a:pt x="1419" y="9"/>
                    </a:lnTo>
                    <a:lnTo>
                      <a:pt x="1429" y="5"/>
                    </a:lnTo>
                    <a:lnTo>
                      <a:pt x="1438" y="3"/>
                    </a:lnTo>
                    <a:lnTo>
                      <a:pt x="1447" y="0"/>
                    </a:lnTo>
                    <a:lnTo>
                      <a:pt x="1447" y="49"/>
                    </a:lnTo>
                    <a:lnTo>
                      <a:pt x="1438" y="50"/>
                    </a:lnTo>
                    <a:lnTo>
                      <a:pt x="1429" y="50"/>
                    </a:lnTo>
                    <a:lnTo>
                      <a:pt x="1419" y="50"/>
                    </a:lnTo>
                    <a:lnTo>
                      <a:pt x="1410" y="51"/>
                    </a:lnTo>
                    <a:lnTo>
                      <a:pt x="1401" y="51"/>
                    </a:lnTo>
                    <a:lnTo>
                      <a:pt x="1392" y="51"/>
                    </a:lnTo>
                    <a:lnTo>
                      <a:pt x="1382" y="51"/>
                    </a:lnTo>
                    <a:lnTo>
                      <a:pt x="1373" y="51"/>
                    </a:lnTo>
                    <a:lnTo>
                      <a:pt x="1364" y="52"/>
                    </a:lnTo>
                    <a:lnTo>
                      <a:pt x="1354" y="52"/>
                    </a:lnTo>
                    <a:lnTo>
                      <a:pt x="1345" y="52"/>
                    </a:lnTo>
                    <a:lnTo>
                      <a:pt x="1336" y="52"/>
                    </a:lnTo>
                    <a:lnTo>
                      <a:pt x="1327" y="52"/>
                    </a:lnTo>
                    <a:lnTo>
                      <a:pt x="1317" y="52"/>
                    </a:lnTo>
                    <a:lnTo>
                      <a:pt x="1308" y="53"/>
                    </a:lnTo>
                    <a:lnTo>
                      <a:pt x="1299" y="53"/>
                    </a:lnTo>
                    <a:lnTo>
                      <a:pt x="1289" y="53"/>
                    </a:lnTo>
                    <a:lnTo>
                      <a:pt x="1280" y="53"/>
                    </a:lnTo>
                    <a:lnTo>
                      <a:pt x="1271" y="53"/>
                    </a:lnTo>
                    <a:lnTo>
                      <a:pt x="1262" y="54"/>
                    </a:lnTo>
                    <a:lnTo>
                      <a:pt x="1252" y="54"/>
                    </a:lnTo>
                    <a:lnTo>
                      <a:pt x="1243" y="54"/>
                    </a:lnTo>
                    <a:lnTo>
                      <a:pt x="1234" y="55"/>
                    </a:lnTo>
                    <a:lnTo>
                      <a:pt x="1224" y="55"/>
                    </a:lnTo>
                    <a:lnTo>
                      <a:pt x="1215" y="55"/>
                    </a:lnTo>
                    <a:lnTo>
                      <a:pt x="1206" y="55"/>
                    </a:lnTo>
                    <a:lnTo>
                      <a:pt x="1197" y="56"/>
                    </a:lnTo>
                    <a:lnTo>
                      <a:pt x="1187" y="56"/>
                    </a:lnTo>
                    <a:lnTo>
                      <a:pt x="1178" y="56"/>
                    </a:lnTo>
                    <a:lnTo>
                      <a:pt x="1169" y="56"/>
                    </a:lnTo>
                    <a:lnTo>
                      <a:pt x="1160" y="57"/>
                    </a:lnTo>
                    <a:lnTo>
                      <a:pt x="1150" y="57"/>
                    </a:lnTo>
                    <a:lnTo>
                      <a:pt x="1141" y="57"/>
                    </a:lnTo>
                    <a:lnTo>
                      <a:pt x="1132" y="57"/>
                    </a:lnTo>
                    <a:lnTo>
                      <a:pt x="1122" y="57"/>
                    </a:lnTo>
                    <a:lnTo>
                      <a:pt x="1113" y="56"/>
                    </a:lnTo>
                    <a:lnTo>
                      <a:pt x="1104" y="56"/>
                    </a:lnTo>
                    <a:lnTo>
                      <a:pt x="1095" y="56"/>
                    </a:lnTo>
                    <a:lnTo>
                      <a:pt x="1085" y="55"/>
                    </a:lnTo>
                    <a:lnTo>
                      <a:pt x="1076" y="55"/>
                    </a:lnTo>
                    <a:lnTo>
                      <a:pt x="1067" y="55"/>
                    </a:lnTo>
                    <a:lnTo>
                      <a:pt x="1057" y="54"/>
                    </a:lnTo>
                    <a:lnTo>
                      <a:pt x="1048" y="54"/>
                    </a:lnTo>
                    <a:lnTo>
                      <a:pt x="1039" y="53"/>
                    </a:lnTo>
                    <a:lnTo>
                      <a:pt x="1030" y="53"/>
                    </a:lnTo>
                    <a:lnTo>
                      <a:pt x="1020" y="53"/>
                    </a:lnTo>
                    <a:lnTo>
                      <a:pt x="1011" y="53"/>
                    </a:lnTo>
                    <a:lnTo>
                      <a:pt x="1002" y="53"/>
                    </a:lnTo>
                    <a:lnTo>
                      <a:pt x="992" y="53"/>
                    </a:lnTo>
                    <a:lnTo>
                      <a:pt x="983" y="53"/>
                    </a:lnTo>
                    <a:lnTo>
                      <a:pt x="974" y="53"/>
                    </a:lnTo>
                    <a:lnTo>
                      <a:pt x="965" y="53"/>
                    </a:lnTo>
                    <a:lnTo>
                      <a:pt x="955" y="53"/>
                    </a:lnTo>
                    <a:lnTo>
                      <a:pt x="946" y="53"/>
                    </a:lnTo>
                    <a:lnTo>
                      <a:pt x="937" y="53"/>
                    </a:lnTo>
                    <a:lnTo>
                      <a:pt x="928" y="53"/>
                    </a:lnTo>
                    <a:lnTo>
                      <a:pt x="918" y="53"/>
                    </a:lnTo>
                    <a:lnTo>
                      <a:pt x="909" y="53"/>
                    </a:lnTo>
                    <a:lnTo>
                      <a:pt x="900" y="53"/>
                    </a:lnTo>
                    <a:lnTo>
                      <a:pt x="890" y="53"/>
                    </a:lnTo>
                    <a:lnTo>
                      <a:pt x="881" y="53"/>
                    </a:lnTo>
                    <a:lnTo>
                      <a:pt x="872" y="53"/>
                    </a:lnTo>
                    <a:lnTo>
                      <a:pt x="863" y="53"/>
                    </a:lnTo>
                    <a:lnTo>
                      <a:pt x="853" y="53"/>
                    </a:lnTo>
                    <a:lnTo>
                      <a:pt x="844" y="53"/>
                    </a:lnTo>
                    <a:lnTo>
                      <a:pt x="835" y="54"/>
                    </a:lnTo>
                    <a:lnTo>
                      <a:pt x="825" y="54"/>
                    </a:lnTo>
                    <a:lnTo>
                      <a:pt x="816" y="54"/>
                    </a:lnTo>
                    <a:lnTo>
                      <a:pt x="807" y="54"/>
                    </a:lnTo>
                    <a:lnTo>
                      <a:pt x="798" y="54"/>
                    </a:lnTo>
                    <a:lnTo>
                      <a:pt x="788" y="54"/>
                    </a:lnTo>
                    <a:lnTo>
                      <a:pt x="779" y="54"/>
                    </a:lnTo>
                    <a:lnTo>
                      <a:pt x="770" y="54"/>
                    </a:lnTo>
                    <a:lnTo>
                      <a:pt x="760" y="54"/>
                    </a:lnTo>
                    <a:lnTo>
                      <a:pt x="751" y="54"/>
                    </a:lnTo>
                    <a:lnTo>
                      <a:pt x="742" y="54"/>
                    </a:lnTo>
                    <a:lnTo>
                      <a:pt x="733" y="54"/>
                    </a:lnTo>
                    <a:lnTo>
                      <a:pt x="723" y="54"/>
                    </a:lnTo>
                    <a:lnTo>
                      <a:pt x="714" y="54"/>
                    </a:lnTo>
                    <a:lnTo>
                      <a:pt x="705" y="54"/>
                    </a:lnTo>
                    <a:lnTo>
                      <a:pt x="696" y="55"/>
                    </a:lnTo>
                    <a:lnTo>
                      <a:pt x="686" y="55"/>
                    </a:lnTo>
                    <a:lnTo>
                      <a:pt x="677" y="55"/>
                    </a:lnTo>
                    <a:lnTo>
                      <a:pt x="668" y="55"/>
                    </a:lnTo>
                    <a:lnTo>
                      <a:pt x="658" y="55"/>
                    </a:lnTo>
                    <a:lnTo>
                      <a:pt x="649" y="55"/>
                    </a:lnTo>
                    <a:lnTo>
                      <a:pt x="640" y="55"/>
                    </a:lnTo>
                    <a:lnTo>
                      <a:pt x="631" y="55"/>
                    </a:lnTo>
                    <a:lnTo>
                      <a:pt x="621" y="55"/>
                    </a:lnTo>
                    <a:lnTo>
                      <a:pt x="612" y="55"/>
                    </a:lnTo>
                    <a:lnTo>
                      <a:pt x="603" y="55"/>
                    </a:lnTo>
                    <a:lnTo>
                      <a:pt x="593" y="55"/>
                    </a:lnTo>
                    <a:lnTo>
                      <a:pt x="584" y="55"/>
                    </a:lnTo>
                    <a:lnTo>
                      <a:pt x="575" y="55"/>
                    </a:lnTo>
                    <a:lnTo>
                      <a:pt x="566" y="55"/>
                    </a:lnTo>
                    <a:lnTo>
                      <a:pt x="556" y="55"/>
                    </a:lnTo>
                    <a:lnTo>
                      <a:pt x="547" y="55"/>
                    </a:lnTo>
                    <a:lnTo>
                      <a:pt x="538" y="55"/>
                    </a:lnTo>
                    <a:lnTo>
                      <a:pt x="528" y="55"/>
                    </a:lnTo>
                    <a:lnTo>
                      <a:pt x="519" y="56"/>
                    </a:lnTo>
                    <a:lnTo>
                      <a:pt x="510" y="56"/>
                    </a:lnTo>
                    <a:lnTo>
                      <a:pt x="501" y="56"/>
                    </a:lnTo>
                    <a:lnTo>
                      <a:pt x="491" y="56"/>
                    </a:lnTo>
                    <a:lnTo>
                      <a:pt x="482" y="56"/>
                    </a:lnTo>
                    <a:lnTo>
                      <a:pt x="473" y="56"/>
                    </a:lnTo>
                    <a:lnTo>
                      <a:pt x="464" y="56"/>
                    </a:lnTo>
                    <a:lnTo>
                      <a:pt x="454" y="56"/>
                    </a:lnTo>
                    <a:lnTo>
                      <a:pt x="445" y="56"/>
                    </a:lnTo>
                    <a:lnTo>
                      <a:pt x="436" y="56"/>
                    </a:lnTo>
                    <a:lnTo>
                      <a:pt x="426" y="56"/>
                    </a:lnTo>
                    <a:lnTo>
                      <a:pt x="417" y="56"/>
                    </a:lnTo>
                    <a:lnTo>
                      <a:pt x="408" y="56"/>
                    </a:lnTo>
                    <a:lnTo>
                      <a:pt x="399" y="56"/>
                    </a:lnTo>
                    <a:lnTo>
                      <a:pt x="389" y="56"/>
                    </a:lnTo>
                    <a:lnTo>
                      <a:pt x="380" y="56"/>
                    </a:lnTo>
                    <a:lnTo>
                      <a:pt x="371" y="56"/>
                    </a:lnTo>
                    <a:lnTo>
                      <a:pt x="361" y="56"/>
                    </a:lnTo>
                    <a:lnTo>
                      <a:pt x="352" y="56"/>
                    </a:lnTo>
                    <a:lnTo>
                      <a:pt x="343" y="56"/>
                    </a:lnTo>
                    <a:lnTo>
                      <a:pt x="334" y="56"/>
                    </a:lnTo>
                    <a:lnTo>
                      <a:pt x="324" y="56"/>
                    </a:lnTo>
                    <a:lnTo>
                      <a:pt x="315" y="56"/>
                    </a:lnTo>
                    <a:lnTo>
                      <a:pt x="306" y="56"/>
                    </a:lnTo>
                    <a:lnTo>
                      <a:pt x="296" y="56"/>
                    </a:lnTo>
                    <a:lnTo>
                      <a:pt x="287" y="56"/>
                    </a:lnTo>
                    <a:lnTo>
                      <a:pt x="278" y="56"/>
                    </a:lnTo>
                    <a:lnTo>
                      <a:pt x="269" y="56"/>
                    </a:lnTo>
                    <a:lnTo>
                      <a:pt x="259" y="56"/>
                    </a:lnTo>
                    <a:lnTo>
                      <a:pt x="250" y="56"/>
                    </a:lnTo>
                    <a:lnTo>
                      <a:pt x="241" y="56"/>
                    </a:lnTo>
                    <a:lnTo>
                      <a:pt x="232" y="56"/>
                    </a:lnTo>
                    <a:lnTo>
                      <a:pt x="222" y="57"/>
                    </a:lnTo>
                    <a:lnTo>
                      <a:pt x="213" y="57"/>
                    </a:lnTo>
                    <a:lnTo>
                      <a:pt x="204" y="57"/>
                    </a:lnTo>
                    <a:lnTo>
                      <a:pt x="194" y="57"/>
                    </a:lnTo>
                    <a:lnTo>
                      <a:pt x="185" y="57"/>
                    </a:lnTo>
                    <a:lnTo>
                      <a:pt x="176" y="57"/>
                    </a:lnTo>
                    <a:lnTo>
                      <a:pt x="167" y="57"/>
                    </a:lnTo>
                    <a:lnTo>
                      <a:pt x="157" y="57"/>
                    </a:lnTo>
                    <a:lnTo>
                      <a:pt x="148" y="57"/>
                    </a:lnTo>
                    <a:lnTo>
                      <a:pt x="139" y="57"/>
                    </a:lnTo>
                    <a:lnTo>
                      <a:pt x="129" y="57"/>
                    </a:lnTo>
                    <a:lnTo>
                      <a:pt x="120" y="57"/>
                    </a:lnTo>
                    <a:lnTo>
                      <a:pt x="111" y="57"/>
                    </a:lnTo>
                    <a:lnTo>
                      <a:pt x="102" y="57"/>
                    </a:lnTo>
                    <a:lnTo>
                      <a:pt x="92" y="57"/>
                    </a:lnTo>
                    <a:lnTo>
                      <a:pt x="83" y="57"/>
                    </a:lnTo>
                    <a:lnTo>
                      <a:pt x="74" y="57"/>
                    </a:lnTo>
                    <a:lnTo>
                      <a:pt x="64" y="57"/>
                    </a:lnTo>
                    <a:lnTo>
                      <a:pt x="55" y="57"/>
                    </a:lnTo>
                    <a:lnTo>
                      <a:pt x="46" y="57"/>
                    </a:lnTo>
                    <a:lnTo>
                      <a:pt x="37" y="57"/>
                    </a:lnTo>
                    <a:lnTo>
                      <a:pt x="27" y="57"/>
                    </a:lnTo>
                    <a:lnTo>
                      <a:pt x="18" y="58"/>
                    </a:lnTo>
                    <a:lnTo>
                      <a:pt x="9" y="57"/>
                    </a:lnTo>
                    <a:lnTo>
                      <a:pt x="0" y="57"/>
                    </a:lnTo>
                    <a:close/>
                  </a:path>
                </a:pathLst>
              </a:custGeom>
              <a:solidFill>
                <a:srgbClr val="20202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45" name="Freeform 120"/>
              <p:cNvSpPr>
                <a:spLocks/>
              </p:cNvSpPr>
              <p:nvPr/>
            </p:nvSpPr>
            <p:spPr bwMode="auto">
              <a:xfrm>
                <a:off x="472" y="2452"/>
                <a:ext cx="1447" cy="58"/>
              </a:xfrm>
              <a:custGeom>
                <a:avLst/>
                <a:gdLst>
                  <a:gd name="T0" fmla="*/ 37 w 1447"/>
                  <a:gd name="T1" fmla="*/ 57 h 58"/>
                  <a:gd name="T2" fmla="*/ 83 w 1447"/>
                  <a:gd name="T3" fmla="*/ 56 h 58"/>
                  <a:gd name="T4" fmla="*/ 129 w 1447"/>
                  <a:gd name="T5" fmla="*/ 55 h 58"/>
                  <a:gd name="T6" fmla="*/ 176 w 1447"/>
                  <a:gd name="T7" fmla="*/ 55 h 58"/>
                  <a:gd name="T8" fmla="*/ 222 w 1447"/>
                  <a:gd name="T9" fmla="*/ 54 h 58"/>
                  <a:gd name="T10" fmla="*/ 269 w 1447"/>
                  <a:gd name="T11" fmla="*/ 54 h 58"/>
                  <a:gd name="T12" fmla="*/ 315 w 1447"/>
                  <a:gd name="T13" fmla="*/ 52 h 58"/>
                  <a:gd name="T14" fmla="*/ 361 w 1447"/>
                  <a:gd name="T15" fmla="*/ 52 h 58"/>
                  <a:gd name="T16" fmla="*/ 408 w 1447"/>
                  <a:gd name="T17" fmla="*/ 51 h 58"/>
                  <a:gd name="T18" fmla="*/ 454 w 1447"/>
                  <a:gd name="T19" fmla="*/ 49 h 58"/>
                  <a:gd name="T20" fmla="*/ 501 w 1447"/>
                  <a:gd name="T21" fmla="*/ 48 h 58"/>
                  <a:gd name="T22" fmla="*/ 547 w 1447"/>
                  <a:gd name="T23" fmla="*/ 45 h 58"/>
                  <a:gd name="T24" fmla="*/ 593 w 1447"/>
                  <a:gd name="T25" fmla="*/ 44 h 58"/>
                  <a:gd name="T26" fmla="*/ 640 w 1447"/>
                  <a:gd name="T27" fmla="*/ 44 h 58"/>
                  <a:gd name="T28" fmla="*/ 686 w 1447"/>
                  <a:gd name="T29" fmla="*/ 43 h 58"/>
                  <a:gd name="T30" fmla="*/ 733 w 1447"/>
                  <a:gd name="T31" fmla="*/ 41 h 58"/>
                  <a:gd name="T32" fmla="*/ 779 w 1447"/>
                  <a:gd name="T33" fmla="*/ 43 h 58"/>
                  <a:gd name="T34" fmla="*/ 825 w 1447"/>
                  <a:gd name="T35" fmla="*/ 40 h 58"/>
                  <a:gd name="T36" fmla="*/ 872 w 1447"/>
                  <a:gd name="T37" fmla="*/ 38 h 58"/>
                  <a:gd name="T38" fmla="*/ 918 w 1447"/>
                  <a:gd name="T39" fmla="*/ 39 h 58"/>
                  <a:gd name="T40" fmla="*/ 965 w 1447"/>
                  <a:gd name="T41" fmla="*/ 37 h 58"/>
                  <a:gd name="T42" fmla="*/ 1011 w 1447"/>
                  <a:gd name="T43" fmla="*/ 33 h 58"/>
                  <a:gd name="T44" fmla="*/ 1057 w 1447"/>
                  <a:gd name="T45" fmla="*/ 30 h 58"/>
                  <a:gd name="T46" fmla="*/ 1104 w 1447"/>
                  <a:gd name="T47" fmla="*/ 33 h 58"/>
                  <a:gd name="T48" fmla="*/ 1150 w 1447"/>
                  <a:gd name="T49" fmla="*/ 32 h 58"/>
                  <a:gd name="T50" fmla="*/ 1197 w 1447"/>
                  <a:gd name="T51" fmla="*/ 27 h 58"/>
                  <a:gd name="T52" fmla="*/ 1243 w 1447"/>
                  <a:gd name="T53" fmla="*/ 23 h 58"/>
                  <a:gd name="T54" fmla="*/ 1289 w 1447"/>
                  <a:gd name="T55" fmla="*/ 18 h 58"/>
                  <a:gd name="T56" fmla="*/ 1336 w 1447"/>
                  <a:gd name="T57" fmla="*/ 17 h 58"/>
                  <a:gd name="T58" fmla="*/ 1382 w 1447"/>
                  <a:gd name="T59" fmla="*/ 15 h 58"/>
                  <a:gd name="T60" fmla="*/ 1429 w 1447"/>
                  <a:gd name="T61" fmla="*/ 5 h 58"/>
                  <a:gd name="T62" fmla="*/ 1429 w 1447"/>
                  <a:gd name="T63" fmla="*/ 50 h 58"/>
                  <a:gd name="T64" fmla="*/ 1382 w 1447"/>
                  <a:gd name="T65" fmla="*/ 51 h 58"/>
                  <a:gd name="T66" fmla="*/ 1336 w 1447"/>
                  <a:gd name="T67" fmla="*/ 52 h 58"/>
                  <a:gd name="T68" fmla="*/ 1289 w 1447"/>
                  <a:gd name="T69" fmla="*/ 53 h 58"/>
                  <a:gd name="T70" fmla="*/ 1243 w 1447"/>
                  <a:gd name="T71" fmla="*/ 54 h 58"/>
                  <a:gd name="T72" fmla="*/ 1197 w 1447"/>
                  <a:gd name="T73" fmla="*/ 56 h 58"/>
                  <a:gd name="T74" fmla="*/ 1150 w 1447"/>
                  <a:gd name="T75" fmla="*/ 57 h 58"/>
                  <a:gd name="T76" fmla="*/ 1104 w 1447"/>
                  <a:gd name="T77" fmla="*/ 56 h 58"/>
                  <a:gd name="T78" fmla="*/ 1057 w 1447"/>
                  <a:gd name="T79" fmla="*/ 54 h 58"/>
                  <a:gd name="T80" fmla="*/ 1011 w 1447"/>
                  <a:gd name="T81" fmla="*/ 53 h 58"/>
                  <a:gd name="T82" fmla="*/ 965 w 1447"/>
                  <a:gd name="T83" fmla="*/ 53 h 58"/>
                  <a:gd name="T84" fmla="*/ 918 w 1447"/>
                  <a:gd name="T85" fmla="*/ 53 h 58"/>
                  <a:gd name="T86" fmla="*/ 872 w 1447"/>
                  <a:gd name="T87" fmla="*/ 53 h 58"/>
                  <a:gd name="T88" fmla="*/ 825 w 1447"/>
                  <a:gd name="T89" fmla="*/ 54 h 58"/>
                  <a:gd name="T90" fmla="*/ 779 w 1447"/>
                  <a:gd name="T91" fmla="*/ 54 h 58"/>
                  <a:gd name="T92" fmla="*/ 733 w 1447"/>
                  <a:gd name="T93" fmla="*/ 54 h 58"/>
                  <a:gd name="T94" fmla="*/ 686 w 1447"/>
                  <a:gd name="T95" fmla="*/ 55 h 58"/>
                  <a:gd name="T96" fmla="*/ 640 w 1447"/>
                  <a:gd name="T97" fmla="*/ 55 h 58"/>
                  <a:gd name="T98" fmla="*/ 593 w 1447"/>
                  <a:gd name="T99" fmla="*/ 55 h 58"/>
                  <a:gd name="T100" fmla="*/ 547 w 1447"/>
                  <a:gd name="T101" fmla="*/ 55 h 58"/>
                  <a:gd name="T102" fmla="*/ 501 w 1447"/>
                  <a:gd name="T103" fmla="*/ 56 h 58"/>
                  <a:gd name="T104" fmla="*/ 454 w 1447"/>
                  <a:gd name="T105" fmla="*/ 56 h 58"/>
                  <a:gd name="T106" fmla="*/ 408 w 1447"/>
                  <a:gd name="T107" fmla="*/ 56 h 58"/>
                  <a:gd name="T108" fmla="*/ 361 w 1447"/>
                  <a:gd name="T109" fmla="*/ 56 h 58"/>
                  <a:gd name="T110" fmla="*/ 315 w 1447"/>
                  <a:gd name="T111" fmla="*/ 56 h 58"/>
                  <a:gd name="T112" fmla="*/ 269 w 1447"/>
                  <a:gd name="T113" fmla="*/ 56 h 58"/>
                  <a:gd name="T114" fmla="*/ 222 w 1447"/>
                  <a:gd name="T115" fmla="*/ 57 h 58"/>
                  <a:gd name="T116" fmla="*/ 176 w 1447"/>
                  <a:gd name="T117" fmla="*/ 57 h 58"/>
                  <a:gd name="T118" fmla="*/ 129 w 1447"/>
                  <a:gd name="T119" fmla="*/ 57 h 58"/>
                  <a:gd name="T120" fmla="*/ 83 w 1447"/>
                  <a:gd name="T121" fmla="*/ 57 h 58"/>
                  <a:gd name="T122" fmla="*/ 37 w 1447"/>
                  <a:gd name="T123" fmla="*/ 57 h 58"/>
                  <a:gd name="T124" fmla="*/ 0 w 1447"/>
                  <a:gd name="T125" fmla="*/ 57 h 5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58">
                    <a:moveTo>
                      <a:pt x="0" y="57"/>
                    </a:moveTo>
                    <a:lnTo>
                      <a:pt x="9" y="57"/>
                    </a:lnTo>
                    <a:lnTo>
                      <a:pt x="18" y="57"/>
                    </a:lnTo>
                    <a:lnTo>
                      <a:pt x="27" y="57"/>
                    </a:lnTo>
                    <a:lnTo>
                      <a:pt x="37" y="57"/>
                    </a:lnTo>
                    <a:lnTo>
                      <a:pt x="46" y="56"/>
                    </a:lnTo>
                    <a:lnTo>
                      <a:pt x="55" y="56"/>
                    </a:lnTo>
                    <a:lnTo>
                      <a:pt x="64" y="56"/>
                    </a:lnTo>
                    <a:lnTo>
                      <a:pt x="74" y="56"/>
                    </a:lnTo>
                    <a:lnTo>
                      <a:pt x="83" y="56"/>
                    </a:lnTo>
                    <a:lnTo>
                      <a:pt x="92" y="56"/>
                    </a:lnTo>
                    <a:lnTo>
                      <a:pt x="102" y="56"/>
                    </a:lnTo>
                    <a:lnTo>
                      <a:pt x="111" y="56"/>
                    </a:lnTo>
                    <a:lnTo>
                      <a:pt x="120" y="56"/>
                    </a:lnTo>
                    <a:lnTo>
                      <a:pt x="129" y="55"/>
                    </a:lnTo>
                    <a:lnTo>
                      <a:pt x="139" y="55"/>
                    </a:lnTo>
                    <a:lnTo>
                      <a:pt x="148" y="55"/>
                    </a:lnTo>
                    <a:lnTo>
                      <a:pt x="157" y="55"/>
                    </a:lnTo>
                    <a:lnTo>
                      <a:pt x="167" y="55"/>
                    </a:lnTo>
                    <a:lnTo>
                      <a:pt x="176" y="55"/>
                    </a:lnTo>
                    <a:lnTo>
                      <a:pt x="185" y="55"/>
                    </a:lnTo>
                    <a:lnTo>
                      <a:pt x="194" y="54"/>
                    </a:lnTo>
                    <a:lnTo>
                      <a:pt x="204" y="54"/>
                    </a:lnTo>
                    <a:lnTo>
                      <a:pt x="213" y="54"/>
                    </a:lnTo>
                    <a:lnTo>
                      <a:pt x="222" y="54"/>
                    </a:lnTo>
                    <a:lnTo>
                      <a:pt x="232" y="54"/>
                    </a:lnTo>
                    <a:lnTo>
                      <a:pt x="241" y="54"/>
                    </a:lnTo>
                    <a:lnTo>
                      <a:pt x="250" y="54"/>
                    </a:lnTo>
                    <a:lnTo>
                      <a:pt x="259" y="54"/>
                    </a:lnTo>
                    <a:lnTo>
                      <a:pt x="269" y="54"/>
                    </a:lnTo>
                    <a:lnTo>
                      <a:pt x="278" y="53"/>
                    </a:lnTo>
                    <a:lnTo>
                      <a:pt x="287" y="53"/>
                    </a:lnTo>
                    <a:lnTo>
                      <a:pt x="296" y="53"/>
                    </a:lnTo>
                    <a:lnTo>
                      <a:pt x="306" y="52"/>
                    </a:lnTo>
                    <a:lnTo>
                      <a:pt x="315" y="52"/>
                    </a:lnTo>
                    <a:lnTo>
                      <a:pt x="324" y="52"/>
                    </a:lnTo>
                    <a:lnTo>
                      <a:pt x="334" y="52"/>
                    </a:lnTo>
                    <a:lnTo>
                      <a:pt x="343" y="52"/>
                    </a:lnTo>
                    <a:lnTo>
                      <a:pt x="352" y="52"/>
                    </a:lnTo>
                    <a:lnTo>
                      <a:pt x="361" y="52"/>
                    </a:lnTo>
                    <a:lnTo>
                      <a:pt x="371" y="51"/>
                    </a:lnTo>
                    <a:lnTo>
                      <a:pt x="380" y="51"/>
                    </a:lnTo>
                    <a:lnTo>
                      <a:pt x="389" y="51"/>
                    </a:lnTo>
                    <a:lnTo>
                      <a:pt x="399" y="51"/>
                    </a:lnTo>
                    <a:lnTo>
                      <a:pt x="408" y="51"/>
                    </a:lnTo>
                    <a:lnTo>
                      <a:pt x="417" y="51"/>
                    </a:lnTo>
                    <a:lnTo>
                      <a:pt x="426" y="50"/>
                    </a:lnTo>
                    <a:lnTo>
                      <a:pt x="436" y="50"/>
                    </a:lnTo>
                    <a:lnTo>
                      <a:pt x="445" y="50"/>
                    </a:lnTo>
                    <a:lnTo>
                      <a:pt x="454" y="49"/>
                    </a:lnTo>
                    <a:lnTo>
                      <a:pt x="464" y="49"/>
                    </a:lnTo>
                    <a:lnTo>
                      <a:pt x="473" y="49"/>
                    </a:lnTo>
                    <a:lnTo>
                      <a:pt x="482" y="48"/>
                    </a:lnTo>
                    <a:lnTo>
                      <a:pt x="491" y="48"/>
                    </a:lnTo>
                    <a:lnTo>
                      <a:pt x="501" y="48"/>
                    </a:lnTo>
                    <a:lnTo>
                      <a:pt x="510" y="47"/>
                    </a:lnTo>
                    <a:lnTo>
                      <a:pt x="519" y="46"/>
                    </a:lnTo>
                    <a:lnTo>
                      <a:pt x="528" y="45"/>
                    </a:lnTo>
                    <a:lnTo>
                      <a:pt x="538" y="46"/>
                    </a:lnTo>
                    <a:lnTo>
                      <a:pt x="547" y="45"/>
                    </a:lnTo>
                    <a:lnTo>
                      <a:pt x="556" y="45"/>
                    </a:lnTo>
                    <a:lnTo>
                      <a:pt x="566" y="45"/>
                    </a:lnTo>
                    <a:lnTo>
                      <a:pt x="575" y="44"/>
                    </a:lnTo>
                    <a:lnTo>
                      <a:pt x="584" y="43"/>
                    </a:lnTo>
                    <a:lnTo>
                      <a:pt x="593" y="44"/>
                    </a:lnTo>
                    <a:lnTo>
                      <a:pt x="603" y="44"/>
                    </a:lnTo>
                    <a:lnTo>
                      <a:pt x="612" y="43"/>
                    </a:lnTo>
                    <a:lnTo>
                      <a:pt x="621" y="43"/>
                    </a:lnTo>
                    <a:lnTo>
                      <a:pt x="631" y="43"/>
                    </a:lnTo>
                    <a:lnTo>
                      <a:pt x="640" y="44"/>
                    </a:lnTo>
                    <a:lnTo>
                      <a:pt x="649" y="43"/>
                    </a:lnTo>
                    <a:lnTo>
                      <a:pt x="658" y="45"/>
                    </a:lnTo>
                    <a:lnTo>
                      <a:pt x="668" y="44"/>
                    </a:lnTo>
                    <a:lnTo>
                      <a:pt x="677" y="42"/>
                    </a:lnTo>
                    <a:lnTo>
                      <a:pt x="686" y="43"/>
                    </a:lnTo>
                    <a:lnTo>
                      <a:pt x="696" y="42"/>
                    </a:lnTo>
                    <a:lnTo>
                      <a:pt x="705" y="43"/>
                    </a:lnTo>
                    <a:lnTo>
                      <a:pt x="714" y="42"/>
                    </a:lnTo>
                    <a:lnTo>
                      <a:pt x="723" y="41"/>
                    </a:lnTo>
                    <a:lnTo>
                      <a:pt x="733" y="41"/>
                    </a:lnTo>
                    <a:lnTo>
                      <a:pt x="742" y="42"/>
                    </a:lnTo>
                    <a:lnTo>
                      <a:pt x="751" y="43"/>
                    </a:lnTo>
                    <a:lnTo>
                      <a:pt x="760" y="44"/>
                    </a:lnTo>
                    <a:lnTo>
                      <a:pt x="770" y="44"/>
                    </a:lnTo>
                    <a:lnTo>
                      <a:pt x="779" y="43"/>
                    </a:lnTo>
                    <a:lnTo>
                      <a:pt x="788" y="42"/>
                    </a:lnTo>
                    <a:lnTo>
                      <a:pt x="798" y="41"/>
                    </a:lnTo>
                    <a:lnTo>
                      <a:pt x="807" y="40"/>
                    </a:lnTo>
                    <a:lnTo>
                      <a:pt x="816" y="41"/>
                    </a:lnTo>
                    <a:lnTo>
                      <a:pt x="825" y="40"/>
                    </a:lnTo>
                    <a:lnTo>
                      <a:pt x="835" y="39"/>
                    </a:lnTo>
                    <a:lnTo>
                      <a:pt x="844" y="38"/>
                    </a:lnTo>
                    <a:lnTo>
                      <a:pt x="853" y="38"/>
                    </a:lnTo>
                    <a:lnTo>
                      <a:pt x="863" y="37"/>
                    </a:lnTo>
                    <a:lnTo>
                      <a:pt x="872" y="38"/>
                    </a:lnTo>
                    <a:lnTo>
                      <a:pt x="881" y="41"/>
                    </a:lnTo>
                    <a:lnTo>
                      <a:pt x="890" y="41"/>
                    </a:lnTo>
                    <a:lnTo>
                      <a:pt x="900" y="39"/>
                    </a:lnTo>
                    <a:lnTo>
                      <a:pt x="909" y="38"/>
                    </a:lnTo>
                    <a:lnTo>
                      <a:pt x="918" y="39"/>
                    </a:lnTo>
                    <a:lnTo>
                      <a:pt x="928" y="38"/>
                    </a:lnTo>
                    <a:lnTo>
                      <a:pt x="937" y="37"/>
                    </a:lnTo>
                    <a:lnTo>
                      <a:pt x="946" y="37"/>
                    </a:lnTo>
                    <a:lnTo>
                      <a:pt x="955" y="37"/>
                    </a:lnTo>
                    <a:lnTo>
                      <a:pt x="965" y="37"/>
                    </a:lnTo>
                    <a:lnTo>
                      <a:pt x="974" y="36"/>
                    </a:lnTo>
                    <a:lnTo>
                      <a:pt x="983" y="35"/>
                    </a:lnTo>
                    <a:lnTo>
                      <a:pt x="992" y="34"/>
                    </a:lnTo>
                    <a:lnTo>
                      <a:pt x="1002" y="34"/>
                    </a:lnTo>
                    <a:lnTo>
                      <a:pt x="1011" y="33"/>
                    </a:lnTo>
                    <a:lnTo>
                      <a:pt x="1020" y="32"/>
                    </a:lnTo>
                    <a:lnTo>
                      <a:pt x="1030" y="32"/>
                    </a:lnTo>
                    <a:lnTo>
                      <a:pt x="1039" y="31"/>
                    </a:lnTo>
                    <a:lnTo>
                      <a:pt x="1048" y="30"/>
                    </a:lnTo>
                    <a:lnTo>
                      <a:pt x="1057" y="30"/>
                    </a:lnTo>
                    <a:lnTo>
                      <a:pt x="1067" y="32"/>
                    </a:lnTo>
                    <a:lnTo>
                      <a:pt x="1076" y="32"/>
                    </a:lnTo>
                    <a:lnTo>
                      <a:pt x="1085" y="33"/>
                    </a:lnTo>
                    <a:lnTo>
                      <a:pt x="1095" y="33"/>
                    </a:lnTo>
                    <a:lnTo>
                      <a:pt x="1104" y="33"/>
                    </a:lnTo>
                    <a:lnTo>
                      <a:pt x="1113" y="33"/>
                    </a:lnTo>
                    <a:lnTo>
                      <a:pt x="1122" y="34"/>
                    </a:lnTo>
                    <a:lnTo>
                      <a:pt x="1132" y="34"/>
                    </a:lnTo>
                    <a:lnTo>
                      <a:pt x="1141" y="33"/>
                    </a:lnTo>
                    <a:lnTo>
                      <a:pt x="1150" y="32"/>
                    </a:lnTo>
                    <a:lnTo>
                      <a:pt x="1160" y="32"/>
                    </a:lnTo>
                    <a:lnTo>
                      <a:pt x="1169" y="31"/>
                    </a:lnTo>
                    <a:lnTo>
                      <a:pt x="1178" y="30"/>
                    </a:lnTo>
                    <a:lnTo>
                      <a:pt x="1187" y="28"/>
                    </a:lnTo>
                    <a:lnTo>
                      <a:pt x="1197" y="27"/>
                    </a:lnTo>
                    <a:lnTo>
                      <a:pt x="1206" y="26"/>
                    </a:lnTo>
                    <a:lnTo>
                      <a:pt x="1215" y="26"/>
                    </a:lnTo>
                    <a:lnTo>
                      <a:pt x="1224" y="25"/>
                    </a:lnTo>
                    <a:lnTo>
                      <a:pt x="1234" y="24"/>
                    </a:lnTo>
                    <a:lnTo>
                      <a:pt x="1243" y="23"/>
                    </a:lnTo>
                    <a:lnTo>
                      <a:pt x="1252" y="21"/>
                    </a:lnTo>
                    <a:lnTo>
                      <a:pt x="1262" y="21"/>
                    </a:lnTo>
                    <a:lnTo>
                      <a:pt x="1271" y="19"/>
                    </a:lnTo>
                    <a:lnTo>
                      <a:pt x="1280" y="18"/>
                    </a:lnTo>
                    <a:lnTo>
                      <a:pt x="1289" y="18"/>
                    </a:lnTo>
                    <a:lnTo>
                      <a:pt x="1299" y="17"/>
                    </a:lnTo>
                    <a:lnTo>
                      <a:pt x="1308" y="17"/>
                    </a:lnTo>
                    <a:lnTo>
                      <a:pt x="1317" y="18"/>
                    </a:lnTo>
                    <a:lnTo>
                      <a:pt x="1327" y="18"/>
                    </a:lnTo>
                    <a:lnTo>
                      <a:pt x="1336" y="17"/>
                    </a:lnTo>
                    <a:lnTo>
                      <a:pt x="1345" y="16"/>
                    </a:lnTo>
                    <a:lnTo>
                      <a:pt x="1354" y="15"/>
                    </a:lnTo>
                    <a:lnTo>
                      <a:pt x="1364" y="15"/>
                    </a:lnTo>
                    <a:lnTo>
                      <a:pt x="1373" y="15"/>
                    </a:lnTo>
                    <a:lnTo>
                      <a:pt x="1382" y="15"/>
                    </a:lnTo>
                    <a:lnTo>
                      <a:pt x="1392" y="14"/>
                    </a:lnTo>
                    <a:lnTo>
                      <a:pt x="1401" y="14"/>
                    </a:lnTo>
                    <a:lnTo>
                      <a:pt x="1410" y="12"/>
                    </a:lnTo>
                    <a:lnTo>
                      <a:pt x="1419" y="9"/>
                    </a:lnTo>
                    <a:lnTo>
                      <a:pt x="1429" y="5"/>
                    </a:lnTo>
                    <a:lnTo>
                      <a:pt x="1438" y="3"/>
                    </a:lnTo>
                    <a:lnTo>
                      <a:pt x="1447" y="0"/>
                    </a:lnTo>
                    <a:lnTo>
                      <a:pt x="1447" y="49"/>
                    </a:lnTo>
                    <a:lnTo>
                      <a:pt x="1438" y="50"/>
                    </a:lnTo>
                    <a:lnTo>
                      <a:pt x="1429" y="50"/>
                    </a:lnTo>
                    <a:lnTo>
                      <a:pt x="1419" y="50"/>
                    </a:lnTo>
                    <a:lnTo>
                      <a:pt x="1410" y="51"/>
                    </a:lnTo>
                    <a:lnTo>
                      <a:pt x="1401" y="51"/>
                    </a:lnTo>
                    <a:lnTo>
                      <a:pt x="1392" y="51"/>
                    </a:lnTo>
                    <a:lnTo>
                      <a:pt x="1382" y="51"/>
                    </a:lnTo>
                    <a:lnTo>
                      <a:pt x="1373" y="51"/>
                    </a:lnTo>
                    <a:lnTo>
                      <a:pt x="1364" y="52"/>
                    </a:lnTo>
                    <a:lnTo>
                      <a:pt x="1354" y="52"/>
                    </a:lnTo>
                    <a:lnTo>
                      <a:pt x="1345" y="52"/>
                    </a:lnTo>
                    <a:lnTo>
                      <a:pt x="1336" y="52"/>
                    </a:lnTo>
                    <a:lnTo>
                      <a:pt x="1327" y="52"/>
                    </a:lnTo>
                    <a:lnTo>
                      <a:pt x="1317" y="52"/>
                    </a:lnTo>
                    <a:lnTo>
                      <a:pt x="1308" y="53"/>
                    </a:lnTo>
                    <a:lnTo>
                      <a:pt x="1299" y="53"/>
                    </a:lnTo>
                    <a:lnTo>
                      <a:pt x="1289" y="53"/>
                    </a:lnTo>
                    <a:lnTo>
                      <a:pt x="1280" y="53"/>
                    </a:lnTo>
                    <a:lnTo>
                      <a:pt x="1271" y="53"/>
                    </a:lnTo>
                    <a:lnTo>
                      <a:pt x="1262" y="54"/>
                    </a:lnTo>
                    <a:lnTo>
                      <a:pt x="1252" y="54"/>
                    </a:lnTo>
                    <a:lnTo>
                      <a:pt x="1243" y="54"/>
                    </a:lnTo>
                    <a:lnTo>
                      <a:pt x="1234" y="55"/>
                    </a:lnTo>
                    <a:lnTo>
                      <a:pt x="1224" y="55"/>
                    </a:lnTo>
                    <a:lnTo>
                      <a:pt x="1215" y="55"/>
                    </a:lnTo>
                    <a:lnTo>
                      <a:pt x="1206" y="55"/>
                    </a:lnTo>
                    <a:lnTo>
                      <a:pt x="1197" y="56"/>
                    </a:lnTo>
                    <a:lnTo>
                      <a:pt x="1187" y="56"/>
                    </a:lnTo>
                    <a:lnTo>
                      <a:pt x="1178" y="56"/>
                    </a:lnTo>
                    <a:lnTo>
                      <a:pt x="1169" y="56"/>
                    </a:lnTo>
                    <a:lnTo>
                      <a:pt x="1160" y="57"/>
                    </a:lnTo>
                    <a:lnTo>
                      <a:pt x="1150" y="57"/>
                    </a:lnTo>
                    <a:lnTo>
                      <a:pt x="1141" y="57"/>
                    </a:lnTo>
                    <a:lnTo>
                      <a:pt x="1132" y="57"/>
                    </a:lnTo>
                    <a:lnTo>
                      <a:pt x="1122" y="57"/>
                    </a:lnTo>
                    <a:lnTo>
                      <a:pt x="1113" y="56"/>
                    </a:lnTo>
                    <a:lnTo>
                      <a:pt x="1104" y="56"/>
                    </a:lnTo>
                    <a:lnTo>
                      <a:pt x="1095" y="56"/>
                    </a:lnTo>
                    <a:lnTo>
                      <a:pt x="1085" y="55"/>
                    </a:lnTo>
                    <a:lnTo>
                      <a:pt x="1076" y="55"/>
                    </a:lnTo>
                    <a:lnTo>
                      <a:pt x="1067" y="55"/>
                    </a:lnTo>
                    <a:lnTo>
                      <a:pt x="1057" y="54"/>
                    </a:lnTo>
                    <a:lnTo>
                      <a:pt x="1048" y="54"/>
                    </a:lnTo>
                    <a:lnTo>
                      <a:pt x="1039" y="53"/>
                    </a:lnTo>
                    <a:lnTo>
                      <a:pt x="1030" y="53"/>
                    </a:lnTo>
                    <a:lnTo>
                      <a:pt x="1020" y="53"/>
                    </a:lnTo>
                    <a:lnTo>
                      <a:pt x="1011" y="53"/>
                    </a:lnTo>
                    <a:lnTo>
                      <a:pt x="1002" y="53"/>
                    </a:lnTo>
                    <a:lnTo>
                      <a:pt x="992" y="53"/>
                    </a:lnTo>
                    <a:lnTo>
                      <a:pt x="983" y="53"/>
                    </a:lnTo>
                    <a:lnTo>
                      <a:pt x="974" y="53"/>
                    </a:lnTo>
                    <a:lnTo>
                      <a:pt x="965" y="53"/>
                    </a:lnTo>
                    <a:lnTo>
                      <a:pt x="955" y="53"/>
                    </a:lnTo>
                    <a:lnTo>
                      <a:pt x="946" y="53"/>
                    </a:lnTo>
                    <a:lnTo>
                      <a:pt x="937" y="53"/>
                    </a:lnTo>
                    <a:lnTo>
                      <a:pt x="928" y="53"/>
                    </a:lnTo>
                    <a:lnTo>
                      <a:pt x="918" y="53"/>
                    </a:lnTo>
                    <a:lnTo>
                      <a:pt x="909" y="53"/>
                    </a:lnTo>
                    <a:lnTo>
                      <a:pt x="900" y="53"/>
                    </a:lnTo>
                    <a:lnTo>
                      <a:pt x="890" y="53"/>
                    </a:lnTo>
                    <a:lnTo>
                      <a:pt x="881" y="53"/>
                    </a:lnTo>
                    <a:lnTo>
                      <a:pt x="872" y="53"/>
                    </a:lnTo>
                    <a:lnTo>
                      <a:pt x="863" y="53"/>
                    </a:lnTo>
                    <a:lnTo>
                      <a:pt x="853" y="53"/>
                    </a:lnTo>
                    <a:lnTo>
                      <a:pt x="844" y="53"/>
                    </a:lnTo>
                    <a:lnTo>
                      <a:pt x="835" y="54"/>
                    </a:lnTo>
                    <a:lnTo>
                      <a:pt x="825" y="54"/>
                    </a:lnTo>
                    <a:lnTo>
                      <a:pt x="816" y="54"/>
                    </a:lnTo>
                    <a:lnTo>
                      <a:pt x="807" y="54"/>
                    </a:lnTo>
                    <a:lnTo>
                      <a:pt x="798" y="54"/>
                    </a:lnTo>
                    <a:lnTo>
                      <a:pt x="788" y="54"/>
                    </a:lnTo>
                    <a:lnTo>
                      <a:pt x="779" y="54"/>
                    </a:lnTo>
                    <a:lnTo>
                      <a:pt x="770" y="54"/>
                    </a:lnTo>
                    <a:lnTo>
                      <a:pt x="760" y="54"/>
                    </a:lnTo>
                    <a:lnTo>
                      <a:pt x="751" y="54"/>
                    </a:lnTo>
                    <a:lnTo>
                      <a:pt x="742" y="54"/>
                    </a:lnTo>
                    <a:lnTo>
                      <a:pt x="733" y="54"/>
                    </a:lnTo>
                    <a:lnTo>
                      <a:pt x="723" y="54"/>
                    </a:lnTo>
                    <a:lnTo>
                      <a:pt x="714" y="54"/>
                    </a:lnTo>
                    <a:lnTo>
                      <a:pt x="705" y="54"/>
                    </a:lnTo>
                    <a:lnTo>
                      <a:pt x="696" y="55"/>
                    </a:lnTo>
                    <a:lnTo>
                      <a:pt x="686" y="55"/>
                    </a:lnTo>
                    <a:lnTo>
                      <a:pt x="677" y="55"/>
                    </a:lnTo>
                    <a:lnTo>
                      <a:pt x="668" y="55"/>
                    </a:lnTo>
                    <a:lnTo>
                      <a:pt x="658" y="55"/>
                    </a:lnTo>
                    <a:lnTo>
                      <a:pt x="649" y="55"/>
                    </a:lnTo>
                    <a:lnTo>
                      <a:pt x="640" y="55"/>
                    </a:lnTo>
                    <a:lnTo>
                      <a:pt x="631" y="55"/>
                    </a:lnTo>
                    <a:lnTo>
                      <a:pt x="621" y="55"/>
                    </a:lnTo>
                    <a:lnTo>
                      <a:pt x="612" y="55"/>
                    </a:lnTo>
                    <a:lnTo>
                      <a:pt x="603" y="55"/>
                    </a:lnTo>
                    <a:lnTo>
                      <a:pt x="593" y="55"/>
                    </a:lnTo>
                    <a:lnTo>
                      <a:pt x="584" y="55"/>
                    </a:lnTo>
                    <a:lnTo>
                      <a:pt x="575" y="55"/>
                    </a:lnTo>
                    <a:lnTo>
                      <a:pt x="566" y="55"/>
                    </a:lnTo>
                    <a:lnTo>
                      <a:pt x="556" y="55"/>
                    </a:lnTo>
                    <a:lnTo>
                      <a:pt x="547" y="55"/>
                    </a:lnTo>
                    <a:lnTo>
                      <a:pt x="538" y="55"/>
                    </a:lnTo>
                    <a:lnTo>
                      <a:pt x="528" y="55"/>
                    </a:lnTo>
                    <a:lnTo>
                      <a:pt x="519" y="56"/>
                    </a:lnTo>
                    <a:lnTo>
                      <a:pt x="510" y="56"/>
                    </a:lnTo>
                    <a:lnTo>
                      <a:pt x="501" y="56"/>
                    </a:lnTo>
                    <a:lnTo>
                      <a:pt x="491" y="56"/>
                    </a:lnTo>
                    <a:lnTo>
                      <a:pt x="482" y="56"/>
                    </a:lnTo>
                    <a:lnTo>
                      <a:pt x="473" y="56"/>
                    </a:lnTo>
                    <a:lnTo>
                      <a:pt x="464" y="56"/>
                    </a:lnTo>
                    <a:lnTo>
                      <a:pt x="454" y="56"/>
                    </a:lnTo>
                    <a:lnTo>
                      <a:pt x="445" y="56"/>
                    </a:lnTo>
                    <a:lnTo>
                      <a:pt x="436" y="56"/>
                    </a:lnTo>
                    <a:lnTo>
                      <a:pt x="426" y="56"/>
                    </a:lnTo>
                    <a:lnTo>
                      <a:pt x="417" y="56"/>
                    </a:lnTo>
                    <a:lnTo>
                      <a:pt x="408" y="56"/>
                    </a:lnTo>
                    <a:lnTo>
                      <a:pt x="399" y="56"/>
                    </a:lnTo>
                    <a:lnTo>
                      <a:pt x="389" y="56"/>
                    </a:lnTo>
                    <a:lnTo>
                      <a:pt x="380" y="56"/>
                    </a:lnTo>
                    <a:lnTo>
                      <a:pt x="371" y="56"/>
                    </a:lnTo>
                    <a:lnTo>
                      <a:pt x="361" y="56"/>
                    </a:lnTo>
                    <a:lnTo>
                      <a:pt x="352" y="56"/>
                    </a:lnTo>
                    <a:lnTo>
                      <a:pt x="343" y="56"/>
                    </a:lnTo>
                    <a:lnTo>
                      <a:pt x="334" y="56"/>
                    </a:lnTo>
                    <a:lnTo>
                      <a:pt x="324" y="56"/>
                    </a:lnTo>
                    <a:lnTo>
                      <a:pt x="315" y="56"/>
                    </a:lnTo>
                    <a:lnTo>
                      <a:pt x="306" y="56"/>
                    </a:lnTo>
                    <a:lnTo>
                      <a:pt x="296" y="56"/>
                    </a:lnTo>
                    <a:lnTo>
                      <a:pt x="287" y="56"/>
                    </a:lnTo>
                    <a:lnTo>
                      <a:pt x="278" y="56"/>
                    </a:lnTo>
                    <a:lnTo>
                      <a:pt x="269" y="56"/>
                    </a:lnTo>
                    <a:lnTo>
                      <a:pt x="259" y="56"/>
                    </a:lnTo>
                    <a:lnTo>
                      <a:pt x="250" y="56"/>
                    </a:lnTo>
                    <a:lnTo>
                      <a:pt x="241" y="56"/>
                    </a:lnTo>
                    <a:lnTo>
                      <a:pt x="232" y="56"/>
                    </a:lnTo>
                    <a:lnTo>
                      <a:pt x="222" y="57"/>
                    </a:lnTo>
                    <a:lnTo>
                      <a:pt x="213" y="57"/>
                    </a:lnTo>
                    <a:lnTo>
                      <a:pt x="204" y="57"/>
                    </a:lnTo>
                    <a:lnTo>
                      <a:pt x="194" y="57"/>
                    </a:lnTo>
                    <a:lnTo>
                      <a:pt x="185" y="57"/>
                    </a:lnTo>
                    <a:lnTo>
                      <a:pt x="176" y="57"/>
                    </a:lnTo>
                    <a:lnTo>
                      <a:pt x="167" y="57"/>
                    </a:lnTo>
                    <a:lnTo>
                      <a:pt x="157" y="57"/>
                    </a:lnTo>
                    <a:lnTo>
                      <a:pt x="148" y="57"/>
                    </a:lnTo>
                    <a:lnTo>
                      <a:pt x="139" y="57"/>
                    </a:lnTo>
                    <a:lnTo>
                      <a:pt x="129" y="57"/>
                    </a:lnTo>
                    <a:lnTo>
                      <a:pt x="120" y="57"/>
                    </a:lnTo>
                    <a:lnTo>
                      <a:pt x="111" y="57"/>
                    </a:lnTo>
                    <a:lnTo>
                      <a:pt x="102" y="57"/>
                    </a:lnTo>
                    <a:lnTo>
                      <a:pt x="92" y="57"/>
                    </a:lnTo>
                    <a:lnTo>
                      <a:pt x="83" y="57"/>
                    </a:lnTo>
                    <a:lnTo>
                      <a:pt x="74" y="57"/>
                    </a:lnTo>
                    <a:lnTo>
                      <a:pt x="64" y="57"/>
                    </a:lnTo>
                    <a:lnTo>
                      <a:pt x="55" y="57"/>
                    </a:lnTo>
                    <a:lnTo>
                      <a:pt x="46" y="57"/>
                    </a:lnTo>
                    <a:lnTo>
                      <a:pt x="37" y="57"/>
                    </a:lnTo>
                    <a:lnTo>
                      <a:pt x="27" y="57"/>
                    </a:lnTo>
                    <a:lnTo>
                      <a:pt x="18" y="58"/>
                    </a:lnTo>
                    <a:lnTo>
                      <a:pt x="9" y="57"/>
                    </a:lnTo>
                    <a:lnTo>
                      <a:pt x="0" y="57"/>
                    </a:lnTo>
                    <a:close/>
                  </a:path>
                </a:pathLst>
              </a:custGeom>
              <a:noFill/>
              <a:ln w="3175">
                <a:solidFill>
                  <a:srgbClr val="202020"/>
                </a:solidFill>
                <a:round/>
                <a:headEnd/>
                <a:tailEnd/>
              </a:ln>
              <a:effectLst/>
              <a:extLst>
                <a:ext uri="{909E8E84-426E-40DD-AFC4-6F175D3DCCD1}">
                  <a14:hiddenFill xmlns:a14="http://schemas.microsoft.com/office/drawing/2010/main">
                    <a:solidFill>
                      <a:srgbClr val="20202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46" name="Freeform 121"/>
              <p:cNvSpPr>
                <a:spLocks noChangeArrowheads="1"/>
              </p:cNvSpPr>
              <p:nvPr/>
            </p:nvSpPr>
            <p:spPr bwMode="auto">
              <a:xfrm>
                <a:off x="472" y="2501"/>
                <a:ext cx="1447" cy="19"/>
              </a:xfrm>
              <a:custGeom>
                <a:avLst/>
                <a:gdLst>
                  <a:gd name="T0" fmla="*/ 37 w 1447"/>
                  <a:gd name="T1" fmla="*/ 8 h 18"/>
                  <a:gd name="T2" fmla="*/ 83 w 1447"/>
                  <a:gd name="T3" fmla="*/ 8 h 18"/>
                  <a:gd name="T4" fmla="*/ 129 w 1447"/>
                  <a:gd name="T5" fmla="*/ 7 h 18"/>
                  <a:gd name="T6" fmla="*/ 176 w 1447"/>
                  <a:gd name="T7" fmla="*/ 7 h 18"/>
                  <a:gd name="T8" fmla="*/ 222 w 1447"/>
                  <a:gd name="T9" fmla="*/ 7 h 18"/>
                  <a:gd name="T10" fmla="*/ 269 w 1447"/>
                  <a:gd name="T11" fmla="*/ 7 h 18"/>
                  <a:gd name="T12" fmla="*/ 315 w 1447"/>
                  <a:gd name="T13" fmla="*/ 7 h 18"/>
                  <a:gd name="T14" fmla="*/ 361 w 1447"/>
                  <a:gd name="T15" fmla="*/ 6 h 18"/>
                  <a:gd name="T16" fmla="*/ 408 w 1447"/>
                  <a:gd name="T17" fmla="*/ 6 h 18"/>
                  <a:gd name="T18" fmla="*/ 454 w 1447"/>
                  <a:gd name="T19" fmla="*/ 6 h 18"/>
                  <a:gd name="T20" fmla="*/ 501 w 1447"/>
                  <a:gd name="T21" fmla="*/ 6 h 18"/>
                  <a:gd name="T22" fmla="*/ 547 w 1447"/>
                  <a:gd name="T23" fmla="*/ 6 h 18"/>
                  <a:gd name="T24" fmla="*/ 593 w 1447"/>
                  <a:gd name="T25" fmla="*/ 6 h 18"/>
                  <a:gd name="T26" fmla="*/ 640 w 1447"/>
                  <a:gd name="T27" fmla="*/ 5 h 18"/>
                  <a:gd name="T28" fmla="*/ 686 w 1447"/>
                  <a:gd name="T29" fmla="*/ 5 h 18"/>
                  <a:gd name="T30" fmla="*/ 733 w 1447"/>
                  <a:gd name="T31" fmla="*/ 5 h 18"/>
                  <a:gd name="T32" fmla="*/ 779 w 1447"/>
                  <a:gd name="T33" fmla="*/ 4 h 18"/>
                  <a:gd name="T34" fmla="*/ 825 w 1447"/>
                  <a:gd name="T35" fmla="*/ 4 h 18"/>
                  <a:gd name="T36" fmla="*/ 872 w 1447"/>
                  <a:gd name="T37" fmla="*/ 4 h 18"/>
                  <a:gd name="T38" fmla="*/ 918 w 1447"/>
                  <a:gd name="T39" fmla="*/ 3 h 18"/>
                  <a:gd name="T40" fmla="*/ 965 w 1447"/>
                  <a:gd name="T41" fmla="*/ 3 h 18"/>
                  <a:gd name="T42" fmla="*/ 1011 w 1447"/>
                  <a:gd name="T43" fmla="*/ 3 h 18"/>
                  <a:gd name="T44" fmla="*/ 1057 w 1447"/>
                  <a:gd name="T45" fmla="*/ 5 h 18"/>
                  <a:gd name="T46" fmla="*/ 1104 w 1447"/>
                  <a:gd name="T47" fmla="*/ 6 h 18"/>
                  <a:gd name="T48" fmla="*/ 1150 w 1447"/>
                  <a:gd name="T49" fmla="*/ 7 h 18"/>
                  <a:gd name="T50" fmla="*/ 1197 w 1447"/>
                  <a:gd name="T51" fmla="*/ 6 h 18"/>
                  <a:gd name="T52" fmla="*/ 1243 w 1447"/>
                  <a:gd name="T53" fmla="*/ 4 h 18"/>
                  <a:gd name="T54" fmla="*/ 1289 w 1447"/>
                  <a:gd name="T55" fmla="*/ 3 h 18"/>
                  <a:gd name="T56" fmla="*/ 1336 w 1447"/>
                  <a:gd name="T57" fmla="*/ 3 h 18"/>
                  <a:gd name="T58" fmla="*/ 1382 w 1447"/>
                  <a:gd name="T59" fmla="*/ 2 h 18"/>
                  <a:gd name="T60" fmla="*/ 1429 w 1447"/>
                  <a:gd name="T61" fmla="*/ 0 h 18"/>
                  <a:gd name="T62" fmla="*/ 1429 w 1447"/>
                  <a:gd name="T63" fmla="*/ 20 h 18"/>
                  <a:gd name="T64" fmla="*/ 1382 w 1447"/>
                  <a:gd name="T65" fmla="*/ 20 h 18"/>
                  <a:gd name="T66" fmla="*/ 1336 w 1447"/>
                  <a:gd name="T67" fmla="*/ 20 h 18"/>
                  <a:gd name="T68" fmla="*/ 1289 w 1447"/>
                  <a:gd name="T69" fmla="*/ 20 h 18"/>
                  <a:gd name="T70" fmla="*/ 1243 w 1447"/>
                  <a:gd name="T71" fmla="*/ 20 h 18"/>
                  <a:gd name="T72" fmla="*/ 1197 w 1447"/>
                  <a:gd name="T73" fmla="*/ 20 h 18"/>
                  <a:gd name="T74" fmla="*/ 1150 w 1447"/>
                  <a:gd name="T75" fmla="*/ 20 h 18"/>
                  <a:gd name="T76" fmla="*/ 1104 w 1447"/>
                  <a:gd name="T77" fmla="*/ 20 h 18"/>
                  <a:gd name="T78" fmla="*/ 1057 w 1447"/>
                  <a:gd name="T79" fmla="*/ 20 h 18"/>
                  <a:gd name="T80" fmla="*/ 1011 w 1447"/>
                  <a:gd name="T81" fmla="*/ 20 h 18"/>
                  <a:gd name="T82" fmla="*/ 965 w 1447"/>
                  <a:gd name="T83" fmla="*/ 20 h 18"/>
                  <a:gd name="T84" fmla="*/ 918 w 1447"/>
                  <a:gd name="T85" fmla="*/ 20 h 18"/>
                  <a:gd name="T86" fmla="*/ 872 w 1447"/>
                  <a:gd name="T87" fmla="*/ 20 h 18"/>
                  <a:gd name="T88" fmla="*/ 825 w 1447"/>
                  <a:gd name="T89" fmla="*/ 20 h 18"/>
                  <a:gd name="T90" fmla="*/ 779 w 1447"/>
                  <a:gd name="T91" fmla="*/ 20 h 18"/>
                  <a:gd name="T92" fmla="*/ 733 w 1447"/>
                  <a:gd name="T93" fmla="*/ 20 h 18"/>
                  <a:gd name="T94" fmla="*/ 686 w 1447"/>
                  <a:gd name="T95" fmla="*/ 20 h 18"/>
                  <a:gd name="T96" fmla="*/ 640 w 1447"/>
                  <a:gd name="T97" fmla="*/ 20 h 18"/>
                  <a:gd name="T98" fmla="*/ 593 w 1447"/>
                  <a:gd name="T99" fmla="*/ 20 h 18"/>
                  <a:gd name="T100" fmla="*/ 547 w 1447"/>
                  <a:gd name="T101" fmla="*/ 20 h 18"/>
                  <a:gd name="T102" fmla="*/ 501 w 1447"/>
                  <a:gd name="T103" fmla="*/ 20 h 18"/>
                  <a:gd name="T104" fmla="*/ 454 w 1447"/>
                  <a:gd name="T105" fmla="*/ 20 h 18"/>
                  <a:gd name="T106" fmla="*/ 408 w 1447"/>
                  <a:gd name="T107" fmla="*/ 20 h 18"/>
                  <a:gd name="T108" fmla="*/ 361 w 1447"/>
                  <a:gd name="T109" fmla="*/ 20 h 18"/>
                  <a:gd name="T110" fmla="*/ 315 w 1447"/>
                  <a:gd name="T111" fmla="*/ 20 h 18"/>
                  <a:gd name="T112" fmla="*/ 269 w 1447"/>
                  <a:gd name="T113" fmla="*/ 20 h 18"/>
                  <a:gd name="T114" fmla="*/ 222 w 1447"/>
                  <a:gd name="T115" fmla="*/ 20 h 18"/>
                  <a:gd name="T116" fmla="*/ 176 w 1447"/>
                  <a:gd name="T117" fmla="*/ 20 h 18"/>
                  <a:gd name="T118" fmla="*/ 129 w 1447"/>
                  <a:gd name="T119" fmla="*/ 20 h 18"/>
                  <a:gd name="T120" fmla="*/ 83 w 1447"/>
                  <a:gd name="T121" fmla="*/ 20 h 18"/>
                  <a:gd name="T122" fmla="*/ 37 w 1447"/>
                  <a:gd name="T123" fmla="*/ 20 h 18"/>
                  <a:gd name="T124" fmla="*/ 0 w 1447"/>
                  <a:gd name="T125" fmla="*/ 8 h 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8">
                    <a:moveTo>
                      <a:pt x="0" y="8"/>
                    </a:moveTo>
                    <a:lnTo>
                      <a:pt x="9" y="8"/>
                    </a:lnTo>
                    <a:lnTo>
                      <a:pt x="18" y="8"/>
                    </a:lnTo>
                    <a:lnTo>
                      <a:pt x="27" y="8"/>
                    </a:lnTo>
                    <a:lnTo>
                      <a:pt x="37" y="8"/>
                    </a:lnTo>
                    <a:lnTo>
                      <a:pt x="46" y="8"/>
                    </a:lnTo>
                    <a:lnTo>
                      <a:pt x="55" y="8"/>
                    </a:lnTo>
                    <a:lnTo>
                      <a:pt x="64" y="8"/>
                    </a:lnTo>
                    <a:lnTo>
                      <a:pt x="74" y="8"/>
                    </a:lnTo>
                    <a:lnTo>
                      <a:pt x="83" y="8"/>
                    </a:lnTo>
                    <a:lnTo>
                      <a:pt x="92" y="8"/>
                    </a:lnTo>
                    <a:lnTo>
                      <a:pt x="102" y="7"/>
                    </a:lnTo>
                    <a:lnTo>
                      <a:pt x="111" y="7"/>
                    </a:lnTo>
                    <a:lnTo>
                      <a:pt x="120" y="7"/>
                    </a:lnTo>
                    <a:lnTo>
                      <a:pt x="129" y="7"/>
                    </a:lnTo>
                    <a:lnTo>
                      <a:pt x="139" y="7"/>
                    </a:lnTo>
                    <a:lnTo>
                      <a:pt x="148" y="7"/>
                    </a:lnTo>
                    <a:lnTo>
                      <a:pt x="157" y="7"/>
                    </a:lnTo>
                    <a:lnTo>
                      <a:pt x="167" y="7"/>
                    </a:lnTo>
                    <a:lnTo>
                      <a:pt x="176" y="7"/>
                    </a:lnTo>
                    <a:lnTo>
                      <a:pt x="185" y="7"/>
                    </a:lnTo>
                    <a:lnTo>
                      <a:pt x="194" y="7"/>
                    </a:lnTo>
                    <a:lnTo>
                      <a:pt x="204" y="7"/>
                    </a:lnTo>
                    <a:lnTo>
                      <a:pt x="213" y="7"/>
                    </a:lnTo>
                    <a:lnTo>
                      <a:pt x="222" y="7"/>
                    </a:lnTo>
                    <a:lnTo>
                      <a:pt x="232" y="7"/>
                    </a:lnTo>
                    <a:lnTo>
                      <a:pt x="241" y="7"/>
                    </a:lnTo>
                    <a:lnTo>
                      <a:pt x="250" y="7"/>
                    </a:lnTo>
                    <a:lnTo>
                      <a:pt x="259" y="7"/>
                    </a:lnTo>
                    <a:lnTo>
                      <a:pt x="269" y="7"/>
                    </a:lnTo>
                    <a:lnTo>
                      <a:pt x="278" y="7"/>
                    </a:lnTo>
                    <a:lnTo>
                      <a:pt x="287" y="7"/>
                    </a:lnTo>
                    <a:lnTo>
                      <a:pt x="296" y="7"/>
                    </a:lnTo>
                    <a:lnTo>
                      <a:pt x="306" y="7"/>
                    </a:lnTo>
                    <a:lnTo>
                      <a:pt x="315" y="7"/>
                    </a:lnTo>
                    <a:lnTo>
                      <a:pt x="324" y="7"/>
                    </a:lnTo>
                    <a:lnTo>
                      <a:pt x="334" y="7"/>
                    </a:lnTo>
                    <a:lnTo>
                      <a:pt x="343" y="7"/>
                    </a:lnTo>
                    <a:lnTo>
                      <a:pt x="352" y="6"/>
                    </a:lnTo>
                    <a:lnTo>
                      <a:pt x="361" y="6"/>
                    </a:lnTo>
                    <a:lnTo>
                      <a:pt x="371" y="6"/>
                    </a:lnTo>
                    <a:lnTo>
                      <a:pt x="380" y="6"/>
                    </a:lnTo>
                    <a:lnTo>
                      <a:pt x="389" y="6"/>
                    </a:lnTo>
                    <a:lnTo>
                      <a:pt x="399" y="6"/>
                    </a:lnTo>
                    <a:lnTo>
                      <a:pt x="408" y="6"/>
                    </a:lnTo>
                    <a:lnTo>
                      <a:pt x="417" y="6"/>
                    </a:lnTo>
                    <a:lnTo>
                      <a:pt x="426" y="6"/>
                    </a:lnTo>
                    <a:lnTo>
                      <a:pt x="436" y="6"/>
                    </a:lnTo>
                    <a:lnTo>
                      <a:pt x="445" y="6"/>
                    </a:lnTo>
                    <a:lnTo>
                      <a:pt x="454" y="6"/>
                    </a:lnTo>
                    <a:lnTo>
                      <a:pt x="464" y="6"/>
                    </a:lnTo>
                    <a:lnTo>
                      <a:pt x="473" y="6"/>
                    </a:lnTo>
                    <a:lnTo>
                      <a:pt x="482" y="6"/>
                    </a:lnTo>
                    <a:lnTo>
                      <a:pt x="491" y="6"/>
                    </a:lnTo>
                    <a:lnTo>
                      <a:pt x="501" y="6"/>
                    </a:lnTo>
                    <a:lnTo>
                      <a:pt x="510" y="6"/>
                    </a:lnTo>
                    <a:lnTo>
                      <a:pt x="519" y="6"/>
                    </a:lnTo>
                    <a:lnTo>
                      <a:pt x="528" y="6"/>
                    </a:lnTo>
                    <a:lnTo>
                      <a:pt x="538" y="6"/>
                    </a:lnTo>
                    <a:lnTo>
                      <a:pt x="547" y="6"/>
                    </a:lnTo>
                    <a:lnTo>
                      <a:pt x="556" y="6"/>
                    </a:lnTo>
                    <a:lnTo>
                      <a:pt x="566" y="6"/>
                    </a:lnTo>
                    <a:lnTo>
                      <a:pt x="575" y="6"/>
                    </a:lnTo>
                    <a:lnTo>
                      <a:pt x="584" y="6"/>
                    </a:lnTo>
                    <a:lnTo>
                      <a:pt x="593" y="6"/>
                    </a:lnTo>
                    <a:lnTo>
                      <a:pt x="603" y="5"/>
                    </a:lnTo>
                    <a:lnTo>
                      <a:pt x="612" y="5"/>
                    </a:lnTo>
                    <a:lnTo>
                      <a:pt x="621" y="5"/>
                    </a:lnTo>
                    <a:lnTo>
                      <a:pt x="631" y="5"/>
                    </a:lnTo>
                    <a:lnTo>
                      <a:pt x="640" y="5"/>
                    </a:lnTo>
                    <a:lnTo>
                      <a:pt x="649" y="5"/>
                    </a:lnTo>
                    <a:lnTo>
                      <a:pt x="658" y="5"/>
                    </a:lnTo>
                    <a:lnTo>
                      <a:pt x="668" y="5"/>
                    </a:lnTo>
                    <a:lnTo>
                      <a:pt x="677" y="5"/>
                    </a:lnTo>
                    <a:lnTo>
                      <a:pt x="686" y="5"/>
                    </a:lnTo>
                    <a:lnTo>
                      <a:pt x="696" y="5"/>
                    </a:lnTo>
                    <a:lnTo>
                      <a:pt x="705" y="5"/>
                    </a:lnTo>
                    <a:lnTo>
                      <a:pt x="714" y="5"/>
                    </a:lnTo>
                    <a:lnTo>
                      <a:pt x="723" y="5"/>
                    </a:lnTo>
                    <a:lnTo>
                      <a:pt x="733" y="5"/>
                    </a:lnTo>
                    <a:lnTo>
                      <a:pt x="742" y="5"/>
                    </a:lnTo>
                    <a:lnTo>
                      <a:pt x="751" y="5"/>
                    </a:lnTo>
                    <a:lnTo>
                      <a:pt x="760" y="4"/>
                    </a:lnTo>
                    <a:lnTo>
                      <a:pt x="770" y="4"/>
                    </a:lnTo>
                    <a:lnTo>
                      <a:pt x="779" y="4"/>
                    </a:lnTo>
                    <a:lnTo>
                      <a:pt x="788" y="4"/>
                    </a:lnTo>
                    <a:lnTo>
                      <a:pt x="798" y="4"/>
                    </a:lnTo>
                    <a:lnTo>
                      <a:pt x="807" y="4"/>
                    </a:lnTo>
                    <a:lnTo>
                      <a:pt x="816" y="4"/>
                    </a:lnTo>
                    <a:lnTo>
                      <a:pt x="825" y="4"/>
                    </a:lnTo>
                    <a:lnTo>
                      <a:pt x="835" y="4"/>
                    </a:lnTo>
                    <a:lnTo>
                      <a:pt x="844" y="4"/>
                    </a:lnTo>
                    <a:lnTo>
                      <a:pt x="853" y="4"/>
                    </a:lnTo>
                    <a:lnTo>
                      <a:pt x="863" y="4"/>
                    </a:lnTo>
                    <a:lnTo>
                      <a:pt x="872" y="4"/>
                    </a:lnTo>
                    <a:lnTo>
                      <a:pt x="881" y="4"/>
                    </a:lnTo>
                    <a:lnTo>
                      <a:pt x="890" y="3"/>
                    </a:lnTo>
                    <a:lnTo>
                      <a:pt x="900" y="3"/>
                    </a:lnTo>
                    <a:lnTo>
                      <a:pt x="909" y="3"/>
                    </a:lnTo>
                    <a:lnTo>
                      <a:pt x="918" y="3"/>
                    </a:lnTo>
                    <a:lnTo>
                      <a:pt x="928" y="3"/>
                    </a:lnTo>
                    <a:lnTo>
                      <a:pt x="937" y="3"/>
                    </a:lnTo>
                    <a:lnTo>
                      <a:pt x="946" y="3"/>
                    </a:lnTo>
                    <a:lnTo>
                      <a:pt x="955" y="3"/>
                    </a:lnTo>
                    <a:lnTo>
                      <a:pt x="965" y="3"/>
                    </a:lnTo>
                    <a:lnTo>
                      <a:pt x="974" y="3"/>
                    </a:lnTo>
                    <a:lnTo>
                      <a:pt x="983" y="3"/>
                    </a:lnTo>
                    <a:lnTo>
                      <a:pt x="992" y="3"/>
                    </a:lnTo>
                    <a:lnTo>
                      <a:pt x="1002" y="3"/>
                    </a:lnTo>
                    <a:lnTo>
                      <a:pt x="1011" y="3"/>
                    </a:lnTo>
                    <a:lnTo>
                      <a:pt x="1020" y="4"/>
                    </a:lnTo>
                    <a:lnTo>
                      <a:pt x="1030" y="4"/>
                    </a:lnTo>
                    <a:lnTo>
                      <a:pt x="1039" y="4"/>
                    </a:lnTo>
                    <a:lnTo>
                      <a:pt x="1048" y="4"/>
                    </a:lnTo>
                    <a:lnTo>
                      <a:pt x="1057" y="5"/>
                    </a:lnTo>
                    <a:lnTo>
                      <a:pt x="1067" y="5"/>
                    </a:lnTo>
                    <a:lnTo>
                      <a:pt x="1076" y="5"/>
                    </a:lnTo>
                    <a:lnTo>
                      <a:pt x="1085" y="6"/>
                    </a:lnTo>
                    <a:lnTo>
                      <a:pt x="1095" y="6"/>
                    </a:lnTo>
                    <a:lnTo>
                      <a:pt x="1104" y="6"/>
                    </a:lnTo>
                    <a:lnTo>
                      <a:pt x="1113" y="7"/>
                    </a:lnTo>
                    <a:lnTo>
                      <a:pt x="1122" y="8"/>
                    </a:lnTo>
                    <a:lnTo>
                      <a:pt x="1132" y="7"/>
                    </a:lnTo>
                    <a:lnTo>
                      <a:pt x="1141" y="7"/>
                    </a:lnTo>
                    <a:lnTo>
                      <a:pt x="1150" y="7"/>
                    </a:lnTo>
                    <a:lnTo>
                      <a:pt x="1160" y="7"/>
                    </a:lnTo>
                    <a:lnTo>
                      <a:pt x="1169" y="7"/>
                    </a:lnTo>
                    <a:lnTo>
                      <a:pt x="1178" y="6"/>
                    </a:lnTo>
                    <a:lnTo>
                      <a:pt x="1187" y="6"/>
                    </a:lnTo>
                    <a:lnTo>
                      <a:pt x="1197" y="6"/>
                    </a:lnTo>
                    <a:lnTo>
                      <a:pt x="1206" y="6"/>
                    </a:lnTo>
                    <a:lnTo>
                      <a:pt x="1215" y="5"/>
                    </a:lnTo>
                    <a:lnTo>
                      <a:pt x="1224" y="5"/>
                    </a:lnTo>
                    <a:lnTo>
                      <a:pt x="1234" y="5"/>
                    </a:lnTo>
                    <a:lnTo>
                      <a:pt x="1243" y="4"/>
                    </a:lnTo>
                    <a:lnTo>
                      <a:pt x="1252" y="4"/>
                    </a:lnTo>
                    <a:lnTo>
                      <a:pt x="1262" y="4"/>
                    </a:lnTo>
                    <a:lnTo>
                      <a:pt x="1271" y="4"/>
                    </a:lnTo>
                    <a:lnTo>
                      <a:pt x="1280" y="4"/>
                    </a:lnTo>
                    <a:lnTo>
                      <a:pt x="1289" y="3"/>
                    </a:lnTo>
                    <a:lnTo>
                      <a:pt x="1299" y="3"/>
                    </a:lnTo>
                    <a:lnTo>
                      <a:pt x="1308" y="3"/>
                    </a:lnTo>
                    <a:lnTo>
                      <a:pt x="1317" y="3"/>
                    </a:lnTo>
                    <a:lnTo>
                      <a:pt x="1327" y="3"/>
                    </a:lnTo>
                    <a:lnTo>
                      <a:pt x="1336" y="3"/>
                    </a:lnTo>
                    <a:lnTo>
                      <a:pt x="1345" y="2"/>
                    </a:lnTo>
                    <a:lnTo>
                      <a:pt x="1354" y="2"/>
                    </a:lnTo>
                    <a:lnTo>
                      <a:pt x="1364" y="2"/>
                    </a:lnTo>
                    <a:lnTo>
                      <a:pt x="1373" y="2"/>
                    </a:lnTo>
                    <a:lnTo>
                      <a:pt x="1382" y="2"/>
                    </a:lnTo>
                    <a:lnTo>
                      <a:pt x="1392" y="1"/>
                    </a:lnTo>
                    <a:lnTo>
                      <a:pt x="1401" y="1"/>
                    </a:lnTo>
                    <a:lnTo>
                      <a:pt x="1410" y="1"/>
                    </a:lnTo>
                    <a:lnTo>
                      <a:pt x="1419" y="1"/>
                    </a:lnTo>
                    <a:lnTo>
                      <a:pt x="1429" y="0"/>
                    </a:lnTo>
                    <a:lnTo>
                      <a:pt x="1438" y="0"/>
                    </a:lnTo>
                    <a:lnTo>
                      <a:pt x="1447" y="0"/>
                    </a:lnTo>
                    <a:lnTo>
                      <a:pt x="1447" y="18"/>
                    </a:lnTo>
                    <a:lnTo>
                      <a:pt x="1438" y="18"/>
                    </a:lnTo>
                    <a:lnTo>
                      <a:pt x="1429" y="18"/>
                    </a:lnTo>
                    <a:lnTo>
                      <a:pt x="1419" y="18"/>
                    </a:lnTo>
                    <a:lnTo>
                      <a:pt x="1410" y="18"/>
                    </a:lnTo>
                    <a:lnTo>
                      <a:pt x="1401" y="18"/>
                    </a:lnTo>
                    <a:lnTo>
                      <a:pt x="1392" y="18"/>
                    </a:lnTo>
                    <a:lnTo>
                      <a:pt x="1382" y="18"/>
                    </a:lnTo>
                    <a:lnTo>
                      <a:pt x="1373" y="18"/>
                    </a:lnTo>
                    <a:lnTo>
                      <a:pt x="1364" y="18"/>
                    </a:lnTo>
                    <a:lnTo>
                      <a:pt x="1354" y="18"/>
                    </a:lnTo>
                    <a:lnTo>
                      <a:pt x="1345" y="18"/>
                    </a:lnTo>
                    <a:lnTo>
                      <a:pt x="1336" y="18"/>
                    </a:lnTo>
                    <a:lnTo>
                      <a:pt x="1327" y="18"/>
                    </a:lnTo>
                    <a:lnTo>
                      <a:pt x="1317" y="18"/>
                    </a:lnTo>
                    <a:lnTo>
                      <a:pt x="1308" y="18"/>
                    </a:lnTo>
                    <a:lnTo>
                      <a:pt x="1299" y="18"/>
                    </a:lnTo>
                    <a:lnTo>
                      <a:pt x="1289" y="18"/>
                    </a:lnTo>
                    <a:lnTo>
                      <a:pt x="1280" y="18"/>
                    </a:lnTo>
                    <a:lnTo>
                      <a:pt x="1271" y="18"/>
                    </a:lnTo>
                    <a:lnTo>
                      <a:pt x="1262" y="18"/>
                    </a:lnTo>
                    <a:lnTo>
                      <a:pt x="1252" y="18"/>
                    </a:lnTo>
                    <a:lnTo>
                      <a:pt x="1243" y="18"/>
                    </a:lnTo>
                    <a:lnTo>
                      <a:pt x="1234" y="18"/>
                    </a:lnTo>
                    <a:lnTo>
                      <a:pt x="1224" y="18"/>
                    </a:lnTo>
                    <a:lnTo>
                      <a:pt x="1215" y="18"/>
                    </a:lnTo>
                    <a:lnTo>
                      <a:pt x="1206" y="18"/>
                    </a:lnTo>
                    <a:lnTo>
                      <a:pt x="1197" y="18"/>
                    </a:lnTo>
                    <a:lnTo>
                      <a:pt x="1187" y="18"/>
                    </a:lnTo>
                    <a:lnTo>
                      <a:pt x="1178" y="18"/>
                    </a:lnTo>
                    <a:lnTo>
                      <a:pt x="1169" y="18"/>
                    </a:lnTo>
                    <a:lnTo>
                      <a:pt x="1160" y="18"/>
                    </a:lnTo>
                    <a:lnTo>
                      <a:pt x="1150" y="18"/>
                    </a:lnTo>
                    <a:lnTo>
                      <a:pt x="1141" y="18"/>
                    </a:lnTo>
                    <a:lnTo>
                      <a:pt x="1132" y="18"/>
                    </a:lnTo>
                    <a:lnTo>
                      <a:pt x="1122" y="18"/>
                    </a:lnTo>
                    <a:lnTo>
                      <a:pt x="1113" y="18"/>
                    </a:lnTo>
                    <a:lnTo>
                      <a:pt x="1104" y="18"/>
                    </a:lnTo>
                    <a:lnTo>
                      <a:pt x="1095" y="18"/>
                    </a:lnTo>
                    <a:lnTo>
                      <a:pt x="1085" y="18"/>
                    </a:lnTo>
                    <a:lnTo>
                      <a:pt x="1076" y="18"/>
                    </a:lnTo>
                    <a:lnTo>
                      <a:pt x="1067" y="18"/>
                    </a:lnTo>
                    <a:lnTo>
                      <a:pt x="1057" y="18"/>
                    </a:lnTo>
                    <a:lnTo>
                      <a:pt x="1048" y="18"/>
                    </a:lnTo>
                    <a:lnTo>
                      <a:pt x="1039" y="18"/>
                    </a:lnTo>
                    <a:lnTo>
                      <a:pt x="1030" y="18"/>
                    </a:lnTo>
                    <a:lnTo>
                      <a:pt x="1020" y="18"/>
                    </a:lnTo>
                    <a:lnTo>
                      <a:pt x="1011" y="18"/>
                    </a:lnTo>
                    <a:lnTo>
                      <a:pt x="1002" y="18"/>
                    </a:lnTo>
                    <a:lnTo>
                      <a:pt x="992" y="18"/>
                    </a:lnTo>
                    <a:lnTo>
                      <a:pt x="983" y="18"/>
                    </a:lnTo>
                    <a:lnTo>
                      <a:pt x="974" y="18"/>
                    </a:lnTo>
                    <a:lnTo>
                      <a:pt x="965" y="18"/>
                    </a:lnTo>
                    <a:lnTo>
                      <a:pt x="955" y="18"/>
                    </a:lnTo>
                    <a:lnTo>
                      <a:pt x="946" y="18"/>
                    </a:lnTo>
                    <a:lnTo>
                      <a:pt x="937" y="18"/>
                    </a:lnTo>
                    <a:lnTo>
                      <a:pt x="928" y="18"/>
                    </a:lnTo>
                    <a:lnTo>
                      <a:pt x="918" y="18"/>
                    </a:lnTo>
                    <a:lnTo>
                      <a:pt x="909" y="18"/>
                    </a:lnTo>
                    <a:lnTo>
                      <a:pt x="900" y="18"/>
                    </a:lnTo>
                    <a:lnTo>
                      <a:pt x="890" y="18"/>
                    </a:lnTo>
                    <a:lnTo>
                      <a:pt x="881" y="18"/>
                    </a:lnTo>
                    <a:lnTo>
                      <a:pt x="872" y="18"/>
                    </a:lnTo>
                    <a:lnTo>
                      <a:pt x="863" y="18"/>
                    </a:lnTo>
                    <a:lnTo>
                      <a:pt x="853" y="18"/>
                    </a:lnTo>
                    <a:lnTo>
                      <a:pt x="844" y="18"/>
                    </a:lnTo>
                    <a:lnTo>
                      <a:pt x="835" y="18"/>
                    </a:lnTo>
                    <a:lnTo>
                      <a:pt x="825" y="18"/>
                    </a:lnTo>
                    <a:lnTo>
                      <a:pt x="816" y="18"/>
                    </a:lnTo>
                    <a:lnTo>
                      <a:pt x="807" y="18"/>
                    </a:lnTo>
                    <a:lnTo>
                      <a:pt x="798" y="18"/>
                    </a:lnTo>
                    <a:lnTo>
                      <a:pt x="788" y="18"/>
                    </a:lnTo>
                    <a:lnTo>
                      <a:pt x="779" y="18"/>
                    </a:lnTo>
                    <a:lnTo>
                      <a:pt x="770" y="18"/>
                    </a:lnTo>
                    <a:lnTo>
                      <a:pt x="760" y="18"/>
                    </a:lnTo>
                    <a:lnTo>
                      <a:pt x="751" y="18"/>
                    </a:lnTo>
                    <a:lnTo>
                      <a:pt x="742" y="18"/>
                    </a:lnTo>
                    <a:lnTo>
                      <a:pt x="733" y="18"/>
                    </a:lnTo>
                    <a:lnTo>
                      <a:pt x="723" y="18"/>
                    </a:lnTo>
                    <a:lnTo>
                      <a:pt x="714" y="18"/>
                    </a:lnTo>
                    <a:lnTo>
                      <a:pt x="705" y="18"/>
                    </a:lnTo>
                    <a:lnTo>
                      <a:pt x="696" y="18"/>
                    </a:lnTo>
                    <a:lnTo>
                      <a:pt x="686" y="18"/>
                    </a:lnTo>
                    <a:lnTo>
                      <a:pt x="677" y="18"/>
                    </a:lnTo>
                    <a:lnTo>
                      <a:pt x="668" y="18"/>
                    </a:lnTo>
                    <a:lnTo>
                      <a:pt x="658" y="18"/>
                    </a:lnTo>
                    <a:lnTo>
                      <a:pt x="649" y="18"/>
                    </a:lnTo>
                    <a:lnTo>
                      <a:pt x="640" y="18"/>
                    </a:lnTo>
                    <a:lnTo>
                      <a:pt x="631" y="18"/>
                    </a:lnTo>
                    <a:lnTo>
                      <a:pt x="621" y="18"/>
                    </a:lnTo>
                    <a:lnTo>
                      <a:pt x="612" y="18"/>
                    </a:lnTo>
                    <a:lnTo>
                      <a:pt x="603" y="18"/>
                    </a:lnTo>
                    <a:lnTo>
                      <a:pt x="593" y="18"/>
                    </a:lnTo>
                    <a:lnTo>
                      <a:pt x="584" y="18"/>
                    </a:lnTo>
                    <a:lnTo>
                      <a:pt x="575" y="18"/>
                    </a:lnTo>
                    <a:lnTo>
                      <a:pt x="566" y="18"/>
                    </a:lnTo>
                    <a:lnTo>
                      <a:pt x="556" y="18"/>
                    </a:lnTo>
                    <a:lnTo>
                      <a:pt x="547" y="18"/>
                    </a:lnTo>
                    <a:lnTo>
                      <a:pt x="538" y="18"/>
                    </a:lnTo>
                    <a:lnTo>
                      <a:pt x="528" y="18"/>
                    </a:lnTo>
                    <a:lnTo>
                      <a:pt x="519" y="18"/>
                    </a:lnTo>
                    <a:lnTo>
                      <a:pt x="510" y="18"/>
                    </a:lnTo>
                    <a:lnTo>
                      <a:pt x="501" y="18"/>
                    </a:lnTo>
                    <a:lnTo>
                      <a:pt x="491" y="18"/>
                    </a:lnTo>
                    <a:lnTo>
                      <a:pt x="482" y="18"/>
                    </a:lnTo>
                    <a:lnTo>
                      <a:pt x="473" y="18"/>
                    </a:lnTo>
                    <a:lnTo>
                      <a:pt x="464" y="18"/>
                    </a:lnTo>
                    <a:lnTo>
                      <a:pt x="454" y="18"/>
                    </a:lnTo>
                    <a:lnTo>
                      <a:pt x="445" y="18"/>
                    </a:lnTo>
                    <a:lnTo>
                      <a:pt x="436" y="18"/>
                    </a:lnTo>
                    <a:lnTo>
                      <a:pt x="426" y="18"/>
                    </a:lnTo>
                    <a:lnTo>
                      <a:pt x="417" y="18"/>
                    </a:lnTo>
                    <a:lnTo>
                      <a:pt x="408" y="18"/>
                    </a:lnTo>
                    <a:lnTo>
                      <a:pt x="399" y="18"/>
                    </a:lnTo>
                    <a:lnTo>
                      <a:pt x="389" y="18"/>
                    </a:lnTo>
                    <a:lnTo>
                      <a:pt x="380" y="18"/>
                    </a:lnTo>
                    <a:lnTo>
                      <a:pt x="371" y="18"/>
                    </a:lnTo>
                    <a:lnTo>
                      <a:pt x="361" y="18"/>
                    </a:lnTo>
                    <a:lnTo>
                      <a:pt x="352" y="18"/>
                    </a:lnTo>
                    <a:lnTo>
                      <a:pt x="343" y="18"/>
                    </a:lnTo>
                    <a:lnTo>
                      <a:pt x="334" y="18"/>
                    </a:lnTo>
                    <a:lnTo>
                      <a:pt x="324" y="18"/>
                    </a:lnTo>
                    <a:lnTo>
                      <a:pt x="315" y="18"/>
                    </a:lnTo>
                    <a:lnTo>
                      <a:pt x="306" y="18"/>
                    </a:lnTo>
                    <a:lnTo>
                      <a:pt x="296" y="18"/>
                    </a:lnTo>
                    <a:lnTo>
                      <a:pt x="287" y="18"/>
                    </a:lnTo>
                    <a:lnTo>
                      <a:pt x="278" y="18"/>
                    </a:lnTo>
                    <a:lnTo>
                      <a:pt x="269" y="18"/>
                    </a:lnTo>
                    <a:lnTo>
                      <a:pt x="259" y="18"/>
                    </a:lnTo>
                    <a:lnTo>
                      <a:pt x="250" y="18"/>
                    </a:lnTo>
                    <a:lnTo>
                      <a:pt x="241" y="18"/>
                    </a:lnTo>
                    <a:lnTo>
                      <a:pt x="232" y="18"/>
                    </a:lnTo>
                    <a:lnTo>
                      <a:pt x="222" y="18"/>
                    </a:lnTo>
                    <a:lnTo>
                      <a:pt x="213" y="18"/>
                    </a:lnTo>
                    <a:lnTo>
                      <a:pt x="204" y="18"/>
                    </a:lnTo>
                    <a:lnTo>
                      <a:pt x="194" y="18"/>
                    </a:lnTo>
                    <a:lnTo>
                      <a:pt x="185" y="18"/>
                    </a:lnTo>
                    <a:lnTo>
                      <a:pt x="176" y="18"/>
                    </a:lnTo>
                    <a:lnTo>
                      <a:pt x="167" y="18"/>
                    </a:lnTo>
                    <a:lnTo>
                      <a:pt x="157" y="18"/>
                    </a:lnTo>
                    <a:lnTo>
                      <a:pt x="148" y="18"/>
                    </a:lnTo>
                    <a:lnTo>
                      <a:pt x="139" y="18"/>
                    </a:lnTo>
                    <a:lnTo>
                      <a:pt x="129" y="18"/>
                    </a:lnTo>
                    <a:lnTo>
                      <a:pt x="120" y="18"/>
                    </a:lnTo>
                    <a:lnTo>
                      <a:pt x="111" y="18"/>
                    </a:lnTo>
                    <a:lnTo>
                      <a:pt x="102" y="18"/>
                    </a:lnTo>
                    <a:lnTo>
                      <a:pt x="92" y="18"/>
                    </a:lnTo>
                    <a:lnTo>
                      <a:pt x="83" y="18"/>
                    </a:lnTo>
                    <a:lnTo>
                      <a:pt x="74" y="18"/>
                    </a:lnTo>
                    <a:lnTo>
                      <a:pt x="64" y="18"/>
                    </a:lnTo>
                    <a:lnTo>
                      <a:pt x="55" y="18"/>
                    </a:lnTo>
                    <a:lnTo>
                      <a:pt x="46" y="18"/>
                    </a:lnTo>
                    <a:lnTo>
                      <a:pt x="37" y="18"/>
                    </a:lnTo>
                    <a:lnTo>
                      <a:pt x="27" y="18"/>
                    </a:lnTo>
                    <a:lnTo>
                      <a:pt x="18" y="18"/>
                    </a:lnTo>
                    <a:lnTo>
                      <a:pt x="9" y="18"/>
                    </a:lnTo>
                    <a:lnTo>
                      <a:pt x="0" y="18"/>
                    </a:lnTo>
                    <a:lnTo>
                      <a:pt x="0" y="8"/>
                    </a:lnTo>
                    <a:close/>
                  </a:path>
                </a:pathLst>
              </a:custGeom>
              <a:solidFill>
                <a:srgbClr val="008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47" name="Freeform 122"/>
              <p:cNvSpPr>
                <a:spLocks/>
              </p:cNvSpPr>
              <p:nvPr/>
            </p:nvSpPr>
            <p:spPr bwMode="auto">
              <a:xfrm>
                <a:off x="472" y="2501"/>
                <a:ext cx="1447" cy="19"/>
              </a:xfrm>
              <a:custGeom>
                <a:avLst/>
                <a:gdLst>
                  <a:gd name="T0" fmla="*/ 37 w 1447"/>
                  <a:gd name="T1" fmla="*/ 8 h 18"/>
                  <a:gd name="T2" fmla="*/ 83 w 1447"/>
                  <a:gd name="T3" fmla="*/ 8 h 18"/>
                  <a:gd name="T4" fmla="*/ 129 w 1447"/>
                  <a:gd name="T5" fmla="*/ 7 h 18"/>
                  <a:gd name="T6" fmla="*/ 176 w 1447"/>
                  <a:gd name="T7" fmla="*/ 7 h 18"/>
                  <a:gd name="T8" fmla="*/ 222 w 1447"/>
                  <a:gd name="T9" fmla="*/ 7 h 18"/>
                  <a:gd name="T10" fmla="*/ 269 w 1447"/>
                  <a:gd name="T11" fmla="*/ 7 h 18"/>
                  <a:gd name="T12" fmla="*/ 315 w 1447"/>
                  <a:gd name="T13" fmla="*/ 7 h 18"/>
                  <a:gd name="T14" fmla="*/ 361 w 1447"/>
                  <a:gd name="T15" fmla="*/ 6 h 18"/>
                  <a:gd name="T16" fmla="*/ 408 w 1447"/>
                  <a:gd name="T17" fmla="*/ 6 h 18"/>
                  <a:gd name="T18" fmla="*/ 454 w 1447"/>
                  <a:gd name="T19" fmla="*/ 6 h 18"/>
                  <a:gd name="T20" fmla="*/ 501 w 1447"/>
                  <a:gd name="T21" fmla="*/ 6 h 18"/>
                  <a:gd name="T22" fmla="*/ 547 w 1447"/>
                  <a:gd name="T23" fmla="*/ 6 h 18"/>
                  <a:gd name="T24" fmla="*/ 593 w 1447"/>
                  <a:gd name="T25" fmla="*/ 6 h 18"/>
                  <a:gd name="T26" fmla="*/ 640 w 1447"/>
                  <a:gd name="T27" fmla="*/ 5 h 18"/>
                  <a:gd name="T28" fmla="*/ 686 w 1447"/>
                  <a:gd name="T29" fmla="*/ 5 h 18"/>
                  <a:gd name="T30" fmla="*/ 733 w 1447"/>
                  <a:gd name="T31" fmla="*/ 5 h 18"/>
                  <a:gd name="T32" fmla="*/ 779 w 1447"/>
                  <a:gd name="T33" fmla="*/ 4 h 18"/>
                  <a:gd name="T34" fmla="*/ 825 w 1447"/>
                  <a:gd name="T35" fmla="*/ 4 h 18"/>
                  <a:gd name="T36" fmla="*/ 872 w 1447"/>
                  <a:gd name="T37" fmla="*/ 4 h 18"/>
                  <a:gd name="T38" fmla="*/ 918 w 1447"/>
                  <a:gd name="T39" fmla="*/ 3 h 18"/>
                  <a:gd name="T40" fmla="*/ 965 w 1447"/>
                  <a:gd name="T41" fmla="*/ 3 h 18"/>
                  <a:gd name="T42" fmla="*/ 1011 w 1447"/>
                  <a:gd name="T43" fmla="*/ 3 h 18"/>
                  <a:gd name="T44" fmla="*/ 1057 w 1447"/>
                  <a:gd name="T45" fmla="*/ 5 h 18"/>
                  <a:gd name="T46" fmla="*/ 1104 w 1447"/>
                  <a:gd name="T47" fmla="*/ 6 h 18"/>
                  <a:gd name="T48" fmla="*/ 1150 w 1447"/>
                  <a:gd name="T49" fmla="*/ 7 h 18"/>
                  <a:gd name="T50" fmla="*/ 1197 w 1447"/>
                  <a:gd name="T51" fmla="*/ 6 h 18"/>
                  <a:gd name="T52" fmla="*/ 1243 w 1447"/>
                  <a:gd name="T53" fmla="*/ 4 h 18"/>
                  <a:gd name="T54" fmla="*/ 1289 w 1447"/>
                  <a:gd name="T55" fmla="*/ 3 h 18"/>
                  <a:gd name="T56" fmla="*/ 1336 w 1447"/>
                  <a:gd name="T57" fmla="*/ 3 h 18"/>
                  <a:gd name="T58" fmla="*/ 1382 w 1447"/>
                  <a:gd name="T59" fmla="*/ 2 h 18"/>
                  <a:gd name="T60" fmla="*/ 1429 w 1447"/>
                  <a:gd name="T61" fmla="*/ 0 h 18"/>
                  <a:gd name="T62" fmla="*/ 1429 w 1447"/>
                  <a:gd name="T63" fmla="*/ 20 h 18"/>
                  <a:gd name="T64" fmla="*/ 1382 w 1447"/>
                  <a:gd name="T65" fmla="*/ 20 h 18"/>
                  <a:gd name="T66" fmla="*/ 1336 w 1447"/>
                  <a:gd name="T67" fmla="*/ 20 h 18"/>
                  <a:gd name="T68" fmla="*/ 1289 w 1447"/>
                  <a:gd name="T69" fmla="*/ 20 h 18"/>
                  <a:gd name="T70" fmla="*/ 1243 w 1447"/>
                  <a:gd name="T71" fmla="*/ 20 h 18"/>
                  <a:gd name="T72" fmla="*/ 1197 w 1447"/>
                  <a:gd name="T73" fmla="*/ 20 h 18"/>
                  <a:gd name="T74" fmla="*/ 1150 w 1447"/>
                  <a:gd name="T75" fmla="*/ 20 h 18"/>
                  <a:gd name="T76" fmla="*/ 1104 w 1447"/>
                  <a:gd name="T77" fmla="*/ 20 h 18"/>
                  <a:gd name="T78" fmla="*/ 1057 w 1447"/>
                  <a:gd name="T79" fmla="*/ 20 h 18"/>
                  <a:gd name="T80" fmla="*/ 1011 w 1447"/>
                  <a:gd name="T81" fmla="*/ 20 h 18"/>
                  <a:gd name="T82" fmla="*/ 965 w 1447"/>
                  <a:gd name="T83" fmla="*/ 20 h 18"/>
                  <a:gd name="T84" fmla="*/ 918 w 1447"/>
                  <a:gd name="T85" fmla="*/ 20 h 18"/>
                  <a:gd name="T86" fmla="*/ 872 w 1447"/>
                  <a:gd name="T87" fmla="*/ 20 h 18"/>
                  <a:gd name="T88" fmla="*/ 825 w 1447"/>
                  <a:gd name="T89" fmla="*/ 20 h 18"/>
                  <a:gd name="T90" fmla="*/ 779 w 1447"/>
                  <a:gd name="T91" fmla="*/ 20 h 18"/>
                  <a:gd name="T92" fmla="*/ 733 w 1447"/>
                  <a:gd name="T93" fmla="*/ 20 h 18"/>
                  <a:gd name="T94" fmla="*/ 686 w 1447"/>
                  <a:gd name="T95" fmla="*/ 20 h 18"/>
                  <a:gd name="T96" fmla="*/ 640 w 1447"/>
                  <a:gd name="T97" fmla="*/ 20 h 18"/>
                  <a:gd name="T98" fmla="*/ 593 w 1447"/>
                  <a:gd name="T99" fmla="*/ 20 h 18"/>
                  <a:gd name="T100" fmla="*/ 547 w 1447"/>
                  <a:gd name="T101" fmla="*/ 20 h 18"/>
                  <a:gd name="T102" fmla="*/ 501 w 1447"/>
                  <a:gd name="T103" fmla="*/ 20 h 18"/>
                  <a:gd name="T104" fmla="*/ 454 w 1447"/>
                  <a:gd name="T105" fmla="*/ 20 h 18"/>
                  <a:gd name="T106" fmla="*/ 408 w 1447"/>
                  <a:gd name="T107" fmla="*/ 20 h 18"/>
                  <a:gd name="T108" fmla="*/ 361 w 1447"/>
                  <a:gd name="T109" fmla="*/ 20 h 18"/>
                  <a:gd name="T110" fmla="*/ 315 w 1447"/>
                  <a:gd name="T111" fmla="*/ 20 h 18"/>
                  <a:gd name="T112" fmla="*/ 269 w 1447"/>
                  <a:gd name="T113" fmla="*/ 20 h 18"/>
                  <a:gd name="T114" fmla="*/ 222 w 1447"/>
                  <a:gd name="T115" fmla="*/ 20 h 18"/>
                  <a:gd name="T116" fmla="*/ 176 w 1447"/>
                  <a:gd name="T117" fmla="*/ 20 h 18"/>
                  <a:gd name="T118" fmla="*/ 129 w 1447"/>
                  <a:gd name="T119" fmla="*/ 20 h 18"/>
                  <a:gd name="T120" fmla="*/ 83 w 1447"/>
                  <a:gd name="T121" fmla="*/ 20 h 18"/>
                  <a:gd name="T122" fmla="*/ 37 w 1447"/>
                  <a:gd name="T123" fmla="*/ 20 h 18"/>
                  <a:gd name="T124" fmla="*/ 0 w 1447"/>
                  <a:gd name="T125" fmla="*/ 8 h 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8">
                    <a:moveTo>
                      <a:pt x="0" y="8"/>
                    </a:moveTo>
                    <a:lnTo>
                      <a:pt x="9" y="8"/>
                    </a:lnTo>
                    <a:lnTo>
                      <a:pt x="18" y="8"/>
                    </a:lnTo>
                    <a:lnTo>
                      <a:pt x="27" y="8"/>
                    </a:lnTo>
                    <a:lnTo>
                      <a:pt x="37" y="8"/>
                    </a:lnTo>
                    <a:lnTo>
                      <a:pt x="46" y="8"/>
                    </a:lnTo>
                    <a:lnTo>
                      <a:pt x="55" y="8"/>
                    </a:lnTo>
                    <a:lnTo>
                      <a:pt x="64" y="8"/>
                    </a:lnTo>
                    <a:lnTo>
                      <a:pt x="74" y="8"/>
                    </a:lnTo>
                    <a:lnTo>
                      <a:pt x="83" y="8"/>
                    </a:lnTo>
                    <a:lnTo>
                      <a:pt x="92" y="8"/>
                    </a:lnTo>
                    <a:lnTo>
                      <a:pt x="102" y="7"/>
                    </a:lnTo>
                    <a:lnTo>
                      <a:pt x="111" y="7"/>
                    </a:lnTo>
                    <a:lnTo>
                      <a:pt x="120" y="7"/>
                    </a:lnTo>
                    <a:lnTo>
                      <a:pt x="129" y="7"/>
                    </a:lnTo>
                    <a:lnTo>
                      <a:pt x="139" y="7"/>
                    </a:lnTo>
                    <a:lnTo>
                      <a:pt x="148" y="7"/>
                    </a:lnTo>
                    <a:lnTo>
                      <a:pt x="157" y="7"/>
                    </a:lnTo>
                    <a:lnTo>
                      <a:pt x="167" y="7"/>
                    </a:lnTo>
                    <a:lnTo>
                      <a:pt x="176" y="7"/>
                    </a:lnTo>
                    <a:lnTo>
                      <a:pt x="185" y="7"/>
                    </a:lnTo>
                    <a:lnTo>
                      <a:pt x="194" y="7"/>
                    </a:lnTo>
                    <a:lnTo>
                      <a:pt x="204" y="7"/>
                    </a:lnTo>
                    <a:lnTo>
                      <a:pt x="213" y="7"/>
                    </a:lnTo>
                    <a:lnTo>
                      <a:pt x="222" y="7"/>
                    </a:lnTo>
                    <a:lnTo>
                      <a:pt x="232" y="7"/>
                    </a:lnTo>
                    <a:lnTo>
                      <a:pt x="241" y="7"/>
                    </a:lnTo>
                    <a:lnTo>
                      <a:pt x="250" y="7"/>
                    </a:lnTo>
                    <a:lnTo>
                      <a:pt x="259" y="7"/>
                    </a:lnTo>
                    <a:lnTo>
                      <a:pt x="269" y="7"/>
                    </a:lnTo>
                    <a:lnTo>
                      <a:pt x="278" y="7"/>
                    </a:lnTo>
                    <a:lnTo>
                      <a:pt x="287" y="7"/>
                    </a:lnTo>
                    <a:lnTo>
                      <a:pt x="296" y="7"/>
                    </a:lnTo>
                    <a:lnTo>
                      <a:pt x="306" y="7"/>
                    </a:lnTo>
                    <a:lnTo>
                      <a:pt x="315" y="7"/>
                    </a:lnTo>
                    <a:lnTo>
                      <a:pt x="324" y="7"/>
                    </a:lnTo>
                    <a:lnTo>
                      <a:pt x="334" y="7"/>
                    </a:lnTo>
                    <a:lnTo>
                      <a:pt x="343" y="7"/>
                    </a:lnTo>
                    <a:lnTo>
                      <a:pt x="352" y="6"/>
                    </a:lnTo>
                    <a:lnTo>
                      <a:pt x="361" y="6"/>
                    </a:lnTo>
                    <a:lnTo>
                      <a:pt x="371" y="6"/>
                    </a:lnTo>
                    <a:lnTo>
                      <a:pt x="380" y="6"/>
                    </a:lnTo>
                    <a:lnTo>
                      <a:pt x="389" y="6"/>
                    </a:lnTo>
                    <a:lnTo>
                      <a:pt x="399" y="6"/>
                    </a:lnTo>
                    <a:lnTo>
                      <a:pt x="408" y="6"/>
                    </a:lnTo>
                    <a:lnTo>
                      <a:pt x="417" y="6"/>
                    </a:lnTo>
                    <a:lnTo>
                      <a:pt x="426" y="6"/>
                    </a:lnTo>
                    <a:lnTo>
                      <a:pt x="436" y="6"/>
                    </a:lnTo>
                    <a:lnTo>
                      <a:pt x="445" y="6"/>
                    </a:lnTo>
                    <a:lnTo>
                      <a:pt x="454" y="6"/>
                    </a:lnTo>
                    <a:lnTo>
                      <a:pt x="464" y="6"/>
                    </a:lnTo>
                    <a:lnTo>
                      <a:pt x="473" y="6"/>
                    </a:lnTo>
                    <a:lnTo>
                      <a:pt x="482" y="6"/>
                    </a:lnTo>
                    <a:lnTo>
                      <a:pt x="491" y="6"/>
                    </a:lnTo>
                    <a:lnTo>
                      <a:pt x="501" y="6"/>
                    </a:lnTo>
                    <a:lnTo>
                      <a:pt x="510" y="6"/>
                    </a:lnTo>
                    <a:lnTo>
                      <a:pt x="519" y="6"/>
                    </a:lnTo>
                    <a:lnTo>
                      <a:pt x="528" y="6"/>
                    </a:lnTo>
                    <a:lnTo>
                      <a:pt x="538" y="6"/>
                    </a:lnTo>
                    <a:lnTo>
                      <a:pt x="547" y="6"/>
                    </a:lnTo>
                    <a:lnTo>
                      <a:pt x="556" y="6"/>
                    </a:lnTo>
                    <a:lnTo>
                      <a:pt x="566" y="6"/>
                    </a:lnTo>
                    <a:lnTo>
                      <a:pt x="575" y="6"/>
                    </a:lnTo>
                    <a:lnTo>
                      <a:pt x="584" y="6"/>
                    </a:lnTo>
                    <a:lnTo>
                      <a:pt x="593" y="6"/>
                    </a:lnTo>
                    <a:lnTo>
                      <a:pt x="603" y="5"/>
                    </a:lnTo>
                    <a:lnTo>
                      <a:pt x="612" y="5"/>
                    </a:lnTo>
                    <a:lnTo>
                      <a:pt x="621" y="5"/>
                    </a:lnTo>
                    <a:lnTo>
                      <a:pt x="631" y="5"/>
                    </a:lnTo>
                    <a:lnTo>
                      <a:pt x="640" y="5"/>
                    </a:lnTo>
                    <a:lnTo>
                      <a:pt x="649" y="5"/>
                    </a:lnTo>
                    <a:lnTo>
                      <a:pt x="658" y="5"/>
                    </a:lnTo>
                    <a:lnTo>
                      <a:pt x="668" y="5"/>
                    </a:lnTo>
                    <a:lnTo>
                      <a:pt x="677" y="5"/>
                    </a:lnTo>
                    <a:lnTo>
                      <a:pt x="686" y="5"/>
                    </a:lnTo>
                    <a:lnTo>
                      <a:pt x="696" y="5"/>
                    </a:lnTo>
                    <a:lnTo>
                      <a:pt x="705" y="5"/>
                    </a:lnTo>
                    <a:lnTo>
                      <a:pt x="714" y="5"/>
                    </a:lnTo>
                    <a:lnTo>
                      <a:pt x="723" y="5"/>
                    </a:lnTo>
                    <a:lnTo>
                      <a:pt x="733" y="5"/>
                    </a:lnTo>
                    <a:lnTo>
                      <a:pt x="742" y="5"/>
                    </a:lnTo>
                    <a:lnTo>
                      <a:pt x="751" y="5"/>
                    </a:lnTo>
                    <a:lnTo>
                      <a:pt x="760" y="4"/>
                    </a:lnTo>
                    <a:lnTo>
                      <a:pt x="770" y="4"/>
                    </a:lnTo>
                    <a:lnTo>
                      <a:pt x="779" y="4"/>
                    </a:lnTo>
                    <a:lnTo>
                      <a:pt x="788" y="4"/>
                    </a:lnTo>
                    <a:lnTo>
                      <a:pt x="798" y="4"/>
                    </a:lnTo>
                    <a:lnTo>
                      <a:pt x="807" y="4"/>
                    </a:lnTo>
                    <a:lnTo>
                      <a:pt x="816" y="4"/>
                    </a:lnTo>
                    <a:lnTo>
                      <a:pt x="825" y="4"/>
                    </a:lnTo>
                    <a:lnTo>
                      <a:pt x="835" y="4"/>
                    </a:lnTo>
                    <a:lnTo>
                      <a:pt x="844" y="4"/>
                    </a:lnTo>
                    <a:lnTo>
                      <a:pt x="853" y="4"/>
                    </a:lnTo>
                    <a:lnTo>
                      <a:pt x="863" y="4"/>
                    </a:lnTo>
                    <a:lnTo>
                      <a:pt x="872" y="4"/>
                    </a:lnTo>
                    <a:lnTo>
                      <a:pt x="881" y="4"/>
                    </a:lnTo>
                    <a:lnTo>
                      <a:pt x="890" y="3"/>
                    </a:lnTo>
                    <a:lnTo>
                      <a:pt x="900" y="3"/>
                    </a:lnTo>
                    <a:lnTo>
                      <a:pt x="909" y="3"/>
                    </a:lnTo>
                    <a:lnTo>
                      <a:pt x="918" y="3"/>
                    </a:lnTo>
                    <a:lnTo>
                      <a:pt x="928" y="3"/>
                    </a:lnTo>
                    <a:lnTo>
                      <a:pt x="937" y="3"/>
                    </a:lnTo>
                    <a:lnTo>
                      <a:pt x="946" y="3"/>
                    </a:lnTo>
                    <a:lnTo>
                      <a:pt x="955" y="3"/>
                    </a:lnTo>
                    <a:lnTo>
                      <a:pt x="965" y="3"/>
                    </a:lnTo>
                    <a:lnTo>
                      <a:pt x="974" y="3"/>
                    </a:lnTo>
                    <a:lnTo>
                      <a:pt x="983" y="3"/>
                    </a:lnTo>
                    <a:lnTo>
                      <a:pt x="992" y="3"/>
                    </a:lnTo>
                    <a:lnTo>
                      <a:pt x="1002" y="3"/>
                    </a:lnTo>
                    <a:lnTo>
                      <a:pt x="1011" y="3"/>
                    </a:lnTo>
                    <a:lnTo>
                      <a:pt x="1020" y="4"/>
                    </a:lnTo>
                    <a:lnTo>
                      <a:pt x="1030" y="4"/>
                    </a:lnTo>
                    <a:lnTo>
                      <a:pt x="1039" y="4"/>
                    </a:lnTo>
                    <a:lnTo>
                      <a:pt x="1048" y="4"/>
                    </a:lnTo>
                    <a:lnTo>
                      <a:pt x="1057" y="5"/>
                    </a:lnTo>
                    <a:lnTo>
                      <a:pt x="1067" y="5"/>
                    </a:lnTo>
                    <a:lnTo>
                      <a:pt x="1076" y="5"/>
                    </a:lnTo>
                    <a:lnTo>
                      <a:pt x="1085" y="6"/>
                    </a:lnTo>
                    <a:lnTo>
                      <a:pt x="1095" y="6"/>
                    </a:lnTo>
                    <a:lnTo>
                      <a:pt x="1104" y="6"/>
                    </a:lnTo>
                    <a:lnTo>
                      <a:pt x="1113" y="7"/>
                    </a:lnTo>
                    <a:lnTo>
                      <a:pt x="1122" y="8"/>
                    </a:lnTo>
                    <a:lnTo>
                      <a:pt x="1132" y="7"/>
                    </a:lnTo>
                    <a:lnTo>
                      <a:pt x="1141" y="7"/>
                    </a:lnTo>
                    <a:lnTo>
                      <a:pt x="1150" y="7"/>
                    </a:lnTo>
                    <a:lnTo>
                      <a:pt x="1160" y="7"/>
                    </a:lnTo>
                    <a:lnTo>
                      <a:pt x="1169" y="7"/>
                    </a:lnTo>
                    <a:lnTo>
                      <a:pt x="1178" y="6"/>
                    </a:lnTo>
                    <a:lnTo>
                      <a:pt x="1187" y="6"/>
                    </a:lnTo>
                    <a:lnTo>
                      <a:pt x="1197" y="6"/>
                    </a:lnTo>
                    <a:lnTo>
                      <a:pt x="1206" y="6"/>
                    </a:lnTo>
                    <a:lnTo>
                      <a:pt x="1215" y="5"/>
                    </a:lnTo>
                    <a:lnTo>
                      <a:pt x="1224" y="5"/>
                    </a:lnTo>
                    <a:lnTo>
                      <a:pt x="1234" y="5"/>
                    </a:lnTo>
                    <a:lnTo>
                      <a:pt x="1243" y="4"/>
                    </a:lnTo>
                    <a:lnTo>
                      <a:pt x="1252" y="4"/>
                    </a:lnTo>
                    <a:lnTo>
                      <a:pt x="1262" y="4"/>
                    </a:lnTo>
                    <a:lnTo>
                      <a:pt x="1271" y="4"/>
                    </a:lnTo>
                    <a:lnTo>
                      <a:pt x="1280" y="4"/>
                    </a:lnTo>
                    <a:lnTo>
                      <a:pt x="1289" y="3"/>
                    </a:lnTo>
                    <a:lnTo>
                      <a:pt x="1299" y="3"/>
                    </a:lnTo>
                    <a:lnTo>
                      <a:pt x="1308" y="3"/>
                    </a:lnTo>
                    <a:lnTo>
                      <a:pt x="1317" y="3"/>
                    </a:lnTo>
                    <a:lnTo>
                      <a:pt x="1327" y="3"/>
                    </a:lnTo>
                    <a:lnTo>
                      <a:pt x="1336" y="3"/>
                    </a:lnTo>
                    <a:lnTo>
                      <a:pt x="1345" y="2"/>
                    </a:lnTo>
                    <a:lnTo>
                      <a:pt x="1354" y="2"/>
                    </a:lnTo>
                    <a:lnTo>
                      <a:pt x="1364" y="2"/>
                    </a:lnTo>
                    <a:lnTo>
                      <a:pt x="1373" y="2"/>
                    </a:lnTo>
                    <a:lnTo>
                      <a:pt x="1382" y="2"/>
                    </a:lnTo>
                    <a:lnTo>
                      <a:pt x="1392" y="1"/>
                    </a:lnTo>
                    <a:lnTo>
                      <a:pt x="1401" y="1"/>
                    </a:lnTo>
                    <a:lnTo>
                      <a:pt x="1410" y="1"/>
                    </a:lnTo>
                    <a:lnTo>
                      <a:pt x="1419" y="1"/>
                    </a:lnTo>
                    <a:lnTo>
                      <a:pt x="1429" y="0"/>
                    </a:lnTo>
                    <a:lnTo>
                      <a:pt x="1438" y="0"/>
                    </a:lnTo>
                    <a:lnTo>
                      <a:pt x="1447" y="0"/>
                    </a:lnTo>
                    <a:lnTo>
                      <a:pt x="1447" y="18"/>
                    </a:lnTo>
                    <a:lnTo>
                      <a:pt x="1438" y="18"/>
                    </a:lnTo>
                    <a:lnTo>
                      <a:pt x="1429" y="18"/>
                    </a:lnTo>
                    <a:lnTo>
                      <a:pt x="1419" y="18"/>
                    </a:lnTo>
                    <a:lnTo>
                      <a:pt x="1410" y="18"/>
                    </a:lnTo>
                    <a:lnTo>
                      <a:pt x="1401" y="18"/>
                    </a:lnTo>
                    <a:lnTo>
                      <a:pt x="1392" y="18"/>
                    </a:lnTo>
                    <a:lnTo>
                      <a:pt x="1382" y="18"/>
                    </a:lnTo>
                    <a:lnTo>
                      <a:pt x="1373" y="18"/>
                    </a:lnTo>
                    <a:lnTo>
                      <a:pt x="1364" y="18"/>
                    </a:lnTo>
                    <a:lnTo>
                      <a:pt x="1354" y="18"/>
                    </a:lnTo>
                    <a:lnTo>
                      <a:pt x="1345" y="18"/>
                    </a:lnTo>
                    <a:lnTo>
                      <a:pt x="1336" y="18"/>
                    </a:lnTo>
                    <a:lnTo>
                      <a:pt x="1327" y="18"/>
                    </a:lnTo>
                    <a:lnTo>
                      <a:pt x="1317" y="18"/>
                    </a:lnTo>
                    <a:lnTo>
                      <a:pt x="1308" y="18"/>
                    </a:lnTo>
                    <a:lnTo>
                      <a:pt x="1299" y="18"/>
                    </a:lnTo>
                    <a:lnTo>
                      <a:pt x="1289" y="18"/>
                    </a:lnTo>
                    <a:lnTo>
                      <a:pt x="1280" y="18"/>
                    </a:lnTo>
                    <a:lnTo>
                      <a:pt x="1271" y="18"/>
                    </a:lnTo>
                    <a:lnTo>
                      <a:pt x="1262" y="18"/>
                    </a:lnTo>
                    <a:lnTo>
                      <a:pt x="1252" y="18"/>
                    </a:lnTo>
                    <a:lnTo>
                      <a:pt x="1243" y="18"/>
                    </a:lnTo>
                    <a:lnTo>
                      <a:pt x="1234" y="18"/>
                    </a:lnTo>
                    <a:lnTo>
                      <a:pt x="1224" y="18"/>
                    </a:lnTo>
                    <a:lnTo>
                      <a:pt x="1215" y="18"/>
                    </a:lnTo>
                    <a:lnTo>
                      <a:pt x="1206" y="18"/>
                    </a:lnTo>
                    <a:lnTo>
                      <a:pt x="1197" y="18"/>
                    </a:lnTo>
                    <a:lnTo>
                      <a:pt x="1187" y="18"/>
                    </a:lnTo>
                    <a:lnTo>
                      <a:pt x="1178" y="18"/>
                    </a:lnTo>
                    <a:lnTo>
                      <a:pt x="1169" y="18"/>
                    </a:lnTo>
                    <a:lnTo>
                      <a:pt x="1160" y="18"/>
                    </a:lnTo>
                    <a:lnTo>
                      <a:pt x="1150" y="18"/>
                    </a:lnTo>
                    <a:lnTo>
                      <a:pt x="1141" y="18"/>
                    </a:lnTo>
                    <a:lnTo>
                      <a:pt x="1132" y="18"/>
                    </a:lnTo>
                    <a:lnTo>
                      <a:pt x="1122" y="18"/>
                    </a:lnTo>
                    <a:lnTo>
                      <a:pt x="1113" y="18"/>
                    </a:lnTo>
                    <a:lnTo>
                      <a:pt x="1104" y="18"/>
                    </a:lnTo>
                    <a:lnTo>
                      <a:pt x="1095" y="18"/>
                    </a:lnTo>
                    <a:lnTo>
                      <a:pt x="1085" y="18"/>
                    </a:lnTo>
                    <a:lnTo>
                      <a:pt x="1076" y="18"/>
                    </a:lnTo>
                    <a:lnTo>
                      <a:pt x="1067" y="18"/>
                    </a:lnTo>
                    <a:lnTo>
                      <a:pt x="1057" y="18"/>
                    </a:lnTo>
                    <a:lnTo>
                      <a:pt x="1048" y="18"/>
                    </a:lnTo>
                    <a:lnTo>
                      <a:pt x="1039" y="18"/>
                    </a:lnTo>
                    <a:lnTo>
                      <a:pt x="1030" y="18"/>
                    </a:lnTo>
                    <a:lnTo>
                      <a:pt x="1020" y="18"/>
                    </a:lnTo>
                    <a:lnTo>
                      <a:pt x="1011" y="18"/>
                    </a:lnTo>
                    <a:lnTo>
                      <a:pt x="1002" y="18"/>
                    </a:lnTo>
                    <a:lnTo>
                      <a:pt x="992" y="18"/>
                    </a:lnTo>
                    <a:lnTo>
                      <a:pt x="983" y="18"/>
                    </a:lnTo>
                    <a:lnTo>
                      <a:pt x="974" y="18"/>
                    </a:lnTo>
                    <a:lnTo>
                      <a:pt x="965" y="18"/>
                    </a:lnTo>
                    <a:lnTo>
                      <a:pt x="955" y="18"/>
                    </a:lnTo>
                    <a:lnTo>
                      <a:pt x="946" y="18"/>
                    </a:lnTo>
                    <a:lnTo>
                      <a:pt x="937" y="18"/>
                    </a:lnTo>
                    <a:lnTo>
                      <a:pt x="928" y="18"/>
                    </a:lnTo>
                    <a:lnTo>
                      <a:pt x="918" y="18"/>
                    </a:lnTo>
                    <a:lnTo>
                      <a:pt x="909" y="18"/>
                    </a:lnTo>
                    <a:lnTo>
                      <a:pt x="900" y="18"/>
                    </a:lnTo>
                    <a:lnTo>
                      <a:pt x="890" y="18"/>
                    </a:lnTo>
                    <a:lnTo>
                      <a:pt x="881" y="18"/>
                    </a:lnTo>
                    <a:lnTo>
                      <a:pt x="872" y="18"/>
                    </a:lnTo>
                    <a:lnTo>
                      <a:pt x="863" y="18"/>
                    </a:lnTo>
                    <a:lnTo>
                      <a:pt x="853" y="18"/>
                    </a:lnTo>
                    <a:lnTo>
                      <a:pt x="844" y="18"/>
                    </a:lnTo>
                    <a:lnTo>
                      <a:pt x="835" y="18"/>
                    </a:lnTo>
                    <a:lnTo>
                      <a:pt x="825" y="18"/>
                    </a:lnTo>
                    <a:lnTo>
                      <a:pt x="816" y="18"/>
                    </a:lnTo>
                    <a:lnTo>
                      <a:pt x="807" y="18"/>
                    </a:lnTo>
                    <a:lnTo>
                      <a:pt x="798" y="18"/>
                    </a:lnTo>
                    <a:lnTo>
                      <a:pt x="788" y="18"/>
                    </a:lnTo>
                    <a:lnTo>
                      <a:pt x="779" y="18"/>
                    </a:lnTo>
                    <a:lnTo>
                      <a:pt x="770" y="18"/>
                    </a:lnTo>
                    <a:lnTo>
                      <a:pt x="760" y="18"/>
                    </a:lnTo>
                    <a:lnTo>
                      <a:pt x="751" y="18"/>
                    </a:lnTo>
                    <a:lnTo>
                      <a:pt x="742" y="18"/>
                    </a:lnTo>
                    <a:lnTo>
                      <a:pt x="733" y="18"/>
                    </a:lnTo>
                    <a:lnTo>
                      <a:pt x="723" y="18"/>
                    </a:lnTo>
                    <a:lnTo>
                      <a:pt x="714" y="18"/>
                    </a:lnTo>
                    <a:lnTo>
                      <a:pt x="705" y="18"/>
                    </a:lnTo>
                    <a:lnTo>
                      <a:pt x="696" y="18"/>
                    </a:lnTo>
                    <a:lnTo>
                      <a:pt x="686" y="18"/>
                    </a:lnTo>
                    <a:lnTo>
                      <a:pt x="677" y="18"/>
                    </a:lnTo>
                    <a:lnTo>
                      <a:pt x="668" y="18"/>
                    </a:lnTo>
                    <a:lnTo>
                      <a:pt x="658" y="18"/>
                    </a:lnTo>
                    <a:lnTo>
                      <a:pt x="649" y="18"/>
                    </a:lnTo>
                    <a:lnTo>
                      <a:pt x="640" y="18"/>
                    </a:lnTo>
                    <a:lnTo>
                      <a:pt x="631" y="18"/>
                    </a:lnTo>
                    <a:lnTo>
                      <a:pt x="621" y="18"/>
                    </a:lnTo>
                    <a:lnTo>
                      <a:pt x="612" y="18"/>
                    </a:lnTo>
                    <a:lnTo>
                      <a:pt x="603" y="18"/>
                    </a:lnTo>
                    <a:lnTo>
                      <a:pt x="593" y="18"/>
                    </a:lnTo>
                    <a:lnTo>
                      <a:pt x="584" y="18"/>
                    </a:lnTo>
                    <a:lnTo>
                      <a:pt x="575" y="18"/>
                    </a:lnTo>
                    <a:lnTo>
                      <a:pt x="566" y="18"/>
                    </a:lnTo>
                    <a:lnTo>
                      <a:pt x="556" y="18"/>
                    </a:lnTo>
                    <a:lnTo>
                      <a:pt x="547" y="18"/>
                    </a:lnTo>
                    <a:lnTo>
                      <a:pt x="538" y="18"/>
                    </a:lnTo>
                    <a:lnTo>
                      <a:pt x="528" y="18"/>
                    </a:lnTo>
                    <a:lnTo>
                      <a:pt x="519" y="18"/>
                    </a:lnTo>
                    <a:lnTo>
                      <a:pt x="510" y="18"/>
                    </a:lnTo>
                    <a:lnTo>
                      <a:pt x="501" y="18"/>
                    </a:lnTo>
                    <a:lnTo>
                      <a:pt x="491" y="18"/>
                    </a:lnTo>
                    <a:lnTo>
                      <a:pt x="482" y="18"/>
                    </a:lnTo>
                    <a:lnTo>
                      <a:pt x="473" y="18"/>
                    </a:lnTo>
                    <a:lnTo>
                      <a:pt x="464" y="18"/>
                    </a:lnTo>
                    <a:lnTo>
                      <a:pt x="454" y="18"/>
                    </a:lnTo>
                    <a:lnTo>
                      <a:pt x="445" y="18"/>
                    </a:lnTo>
                    <a:lnTo>
                      <a:pt x="436" y="18"/>
                    </a:lnTo>
                    <a:lnTo>
                      <a:pt x="426" y="18"/>
                    </a:lnTo>
                    <a:lnTo>
                      <a:pt x="417" y="18"/>
                    </a:lnTo>
                    <a:lnTo>
                      <a:pt x="408" y="18"/>
                    </a:lnTo>
                    <a:lnTo>
                      <a:pt x="399" y="18"/>
                    </a:lnTo>
                    <a:lnTo>
                      <a:pt x="389" y="18"/>
                    </a:lnTo>
                    <a:lnTo>
                      <a:pt x="380" y="18"/>
                    </a:lnTo>
                    <a:lnTo>
                      <a:pt x="371" y="18"/>
                    </a:lnTo>
                    <a:lnTo>
                      <a:pt x="361" y="18"/>
                    </a:lnTo>
                    <a:lnTo>
                      <a:pt x="352" y="18"/>
                    </a:lnTo>
                    <a:lnTo>
                      <a:pt x="343" y="18"/>
                    </a:lnTo>
                    <a:lnTo>
                      <a:pt x="334" y="18"/>
                    </a:lnTo>
                    <a:lnTo>
                      <a:pt x="324" y="18"/>
                    </a:lnTo>
                    <a:lnTo>
                      <a:pt x="315" y="18"/>
                    </a:lnTo>
                    <a:lnTo>
                      <a:pt x="306" y="18"/>
                    </a:lnTo>
                    <a:lnTo>
                      <a:pt x="296" y="18"/>
                    </a:lnTo>
                    <a:lnTo>
                      <a:pt x="287" y="18"/>
                    </a:lnTo>
                    <a:lnTo>
                      <a:pt x="278" y="18"/>
                    </a:lnTo>
                    <a:lnTo>
                      <a:pt x="269" y="18"/>
                    </a:lnTo>
                    <a:lnTo>
                      <a:pt x="259" y="18"/>
                    </a:lnTo>
                    <a:lnTo>
                      <a:pt x="250" y="18"/>
                    </a:lnTo>
                    <a:lnTo>
                      <a:pt x="241" y="18"/>
                    </a:lnTo>
                    <a:lnTo>
                      <a:pt x="232" y="18"/>
                    </a:lnTo>
                    <a:lnTo>
                      <a:pt x="222" y="18"/>
                    </a:lnTo>
                    <a:lnTo>
                      <a:pt x="213" y="18"/>
                    </a:lnTo>
                    <a:lnTo>
                      <a:pt x="204" y="18"/>
                    </a:lnTo>
                    <a:lnTo>
                      <a:pt x="194" y="18"/>
                    </a:lnTo>
                    <a:lnTo>
                      <a:pt x="185" y="18"/>
                    </a:lnTo>
                    <a:lnTo>
                      <a:pt x="176" y="18"/>
                    </a:lnTo>
                    <a:lnTo>
                      <a:pt x="167" y="18"/>
                    </a:lnTo>
                    <a:lnTo>
                      <a:pt x="157" y="18"/>
                    </a:lnTo>
                    <a:lnTo>
                      <a:pt x="148" y="18"/>
                    </a:lnTo>
                    <a:lnTo>
                      <a:pt x="139" y="18"/>
                    </a:lnTo>
                    <a:lnTo>
                      <a:pt x="129" y="18"/>
                    </a:lnTo>
                    <a:lnTo>
                      <a:pt x="120" y="18"/>
                    </a:lnTo>
                    <a:lnTo>
                      <a:pt x="111" y="18"/>
                    </a:lnTo>
                    <a:lnTo>
                      <a:pt x="102" y="18"/>
                    </a:lnTo>
                    <a:lnTo>
                      <a:pt x="92" y="18"/>
                    </a:lnTo>
                    <a:lnTo>
                      <a:pt x="83" y="18"/>
                    </a:lnTo>
                    <a:lnTo>
                      <a:pt x="74" y="18"/>
                    </a:lnTo>
                    <a:lnTo>
                      <a:pt x="64" y="18"/>
                    </a:lnTo>
                    <a:lnTo>
                      <a:pt x="55" y="18"/>
                    </a:lnTo>
                    <a:lnTo>
                      <a:pt x="46" y="18"/>
                    </a:lnTo>
                    <a:lnTo>
                      <a:pt x="37" y="18"/>
                    </a:lnTo>
                    <a:lnTo>
                      <a:pt x="27" y="18"/>
                    </a:lnTo>
                    <a:lnTo>
                      <a:pt x="18" y="18"/>
                    </a:lnTo>
                    <a:lnTo>
                      <a:pt x="9" y="18"/>
                    </a:lnTo>
                    <a:lnTo>
                      <a:pt x="0" y="18"/>
                    </a:lnTo>
                    <a:lnTo>
                      <a:pt x="0" y="8"/>
                    </a:lnTo>
                    <a:close/>
                  </a:path>
                </a:pathLst>
              </a:custGeom>
              <a:noFill/>
              <a:ln w="3175">
                <a:solidFill>
                  <a:srgbClr val="008000"/>
                </a:solidFill>
                <a:round/>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48" name="Freeform 123"/>
              <p:cNvSpPr>
                <a:spLocks noChangeArrowheads="1"/>
              </p:cNvSpPr>
              <p:nvPr/>
            </p:nvSpPr>
            <p:spPr bwMode="auto">
              <a:xfrm>
                <a:off x="504" y="1592"/>
                <a:ext cx="664" cy="464"/>
              </a:xfrm>
              <a:custGeom>
                <a:avLst/>
                <a:gdLst>
                  <a:gd name="T0" fmla="*/ 0 w 664"/>
                  <a:gd name="T1" fmla="*/ 4 h 464"/>
                  <a:gd name="T2" fmla="*/ 0 w 664"/>
                  <a:gd name="T3" fmla="*/ 460 h 464"/>
                  <a:gd name="T4" fmla="*/ 4 w 664"/>
                  <a:gd name="T5" fmla="*/ 464 h 464"/>
                  <a:gd name="T6" fmla="*/ 660 w 664"/>
                  <a:gd name="T7" fmla="*/ 464 h 464"/>
                  <a:gd name="T8" fmla="*/ 664 w 664"/>
                  <a:gd name="T9" fmla="*/ 460 h 464"/>
                  <a:gd name="T10" fmla="*/ 664 w 664"/>
                  <a:gd name="T11" fmla="*/ 4 h 464"/>
                  <a:gd name="T12" fmla="*/ 660 w 664"/>
                  <a:gd name="T13" fmla="*/ 0 h 464"/>
                  <a:gd name="T14" fmla="*/ 4 w 664"/>
                  <a:gd name="T15" fmla="*/ 0 h 464"/>
                  <a:gd name="T16" fmla="*/ 0 w 664"/>
                  <a:gd name="T17" fmla="*/ 4 h 464"/>
                  <a:gd name="T18" fmla="*/ 0 w 664"/>
                  <a:gd name="T19" fmla="*/ 4 h 4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4" h="464">
                    <a:moveTo>
                      <a:pt x="0" y="4"/>
                    </a:moveTo>
                    <a:lnTo>
                      <a:pt x="0" y="460"/>
                    </a:lnTo>
                    <a:cubicBezTo>
                      <a:pt x="0" y="462"/>
                      <a:pt x="1" y="464"/>
                      <a:pt x="4" y="464"/>
                    </a:cubicBezTo>
                    <a:lnTo>
                      <a:pt x="660" y="464"/>
                    </a:lnTo>
                    <a:cubicBezTo>
                      <a:pt x="662" y="464"/>
                      <a:pt x="664" y="462"/>
                      <a:pt x="664" y="460"/>
                    </a:cubicBezTo>
                    <a:lnTo>
                      <a:pt x="664" y="4"/>
                    </a:lnTo>
                    <a:cubicBezTo>
                      <a:pt x="664" y="1"/>
                      <a:pt x="662" y="0"/>
                      <a:pt x="660" y="0"/>
                    </a:cubicBezTo>
                    <a:lnTo>
                      <a:pt x="4" y="0"/>
                    </a:lnTo>
                    <a:cubicBezTo>
                      <a:pt x="1" y="0"/>
                      <a:pt x="0" y="1"/>
                      <a:pt x="0" y="4"/>
                    </a:cubicBezTo>
                    <a:close/>
                  </a:path>
                </a:pathLst>
              </a:cu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49" name="Freeform 124"/>
              <p:cNvSpPr>
                <a:spLocks/>
              </p:cNvSpPr>
              <p:nvPr/>
            </p:nvSpPr>
            <p:spPr bwMode="auto">
              <a:xfrm>
                <a:off x="504" y="1592"/>
                <a:ext cx="664" cy="464"/>
              </a:xfrm>
              <a:custGeom>
                <a:avLst/>
                <a:gdLst>
                  <a:gd name="T0" fmla="*/ 0 w 664"/>
                  <a:gd name="T1" fmla="*/ 4 h 464"/>
                  <a:gd name="T2" fmla="*/ 0 w 664"/>
                  <a:gd name="T3" fmla="*/ 460 h 464"/>
                  <a:gd name="T4" fmla="*/ 4 w 664"/>
                  <a:gd name="T5" fmla="*/ 464 h 464"/>
                  <a:gd name="T6" fmla="*/ 660 w 664"/>
                  <a:gd name="T7" fmla="*/ 464 h 464"/>
                  <a:gd name="T8" fmla="*/ 664 w 664"/>
                  <a:gd name="T9" fmla="*/ 460 h 464"/>
                  <a:gd name="T10" fmla="*/ 664 w 664"/>
                  <a:gd name="T11" fmla="*/ 4 h 464"/>
                  <a:gd name="T12" fmla="*/ 660 w 664"/>
                  <a:gd name="T13" fmla="*/ 0 h 464"/>
                  <a:gd name="T14" fmla="*/ 4 w 664"/>
                  <a:gd name="T15" fmla="*/ 0 h 464"/>
                  <a:gd name="T16" fmla="*/ 0 w 664"/>
                  <a:gd name="T17" fmla="*/ 4 h 464"/>
                  <a:gd name="T18" fmla="*/ 0 w 664"/>
                  <a:gd name="T19" fmla="*/ 4 h 4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4" h="464">
                    <a:moveTo>
                      <a:pt x="0" y="4"/>
                    </a:moveTo>
                    <a:lnTo>
                      <a:pt x="0" y="460"/>
                    </a:lnTo>
                    <a:cubicBezTo>
                      <a:pt x="0" y="462"/>
                      <a:pt x="1" y="464"/>
                      <a:pt x="4" y="464"/>
                    </a:cubicBezTo>
                    <a:lnTo>
                      <a:pt x="660" y="464"/>
                    </a:lnTo>
                    <a:cubicBezTo>
                      <a:pt x="662" y="464"/>
                      <a:pt x="664" y="462"/>
                      <a:pt x="664" y="460"/>
                    </a:cubicBezTo>
                    <a:lnTo>
                      <a:pt x="664" y="4"/>
                    </a:lnTo>
                    <a:cubicBezTo>
                      <a:pt x="664" y="1"/>
                      <a:pt x="662" y="0"/>
                      <a:pt x="660" y="0"/>
                    </a:cubicBezTo>
                    <a:lnTo>
                      <a:pt x="4" y="0"/>
                    </a:lnTo>
                    <a:cubicBezTo>
                      <a:pt x="1" y="0"/>
                      <a:pt x="0" y="1"/>
                      <a:pt x="0" y="4"/>
                    </a:cubicBezTo>
                    <a:close/>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50" name="Freeform 125"/>
              <p:cNvSpPr>
                <a:spLocks noChangeArrowheads="1"/>
              </p:cNvSpPr>
              <p:nvPr/>
            </p:nvSpPr>
            <p:spPr bwMode="auto">
              <a:xfrm>
                <a:off x="520" y="1616"/>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FFC8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51" name="Text Box 126"/>
              <p:cNvSpPr txBox="1">
                <a:spLocks noChangeArrowheads="1"/>
              </p:cNvSpPr>
              <p:nvPr/>
            </p:nvSpPr>
            <p:spPr bwMode="auto">
              <a:xfrm>
                <a:off x="696" y="1579"/>
                <a:ext cx="448"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Other renewables</a:t>
                </a:r>
              </a:p>
            </p:txBody>
          </p:sp>
          <p:sp>
            <p:nvSpPr>
              <p:cNvPr id="12352" name="Freeform 127"/>
              <p:cNvSpPr>
                <a:spLocks noChangeArrowheads="1"/>
              </p:cNvSpPr>
              <p:nvPr/>
            </p:nvSpPr>
            <p:spPr bwMode="auto">
              <a:xfrm>
                <a:off x="520" y="1688"/>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53" name="Text Box 128"/>
              <p:cNvSpPr txBox="1">
                <a:spLocks noChangeArrowheads="1"/>
              </p:cNvSpPr>
              <p:nvPr/>
            </p:nvSpPr>
            <p:spPr bwMode="auto">
              <a:xfrm>
                <a:off x="696" y="1651"/>
                <a:ext cx="200"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Nuclear</a:t>
                </a:r>
              </a:p>
            </p:txBody>
          </p:sp>
          <p:sp>
            <p:nvSpPr>
              <p:cNvPr id="12354" name="Freeform 129"/>
              <p:cNvSpPr>
                <a:spLocks noChangeArrowheads="1"/>
              </p:cNvSpPr>
              <p:nvPr/>
            </p:nvSpPr>
            <p:spPr bwMode="auto">
              <a:xfrm>
                <a:off x="520" y="1760"/>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0064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55" name="Text Box 130"/>
              <p:cNvSpPr txBox="1">
                <a:spLocks noChangeArrowheads="1"/>
              </p:cNvSpPr>
              <p:nvPr/>
            </p:nvSpPr>
            <p:spPr bwMode="auto">
              <a:xfrm>
                <a:off x="696" y="1723"/>
                <a:ext cx="104"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Gas</a:t>
                </a:r>
              </a:p>
            </p:txBody>
          </p:sp>
          <p:sp>
            <p:nvSpPr>
              <p:cNvPr id="12356" name="Freeform 131"/>
              <p:cNvSpPr>
                <a:spLocks noChangeArrowheads="1"/>
              </p:cNvSpPr>
              <p:nvPr/>
            </p:nvSpPr>
            <p:spPr bwMode="auto">
              <a:xfrm>
                <a:off x="520" y="1832"/>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57" name="Text Box 132"/>
              <p:cNvSpPr txBox="1">
                <a:spLocks noChangeArrowheads="1"/>
              </p:cNvSpPr>
              <p:nvPr/>
            </p:nvSpPr>
            <p:spPr bwMode="auto">
              <a:xfrm>
                <a:off x="696" y="1795"/>
                <a:ext cx="72"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Oil</a:t>
                </a:r>
              </a:p>
            </p:txBody>
          </p:sp>
          <p:sp>
            <p:nvSpPr>
              <p:cNvPr id="12358" name="Freeform 133"/>
              <p:cNvSpPr>
                <a:spLocks noChangeArrowheads="1"/>
              </p:cNvSpPr>
              <p:nvPr/>
            </p:nvSpPr>
            <p:spPr bwMode="auto">
              <a:xfrm>
                <a:off x="520" y="1904"/>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20202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59" name="Text Box 134"/>
              <p:cNvSpPr txBox="1">
                <a:spLocks noChangeArrowheads="1"/>
              </p:cNvSpPr>
              <p:nvPr/>
            </p:nvSpPr>
            <p:spPr bwMode="auto">
              <a:xfrm>
                <a:off x="696" y="1867"/>
                <a:ext cx="120"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Coal</a:t>
                </a:r>
              </a:p>
            </p:txBody>
          </p:sp>
          <p:sp>
            <p:nvSpPr>
              <p:cNvPr id="12360" name="Freeform 135"/>
              <p:cNvSpPr>
                <a:spLocks noChangeArrowheads="1"/>
              </p:cNvSpPr>
              <p:nvPr/>
            </p:nvSpPr>
            <p:spPr bwMode="auto">
              <a:xfrm>
                <a:off x="520" y="1976"/>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008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61" name="Text Box 136"/>
              <p:cNvSpPr txBox="1">
                <a:spLocks noChangeArrowheads="1"/>
              </p:cNvSpPr>
              <p:nvPr/>
            </p:nvSpPr>
            <p:spPr bwMode="auto">
              <a:xfrm>
                <a:off x="696" y="1939"/>
                <a:ext cx="232"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Biomass</a:t>
                </a:r>
              </a:p>
            </p:txBody>
          </p:sp>
        </p:grpSp>
        <p:sp>
          <p:nvSpPr>
            <p:cNvPr id="12295" name="TextBox 346"/>
            <p:cNvSpPr txBox="1">
              <a:spLocks noChangeArrowheads="1"/>
            </p:cNvSpPr>
            <p:nvPr/>
          </p:nvSpPr>
          <p:spPr bwMode="auto">
            <a:xfrm>
              <a:off x="5093665" y="2586432"/>
              <a:ext cx="167926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a:t>SSP2</a:t>
              </a:r>
            </a:p>
            <a:p>
              <a:pPr eaLnBrk="1" hangingPunct="1"/>
              <a:r>
                <a:rPr lang="en-US" altLang="en-US"/>
                <a:t>(Middle of the    road)</a:t>
              </a:r>
            </a:p>
          </p:txBody>
        </p:sp>
        <p:pic>
          <p:nvPicPr>
            <p:cNvPr id="1229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1691" y="2468880"/>
              <a:ext cx="187642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53" name="Title 31"/>
          <p:cNvSpPr txBox="1">
            <a:spLocks/>
          </p:cNvSpPr>
          <p:nvPr/>
        </p:nvSpPr>
        <p:spPr>
          <a:xfrm>
            <a:off x="457200" y="0"/>
            <a:ext cx="8229600" cy="685800"/>
          </a:xfrm>
          <a:prstGeom prst="rect">
            <a:avLst/>
          </a:prstGeom>
        </p:spPr>
        <p:txBody>
          <a:bodyPr/>
          <a:lstStyle>
            <a:defPPr>
              <a:defRPr lang="en-US"/>
            </a:defPPr>
            <a:lvl1pPr algn="ctr" eaLnBrk="0" fontAlgn="base" hangingPunct="0">
              <a:spcBef>
                <a:spcPct val="0"/>
              </a:spcBef>
              <a:spcAft>
                <a:spcPct val="0"/>
              </a:spcAft>
              <a:defRPr sz="4400" kern="0">
                <a:solidFill>
                  <a:schemeClr val="tx2"/>
                </a:solidFill>
                <a:latin typeface="Arial" panose="020B0604020202020204" pitchFamily="34" charset="0"/>
                <a:ea typeface="+mj-ea"/>
                <a:cs typeface="Arial" panose="020B0604020202020204" pitchFamily="34" charset="0"/>
              </a:defRPr>
            </a:lvl1pPr>
            <a:lvl2pPr algn="ctr" eaLnBrk="0" fontAlgn="base" hangingPunct="0">
              <a:spcBef>
                <a:spcPct val="0"/>
              </a:spcBef>
              <a:spcAft>
                <a:spcPct val="0"/>
              </a:spcAft>
              <a:defRPr sz="4400">
                <a:solidFill>
                  <a:schemeClr val="tx2"/>
                </a:solidFill>
                <a:latin typeface="Arial" charset="0"/>
              </a:defRPr>
            </a:lvl2pPr>
            <a:lvl3pPr algn="ctr" eaLnBrk="0" fontAlgn="base" hangingPunct="0">
              <a:spcBef>
                <a:spcPct val="0"/>
              </a:spcBef>
              <a:spcAft>
                <a:spcPct val="0"/>
              </a:spcAft>
              <a:defRPr sz="4400">
                <a:solidFill>
                  <a:schemeClr val="tx2"/>
                </a:solidFill>
                <a:latin typeface="Arial" charset="0"/>
              </a:defRPr>
            </a:lvl3pPr>
            <a:lvl4pPr algn="ctr" eaLnBrk="0" fontAlgn="base" hangingPunct="0">
              <a:spcBef>
                <a:spcPct val="0"/>
              </a:spcBef>
              <a:spcAft>
                <a:spcPct val="0"/>
              </a:spcAft>
              <a:defRPr sz="4400">
                <a:solidFill>
                  <a:schemeClr val="tx2"/>
                </a:solidFill>
                <a:latin typeface="Arial" charset="0"/>
              </a:defRPr>
            </a:lvl4pPr>
            <a:lvl5pPr algn="ctr" eaLnBrk="0" fontAlgn="base" hangingPunct="0">
              <a:spcBef>
                <a:spcPct val="0"/>
              </a:spcBef>
              <a:spcAft>
                <a:spcPct val="0"/>
              </a:spcAft>
              <a:defRPr sz="4400">
                <a:solidFill>
                  <a:schemeClr val="tx2"/>
                </a:solidFill>
                <a:latin typeface="Arial" charset="0"/>
              </a:defRPr>
            </a:lvl5pPr>
            <a:lvl6pPr marL="457200" algn="ctr" fontAlgn="base">
              <a:spcBef>
                <a:spcPct val="0"/>
              </a:spcBef>
              <a:spcAft>
                <a:spcPct val="0"/>
              </a:spcAft>
              <a:defRPr sz="4400">
                <a:solidFill>
                  <a:schemeClr val="tx2"/>
                </a:solidFill>
                <a:latin typeface="Arial" charset="0"/>
              </a:defRPr>
            </a:lvl6pPr>
            <a:lvl7pPr marL="914400" algn="ctr" fontAlgn="base">
              <a:spcBef>
                <a:spcPct val="0"/>
              </a:spcBef>
              <a:spcAft>
                <a:spcPct val="0"/>
              </a:spcAft>
              <a:defRPr sz="4400">
                <a:solidFill>
                  <a:schemeClr val="tx2"/>
                </a:solidFill>
                <a:latin typeface="Arial" charset="0"/>
              </a:defRPr>
            </a:lvl7pPr>
            <a:lvl8pPr marL="1371600" algn="ctr" fontAlgn="base">
              <a:spcBef>
                <a:spcPct val="0"/>
              </a:spcBef>
              <a:spcAft>
                <a:spcPct val="0"/>
              </a:spcAft>
              <a:defRPr sz="4400">
                <a:solidFill>
                  <a:schemeClr val="tx2"/>
                </a:solidFill>
                <a:latin typeface="Arial" charset="0"/>
              </a:defRPr>
            </a:lvl8pPr>
            <a:lvl9pPr marL="1828800" algn="ctr" fontAlgn="base">
              <a:spcBef>
                <a:spcPct val="0"/>
              </a:spcBef>
              <a:spcAft>
                <a:spcPct val="0"/>
              </a:spcAft>
              <a:defRPr sz="4400">
                <a:solidFill>
                  <a:schemeClr val="tx2"/>
                </a:solidFill>
                <a:latin typeface="Arial" charset="0"/>
              </a:defRPr>
            </a:lvl9pPr>
          </a:lstStyle>
          <a:p>
            <a:pPr algn="l">
              <a:defRPr/>
            </a:pPr>
            <a:r>
              <a:rPr lang="en-US" dirty="0">
                <a:solidFill>
                  <a:schemeClr val="tx1"/>
                </a:solidFill>
              </a:rPr>
              <a:t>SSPs (Energy)</a:t>
            </a:r>
          </a:p>
        </p:txBody>
      </p:sp>
    </p:spTree>
    <p:extLst>
      <p:ext uri="{BB962C8B-B14F-4D97-AF65-F5344CB8AC3E}">
        <p14:creationId xmlns:p14="http://schemas.microsoft.com/office/powerpoint/2010/main" val="1570020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2"/>
          <p:cNvSpPr>
            <a:spLocks noGrp="1"/>
          </p:cNvSpPr>
          <p:nvPr>
            <p:ph idx="1"/>
          </p:nvPr>
        </p:nvSpPr>
        <p:spPr>
          <a:xfrm>
            <a:off x="6883400" y="1393825"/>
            <a:ext cx="2073275" cy="4281488"/>
          </a:xfrm>
        </p:spPr>
        <p:txBody>
          <a:bodyPr>
            <a:normAutofit/>
          </a:bodyPr>
          <a:lstStyle/>
          <a:p>
            <a:pPr marL="0" indent="0">
              <a:buFont typeface="Wingdings" pitchFamily="2" charset="2"/>
              <a:buNone/>
            </a:pPr>
            <a:r>
              <a:rPr lang="nl-NL" altLang="en-US" dirty="0"/>
              <a:t>Wide range </a:t>
            </a:r>
            <a:r>
              <a:rPr lang="nl-NL" altLang="en-US" dirty="0" err="1"/>
              <a:t>from</a:t>
            </a:r>
            <a:r>
              <a:rPr lang="nl-NL" altLang="en-US" dirty="0"/>
              <a:t> </a:t>
            </a:r>
            <a:r>
              <a:rPr lang="nl-NL" altLang="en-US" dirty="0" err="1"/>
              <a:t>rewilding</a:t>
            </a:r>
            <a:r>
              <a:rPr lang="nl-NL" altLang="en-US" dirty="0"/>
              <a:t> in </a:t>
            </a:r>
            <a:r>
              <a:rPr lang="nl-NL" altLang="en-US" dirty="0" err="1"/>
              <a:t>the</a:t>
            </a:r>
            <a:r>
              <a:rPr lang="nl-NL" altLang="en-US" dirty="0"/>
              <a:t> SSP1 </a:t>
            </a:r>
            <a:r>
              <a:rPr lang="nl-NL" altLang="en-US" dirty="0" err="1"/>
              <a:t>to</a:t>
            </a:r>
            <a:r>
              <a:rPr lang="nl-NL" altLang="en-US" dirty="0"/>
              <a:t> </a:t>
            </a:r>
            <a:r>
              <a:rPr lang="nl-NL" altLang="en-US" dirty="0" err="1"/>
              <a:t>continious</a:t>
            </a:r>
            <a:r>
              <a:rPr lang="nl-NL" altLang="en-US" dirty="0"/>
              <a:t> </a:t>
            </a:r>
            <a:r>
              <a:rPr lang="nl-NL" altLang="en-US" dirty="0" err="1"/>
              <a:t>expansion</a:t>
            </a:r>
            <a:r>
              <a:rPr lang="nl-NL" altLang="en-US" dirty="0"/>
              <a:t> of human-</a:t>
            </a:r>
            <a:r>
              <a:rPr lang="nl-NL" altLang="en-US" dirty="0" err="1"/>
              <a:t>dominated</a:t>
            </a:r>
            <a:r>
              <a:rPr lang="nl-NL" altLang="en-US" dirty="0"/>
              <a:t> area in SSP3</a:t>
            </a:r>
            <a:endParaRPr lang="en-US" altLang="en-US" dirty="0"/>
          </a:p>
        </p:txBody>
      </p:sp>
      <p:sp>
        <p:nvSpPr>
          <p:cNvPr id="30723" name="Date Placeholder 3"/>
          <p:cNvSpPr>
            <a:spLocks noGrp="1"/>
          </p:cNvSpPr>
          <p:nvPr>
            <p:ph type="dt" sz="quarter" idx="10"/>
          </p:nvPr>
        </p:nvSpPr>
        <p:spPr>
          <a:noFill/>
        </p:spPr>
        <p:txBody>
          <a:bodyPr/>
          <a:lstStyle>
            <a:lvl1pPr eaLnBrk="0" hangingPunct="0">
              <a:spcBef>
                <a:spcPct val="20000"/>
              </a:spcBef>
              <a:buClr>
                <a:srgbClr val="007BC7"/>
              </a:buClr>
              <a:buFont typeface="Wingdings" pitchFamily="2" charset="2"/>
              <a:buChar char="§"/>
              <a:defRPr sz="2000">
                <a:solidFill>
                  <a:schemeClr val="tx1"/>
                </a:solidFill>
                <a:latin typeface="Verdana" pitchFamily="34" charset="0"/>
                <a:cs typeface="Arial" pitchFamily="34" charset="0"/>
              </a:defRPr>
            </a:lvl1pPr>
            <a:lvl2pPr marL="742950" indent="-285750" eaLnBrk="0" hangingPunct="0">
              <a:spcBef>
                <a:spcPct val="20000"/>
              </a:spcBef>
              <a:buClr>
                <a:srgbClr val="007BC7"/>
              </a:buClr>
              <a:buFont typeface="Verdana" pitchFamily="34" charset="0"/>
              <a:buChar char="–"/>
              <a:defRPr>
                <a:solidFill>
                  <a:schemeClr val="tx1"/>
                </a:solidFill>
                <a:latin typeface="Verdana" pitchFamily="34" charset="0"/>
                <a:cs typeface="Arial" pitchFamily="34" charset="0"/>
              </a:defRPr>
            </a:lvl2pPr>
            <a:lvl3pPr marL="1143000" indent="-228600" eaLnBrk="0" hangingPunct="0">
              <a:spcBef>
                <a:spcPct val="20000"/>
              </a:spcBef>
              <a:buFont typeface="Verdana" pitchFamily="34" charset="0"/>
              <a:buChar char="›"/>
              <a:defRPr>
                <a:solidFill>
                  <a:schemeClr val="tx1"/>
                </a:solidFill>
                <a:latin typeface="Verdana" pitchFamily="34" charset="0"/>
                <a:cs typeface="Arial" pitchFamily="34" charset="0"/>
              </a:defRPr>
            </a:lvl3pPr>
            <a:lvl4pPr marL="1600200" indent="-228600" eaLnBrk="0" hangingPunct="0">
              <a:spcBef>
                <a:spcPct val="20000"/>
              </a:spcBef>
              <a:buFont typeface="Verdana" pitchFamily="34" charset="0"/>
              <a:buChar char="●"/>
              <a:defRPr>
                <a:solidFill>
                  <a:schemeClr val="tx1"/>
                </a:solidFill>
                <a:latin typeface="Verdana" pitchFamily="34" charset="0"/>
                <a:cs typeface="Arial" pitchFamily="34" charset="0"/>
              </a:defRPr>
            </a:lvl4pPr>
            <a:lvl5pPr marL="2057400" indent="-228600" eaLnBrk="0" hangingPunct="0">
              <a:spcBef>
                <a:spcPct val="20000"/>
              </a:spcBef>
              <a:buFont typeface="Verdana" pitchFamily="34" charset="0"/>
              <a:buChar char="–"/>
              <a:defRPr>
                <a:solidFill>
                  <a:schemeClr val="tx1"/>
                </a:solidFill>
                <a:latin typeface="Verdana" pitchFamily="34" charset="0"/>
                <a:cs typeface="Arial" pitchFamily="34" charset="0"/>
              </a:defRPr>
            </a:lvl5pPr>
            <a:lvl6pPr marL="2514600" indent="-228600" eaLnBrk="0" fontAlgn="base" hangingPunct="0">
              <a:spcBef>
                <a:spcPct val="20000"/>
              </a:spcBef>
              <a:spcAft>
                <a:spcPct val="0"/>
              </a:spcAft>
              <a:buFont typeface="Verdana" pitchFamily="34" charset="0"/>
              <a:buChar char="–"/>
              <a:defRPr>
                <a:solidFill>
                  <a:schemeClr val="tx1"/>
                </a:solidFill>
                <a:latin typeface="Verdana" pitchFamily="34" charset="0"/>
                <a:cs typeface="Arial" pitchFamily="34" charset="0"/>
              </a:defRPr>
            </a:lvl6pPr>
            <a:lvl7pPr marL="2971800" indent="-228600" eaLnBrk="0" fontAlgn="base" hangingPunct="0">
              <a:spcBef>
                <a:spcPct val="20000"/>
              </a:spcBef>
              <a:spcAft>
                <a:spcPct val="0"/>
              </a:spcAft>
              <a:buFont typeface="Verdana" pitchFamily="34" charset="0"/>
              <a:buChar char="–"/>
              <a:defRPr>
                <a:solidFill>
                  <a:schemeClr val="tx1"/>
                </a:solidFill>
                <a:latin typeface="Verdana" pitchFamily="34" charset="0"/>
                <a:cs typeface="Arial" pitchFamily="34" charset="0"/>
              </a:defRPr>
            </a:lvl7pPr>
            <a:lvl8pPr marL="3429000" indent="-228600" eaLnBrk="0" fontAlgn="base" hangingPunct="0">
              <a:spcBef>
                <a:spcPct val="20000"/>
              </a:spcBef>
              <a:spcAft>
                <a:spcPct val="0"/>
              </a:spcAft>
              <a:buFont typeface="Verdana" pitchFamily="34" charset="0"/>
              <a:buChar char="–"/>
              <a:defRPr>
                <a:solidFill>
                  <a:schemeClr val="tx1"/>
                </a:solidFill>
                <a:latin typeface="Verdana" pitchFamily="34" charset="0"/>
                <a:cs typeface="Arial" pitchFamily="34" charset="0"/>
              </a:defRPr>
            </a:lvl8pPr>
            <a:lvl9pPr marL="3886200" indent="-228600" eaLnBrk="0" fontAlgn="base" hangingPunct="0">
              <a:spcBef>
                <a:spcPct val="20000"/>
              </a:spcBef>
              <a:spcAft>
                <a:spcPct val="0"/>
              </a:spcAft>
              <a:buFont typeface="Verdana" pitchFamily="34" charset="0"/>
              <a:buChar char="–"/>
              <a:defRPr>
                <a:solidFill>
                  <a:schemeClr val="tx1"/>
                </a:solidFill>
                <a:latin typeface="Verdana" pitchFamily="34" charset="0"/>
                <a:cs typeface="Arial" pitchFamily="34" charset="0"/>
              </a:defRPr>
            </a:lvl9pPr>
          </a:lstStyle>
          <a:p>
            <a:pPr eaLnBrk="1" hangingPunct="1">
              <a:spcBef>
                <a:spcPct val="0"/>
              </a:spcBef>
              <a:buClrTx/>
              <a:buFontTx/>
              <a:buNone/>
            </a:pPr>
            <a:fld id="{C7A00571-F3D7-4F7D-9172-3097239A9A79}" type="datetime4">
              <a:rPr lang="nl-NL" altLang="en-US" sz="1000" smtClean="0">
                <a:solidFill>
                  <a:schemeClr val="bg1"/>
                </a:solidFill>
              </a:rPr>
              <a:pPr eaLnBrk="1" hangingPunct="1">
                <a:spcBef>
                  <a:spcPct val="0"/>
                </a:spcBef>
                <a:buClrTx/>
                <a:buFontTx/>
                <a:buNone/>
              </a:pPr>
              <a:t>26 augustus 2018</a:t>
            </a:fld>
            <a:endParaRPr lang="nl-NL" altLang="en-US" sz="1000">
              <a:solidFill>
                <a:schemeClr val="bg1"/>
              </a:solidFill>
            </a:endParaRPr>
          </a:p>
        </p:txBody>
      </p:sp>
      <p:sp>
        <p:nvSpPr>
          <p:cNvPr id="30724" name="Slide Number Placeholder 4"/>
          <p:cNvSpPr>
            <a:spLocks noGrp="1"/>
          </p:cNvSpPr>
          <p:nvPr>
            <p:ph type="sldNum" sz="quarter" idx="11"/>
          </p:nvPr>
        </p:nvSpPr>
        <p:spPr>
          <a:noFill/>
        </p:spPr>
        <p:txBody>
          <a:bodyPr/>
          <a:lstStyle>
            <a:lvl1pPr eaLnBrk="0" hangingPunct="0">
              <a:spcBef>
                <a:spcPct val="20000"/>
              </a:spcBef>
              <a:buClr>
                <a:srgbClr val="007BC7"/>
              </a:buClr>
              <a:buFont typeface="Wingdings" pitchFamily="2" charset="2"/>
              <a:buChar char="§"/>
              <a:defRPr sz="2000">
                <a:solidFill>
                  <a:schemeClr val="tx1"/>
                </a:solidFill>
                <a:latin typeface="Verdana" pitchFamily="34" charset="0"/>
                <a:cs typeface="Arial" pitchFamily="34" charset="0"/>
              </a:defRPr>
            </a:lvl1pPr>
            <a:lvl2pPr marL="742950" indent="-285750" eaLnBrk="0" hangingPunct="0">
              <a:spcBef>
                <a:spcPct val="20000"/>
              </a:spcBef>
              <a:buClr>
                <a:srgbClr val="007BC7"/>
              </a:buClr>
              <a:buFont typeface="Verdana" pitchFamily="34" charset="0"/>
              <a:buChar char="–"/>
              <a:defRPr>
                <a:solidFill>
                  <a:schemeClr val="tx1"/>
                </a:solidFill>
                <a:latin typeface="Verdana" pitchFamily="34" charset="0"/>
                <a:cs typeface="Arial" pitchFamily="34" charset="0"/>
              </a:defRPr>
            </a:lvl2pPr>
            <a:lvl3pPr marL="1143000" indent="-228600" eaLnBrk="0" hangingPunct="0">
              <a:spcBef>
                <a:spcPct val="20000"/>
              </a:spcBef>
              <a:buFont typeface="Verdana" pitchFamily="34" charset="0"/>
              <a:buChar char="›"/>
              <a:defRPr>
                <a:solidFill>
                  <a:schemeClr val="tx1"/>
                </a:solidFill>
                <a:latin typeface="Verdana" pitchFamily="34" charset="0"/>
                <a:cs typeface="Arial" pitchFamily="34" charset="0"/>
              </a:defRPr>
            </a:lvl3pPr>
            <a:lvl4pPr marL="1600200" indent="-228600" eaLnBrk="0" hangingPunct="0">
              <a:spcBef>
                <a:spcPct val="20000"/>
              </a:spcBef>
              <a:buFont typeface="Verdana" pitchFamily="34" charset="0"/>
              <a:buChar char="●"/>
              <a:defRPr>
                <a:solidFill>
                  <a:schemeClr val="tx1"/>
                </a:solidFill>
                <a:latin typeface="Verdana" pitchFamily="34" charset="0"/>
                <a:cs typeface="Arial" pitchFamily="34" charset="0"/>
              </a:defRPr>
            </a:lvl4pPr>
            <a:lvl5pPr marL="2057400" indent="-228600" eaLnBrk="0" hangingPunct="0">
              <a:spcBef>
                <a:spcPct val="20000"/>
              </a:spcBef>
              <a:buFont typeface="Verdana" pitchFamily="34" charset="0"/>
              <a:buChar char="–"/>
              <a:defRPr>
                <a:solidFill>
                  <a:schemeClr val="tx1"/>
                </a:solidFill>
                <a:latin typeface="Verdana" pitchFamily="34" charset="0"/>
                <a:cs typeface="Arial" pitchFamily="34" charset="0"/>
              </a:defRPr>
            </a:lvl5pPr>
            <a:lvl6pPr marL="2514600" indent="-228600" eaLnBrk="0" fontAlgn="base" hangingPunct="0">
              <a:spcBef>
                <a:spcPct val="20000"/>
              </a:spcBef>
              <a:spcAft>
                <a:spcPct val="0"/>
              </a:spcAft>
              <a:buFont typeface="Verdana" pitchFamily="34" charset="0"/>
              <a:buChar char="–"/>
              <a:defRPr>
                <a:solidFill>
                  <a:schemeClr val="tx1"/>
                </a:solidFill>
                <a:latin typeface="Verdana" pitchFamily="34" charset="0"/>
                <a:cs typeface="Arial" pitchFamily="34" charset="0"/>
              </a:defRPr>
            </a:lvl6pPr>
            <a:lvl7pPr marL="2971800" indent="-228600" eaLnBrk="0" fontAlgn="base" hangingPunct="0">
              <a:spcBef>
                <a:spcPct val="20000"/>
              </a:spcBef>
              <a:spcAft>
                <a:spcPct val="0"/>
              </a:spcAft>
              <a:buFont typeface="Verdana" pitchFamily="34" charset="0"/>
              <a:buChar char="–"/>
              <a:defRPr>
                <a:solidFill>
                  <a:schemeClr val="tx1"/>
                </a:solidFill>
                <a:latin typeface="Verdana" pitchFamily="34" charset="0"/>
                <a:cs typeface="Arial" pitchFamily="34" charset="0"/>
              </a:defRPr>
            </a:lvl7pPr>
            <a:lvl8pPr marL="3429000" indent="-228600" eaLnBrk="0" fontAlgn="base" hangingPunct="0">
              <a:spcBef>
                <a:spcPct val="20000"/>
              </a:spcBef>
              <a:spcAft>
                <a:spcPct val="0"/>
              </a:spcAft>
              <a:buFont typeface="Verdana" pitchFamily="34" charset="0"/>
              <a:buChar char="–"/>
              <a:defRPr>
                <a:solidFill>
                  <a:schemeClr val="tx1"/>
                </a:solidFill>
                <a:latin typeface="Verdana" pitchFamily="34" charset="0"/>
                <a:cs typeface="Arial" pitchFamily="34" charset="0"/>
              </a:defRPr>
            </a:lvl8pPr>
            <a:lvl9pPr marL="3886200" indent="-228600" eaLnBrk="0" fontAlgn="base" hangingPunct="0">
              <a:spcBef>
                <a:spcPct val="20000"/>
              </a:spcBef>
              <a:spcAft>
                <a:spcPct val="0"/>
              </a:spcAft>
              <a:buFont typeface="Verdana" pitchFamily="34" charset="0"/>
              <a:buChar char="–"/>
              <a:defRPr>
                <a:solidFill>
                  <a:schemeClr val="tx1"/>
                </a:solidFill>
                <a:latin typeface="Verdana" pitchFamily="34" charset="0"/>
                <a:cs typeface="Arial" pitchFamily="34" charset="0"/>
              </a:defRPr>
            </a:lvl9pPr>
          </a:lstStyle>
          <a:p>
            <a:pPr eaLnBrk="1" hangingPunct="1">
              <a:spcBef>
                <a:spcPct val="0"/>
              </a:spcBef>
              <a:buClrTx/>
              <a:buFontTx/>
              <a:buNone/>
            </a:pPr>
            <a:fld id="{8F3EDBDC-4F2E-4877-AFA1-4A3B03D04E7E}" type="slidenum">
              <a:rPr lang="nl-NL" altLang="en-US" sz="1000" smtClean="0">
                <a:solidFill>
                  <a:schemeClr val="bg1"/>
                </a:solidFill>
              </a:rPr>
              <a:pPr eaLnBrk="1" hangingPunct="1">
                <a:spcBef>
                  <a:spcPct val="0"/>
                </a:spcBef>
                <a:buClrTx/>
                <a:buFontTx/>
                <a:buNone/>
              </a:pPr>
              <a:t>23</a:t>
            </a:fld>
            <a:endParaRPr lang="nl-NL" altLang="en-US" sz="1000">
              <a:solidFill>
                <a:schemeClr val="bg1"/>
              </a:solidFill>
            </a:endParaRPr>
          </a:p>
        </p:txBody>
      </p:sp>
      <p:pic>
        <p:nvPicPr>
          <p:cNvPr id="3072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3" y="1327150"/>
            <a:ext cx="6867525" cy="553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26" name="TextBox 7"/>
          <p:cNvSpPr txBox="1">
            <a:spLocks noChangeArrowheads="1"/>
          </p:cNvSpPr>
          <p:nvPr/>
        </p:nvSpPr>
        <p:spPr bwMode="auto">
          <a:xfrm>
            <a:off x="17463" y="6508750"/>
            <a:ext cx="20962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07BC7"/>
              </a:buClr>
              <a:buFont typeface="Wingdings" pitchFamily="2" charset="2"/>
              <a:buChar char="§"/>
              <a:defRPr sz="2000">
                <a:solidFill>
                  <a:schemeClr val="tx1"/>
                </a:solidFill>
                <a:latin typeface="Verdana" pitchFamily="34" charset="0"/>
                <a:cs typeface="Arial" pitchFamily="34" charset="0"/>
              </a:defRPr>
            </a:lvl1pPr>
            <a:lvl2pPr marL="742950" indent="-285750" eaLnBrk="0" hangingPunct="0">
              <a:spcBef>
                <a:spcPct val="20000"/>
              </a:spcBef>
              <a:buClr>
                <a:srgbClr val="007BC7"/>
              </a:buClr>
              <a:buFont typeface="Verdana" pitchFamily="34" charset="0"/>
              <a:buChar char="–"/>
              <a:defRPr>
                <a:solidFill>
                  <a:schemeClr val="tx1"/>
                </a:solidFill>
                <a:latin typeface="Verdana" pitchFamily="34" charset="0"/>
                <a:cs typeface="Arial" pitchFamily="34" charset="0"/>
              </a:defRPr>
            </a:lvl2pPr>
            <a:lvl3pPr marL="1143000" indent="-228600" eaLnBrk="0" hangingPunct="0">
              <a:spcBef>
                <a:spcPct val="20000"/>
              </a:spcBef>
              <a:buFont typeface="Verdana" pitchFamily="34" charset="0"/>
              <a:buChar char="›"/>
              <a:defRPr>
                <a:solidFill>
                  <a:schemeClr val="tx1"/>
                </a:solidFill>
                <a:latin typeface="Verdana" pitchFamily="34" charset="0"/>
                <a:cs typeface="Arial" pitchFamily="34" charset="0"/>
              </a:defRPr>
            </a:lvl3pPr>
            <a:lvl4pPr marL="1600200" indent="-228600" eaLnBrk="0" hangingPunct="0">
              <a:spcBef>
                <a:spcPct val="20000"/>
              </a:spcBef>
              <a:buFont typeface="Verdana" pitchFamily="34" charset="0"/>
              <a:buChar char="●"/>
              <a:defRPr>
                <a:solidFill>
                  <a:schemeClr val="tx1"/>
                </a:solidFill>
                <a:latin typeface="Verdana" pitchFamily="34" charset="0"/>
                <a:cs typeface="Arial" pitchFamily="34" charset="0"/>
              </a:defRPr>
            </a:lvl4pPr>
            <a:lvl5pPr marL="2057400" indent="-228600" eaLnBrk="0" hangingPunct="0">
              <a:spcBef>
                <a:spcPct val="20000"/>
              </a:spcBef>
              <a:buFont typeface="Verdana" pitchFamily="34" charset="0"/>
              <a:buChar char="–"/>
              <a:defRPr>
                <a:solidFill>
                  <a:schemeClr val="tx1"/>
                </a:solidFill>
                <a:latin typeface="Verdana" pitchFamily="34" charset="0"/>
                <a:cs typeface="Arial" pitchFamily="34" charset="0"/>
              </a:defRPr>
            </a:lvl5pPr>
            <a:lvl6pPr marL="2514600" indent="-228600" eaLnBrk="0" fontAlgn="base" hangingPunct="0">
              <a:spcBef>
                <a:spcPct val="20000"/>
              </a:spcBef>
              <a:spcAft>
                <a:spcPct val="0"/>
              </a:spcAft>
              <a:buFont typeface="Verdana" pitchFamily="34" charset="0"/>
              <a:buChar char="–"/>
              <a:defRPr>
                <a:solidFill>
                  <a:schemeClr val="tx1"/>
                </a:solidFill>
                <a:latin typeface="Verdana" pitchFamily="34" charset="0"/>
                <a:cs typeface="Arial" pitchFamily="34" charset="0"/>
              </a:defRPr>
            </a:lvl6pPr>
            <a:lvl7pPr marL="2971800" indent="-228600" eaLnBrk="0" fontAlgn="base" hangingPunct="0">
              <a:spcBef>
                <a:spcPct val="20000"/>
              </a:spcBef>
              <a:spcAft>
                <a:spcPct val="0"/>
              </a:spcAft>
              <a:buFont typeface="Verdana" pitchFamily="34" charset="0"/>
              <a:buChar char="–"/>
              <a:defRPr>
                <a:solidFill>
                  <a:schemeClr val="tx1"/>
                </a:solidFill>
                <a:latin typeface="Verdana" pitchFamily="34" charset="0"/>
                <a:cs typeface="Arial" pitchFamily="34" charset="0"/>
              </a:defRPr>
            </a:lvl7pPr>
            <a:lvl8pPr marL="3429000" indent="-228600" eaLnBrk="0" fontAlgn="base" hangingPunct="0">
              <a:spcBef>
                <a:spcPct val="20000"/>
              </a:spcBef>
              <a:spcAft>
                <a:spcPct val="0"/>
              </a:spcAft>
              <a:buFont typeface="Verdana" pitchFamily="34" charset="0"/>
              <a:buChar char="–"/>
              <a:defRPr>
                <a:solidFill>
                  <a:schemeClr val="tx1"/>
                </a:solidFill>
                <a:latin typeface="Verdana" pitchFamily="34" charset="0"/>
                <a:cs typeface="Arial" pitchFamily="34" charset="0"/>
              </a:defRPr>
            </a:lvl8pPr>
            <a:lvl9pPr marL="3886200" indent="-228600" eaLnBrk="0" fontAlgn="base" hangingPunct="0">
              <a:spcBef>
                <a:spcPct val="20000"/>
              </a:spcBef>
              <a:spcAft>
                <a:spcPct val="0"/>
              </a:spcAft>
              <a:buFont typeface="Verdana" pitchFamily="34" charset="0"/>
              <a:buChar char="–"/>
              <a:defRPr>
                <a:solidFill>
                  <a:schemeClr val="tx1"/>
                </a:solidFill>
                <a:latin typeface="Verdana" pitchFamily="34" charset="0"/>
                <a:cs typeface="Arial" pitchFamily="34" charset="0"/>
              </a:defRPr>
            </a:lvl9pPr>
          </a:lstStyle>
          <a:p>
            <a:pPr eaLnBrk="1" hangingPunct="1">
              <a:spcBef>
                <a:spcPct val="0"/>
              </a:spcBef>
              <a:buClrTx/>
              <a:buFontTx/>
              <a:buNone/>
            </a:pPr>
            <a:r>
              <a:rPr lang="nl-NL" altLang="en-US" sz="1800" dirty="0" err="1"/>
              <a:t>Popp</a:t>
            </a:r>
            <a:r>
              <a:rPr lang="nl-NL" altLang="en-US" sz="1800" dirty="0"/>
              <a:t> et al. 2016</a:t>
            </a:r>
            <a:endParaRPr lang="en-US" altLang="en-US" sz="1800" dirty="0"/>
          </a:p>
        </p:txBody>
      </p:sp>
      <p:sp>
        <p:nvSpPr>
          <p:cNvPr id="10" name="Rectangle 9"/>
          <p:cNvSpPr/>
          <p:nvPr/>
        </p:nvSpPr>
        <p:spPr>
          <a:xfrm>
            <a:off x="6696075" y="5929313"/>
            <a:ext cx="2447925" cy="9286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728" name="TextBox 10"/>
          <p:cNvSpPr txBox="1">
            <a:spLocks noChangeArrowheads="1"/>
          </p:cNvSpPr>
          <p:nvPr/>
        </p:nvSpPr>
        <p:spPr bwMode="auto">
          <a:xfrm>
            <a:off x="41275" y="1012825"/>
            <a:ext cx="27559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07BC7"/>
              </a:buClr>
              <a:buFont typeface="Wingdings" pitchFamily="2" charset="2"/>
              <a:buChar char="§"/>
              <a:defRPr sz="2000">
                <a:solidFill>
                  <a:schemeClr val="tx1"/>
                </a:solidFill>
                <a:latin typeface="Verdana" pitchFamily="34" charset="0"/>
                <a:cs typeface="Arial" pitchFamily="34" charset="0"/>
              </a:defRPr>
            </a:lvl1pPr>
            <a:lvl2pPr marL="742950" indent="-285750" eaLnBrk="0" hangingPunct="0">
              <a:spcBef>
                <a:spcPct val="20000"/>
              </a:spcBef>
              <a:buClr>
                <a:srgbClr val="007BC7"/>
              </a:buClr>
              <a:buFont typeface="Verdana" pitchFamily="34" charset="0"/>
              <a:buChar char="–"/>
              <a:defRPr>
                <a:solidFill>
                  <a:schemeClr val="tx1"/>
                </a:solidFill>
                <a:latin typeface="Verdana" pitchFamily="34" charset="0"/>
                <a:cs typeface="Arial" pitchFamily="34" charset="0"/>
              </a:defRPr>
            </a:lvl2pPr>
            <a:lvl3pPr marL="1143000" indent="-228600" eaLnBrk="0" hangingPunct="0">
              <a:spcBef>
                <a:spcPct val="20000"/>
              </a:spcBef>
              <a:buFont typeface="Verdana" pitchFamily="34" charset="0"/>
              <a:buChar char="›"/>
              <a:defRPr>
                <a:solidFill>
                  <a:schemeClr val="tx1"/>
                </a:solidFill>
                <a:latin typeface="Verdana" pitchFamily="34" charset="0"/>
                <a:cs typeface="Arial" pitchFamily="34" charset="0"/>
              </a:defRPr>
            </a:lvl3pPr>
            <a:lvl4pPr marL="1600200" indent="-228600" eaLnBrk="0" hangingPunct="0">
              <a:spcBef>
                <a:spcPct val="20000"/>
              </a:spcBef>
              <a:buFont typeface="Verdana" pitchFamily="34" charset="0"/>
              <a:buChar char="●"/>
              <a:defRPr>
                <a:solidFill>
                  <a:schemeClr val="tx1"/>
                </a:solidFill>
                <a:latin typeface="Verdana" pitchFamily="34" charset="0"/>
                <a:cs typeface="Arial" pitchFamily="34" charset="0"/>
              </a:defRPr>
            </a:lvl4pPr>
            <a:lvl5pPr marL="2057400" indent="-228600" eaLnBrk="0" hangingPunct="0">
              <a:spcBef>
                <a:spcPct val="20000"/>
              </a:spcBef>
              <a:buFont typeface="Verdana" pitchFamily="34" charset="0"/>
              <a:buChar char="–"/>
              <a:defRPr>
                <a:solidFill>
                  <a:schemeClr val="tx1"/>
                </a:solidFill>
                <a:latin typeface="Verdana" pitchFamily="34" charset="0"/>
                <a:cs typeface="Arial" pitchFamily="34" charset="0"/>
              </a:defRPr>
            </a:lvl5pPr>
            <a:lvl6pPr marL="2514600" indent="-228600" eaLnBrk="0" fontAlgn="base" hangingPunct="0">
              <a:spcBef>
                <a:spcPct val="20000"/>
              </a:spcBef>
              <a:spcAft>
                <a:spcPct val="0"/>
              </a:spcAft>
              <a:buFont typeface="Verdana" pitchFamily="34" charset="0"/>
              <a:buChar char="–"/>
              <a:defRPr>
                <a:solidFill>
                  <a:schemeClr val="tx1"/>
                </a:solidFill>
                <a:latin typeface="Verdana" pitchFamily="34" charset="0"/>
                <a:cs typeface="Arial" pitchFamily="34" charset="0"/>
              </a:defRPr>
            </a:lvl6pPr>
            <a:lvl7pPr marL="2971800" indent="-228600" eaLnBrk="0" fontAlgn="base" hangingPunct="0">
              <a:spcBef>
                <a:spcPct val="20000"/>
              </a:spcBef>
              <a:spcAft>
                <a:spcPct val="0"/>
              </a:spcAft>
              <a:buFont typeface="Verdana" pitchFamily="34" charset="0"/>
              <a:buChar char="–"/>
              <a:defRPr>
                <a:solidFill>
                  <a:schemeClr val="tx1"/>
                </a:solidFill>
                <a:latin typeface="Verdana" pitchFamily="34" charset="0"/>
                <a:cs typeface="Arial" pitchFamily="34" charset="0"/>
              </a:defRPr>
            </a:lvl7pPr>
            <a:lvl8pPr marL="3429000" indent="-228600" eaLnBrk="0" fontAlgn="base" hangingPunct="0">
              <a:spcBef>
                <a:spcPct val="20000"/>
              </a:spcBef>
              <a:spcAft>
                <a:spcPct val="0"/>
              </a:spcAft>
              <a:buFont typeface="Verdana" pitchFamily="34" charset="0"/>
              <a:buChar char="–"/>
              <a:defRPr>
                <a:solidFill>
                  <a:schemeClr val="tx1"/>
                </a:solidFill>
                <a:latin typeface="Verdana" pitchFamily="34" charset="0"/>
                <a:cs typeface="Arial" pitchFamily="34" charset="0"/>
              </a:defRPr>
            </a:lvl8pPr>
            <a:lvl9pPr marL="3886200" indent="-228600" eaLnBrk="0" fontAlgn="base" hangingPunct="0">
              <a:spcBef>
                <a:spcPct val="20000"/>
              </a:spcBef>
              <a:spcAft>
                <a:spcPct val="0"/>
              </a:spcAft>
              <a:buFont typeface="Verdana" pitchFamily="34" charset="0"/>
              <a:buChar char="–"/>
              <a:defRPr>
                <a:solidFill>
                  <a:schemeClr val="tx1"/>
                </a:solidFill>
                <a:latin typeface="Verdana" pitchFamily="34" charset="0"/>
                <a:cs typeface="Arial" pitchFamily="34" charset="0"/>
              </a:defRPr>
            </a:lvl9pPr>
          </a:lstStyle>
          <a:p>
            <a:pPr eaLnBrk="1" hangingPunct="1">
              <a:spcBef>
                <a:spcPct val="0"/>
              </a:spcBef>
              <a:buClrTx/>
              <a:buFontTx/>
              <a:buNone/>
            </a:pPr>
            <a:r>
              <a:rPr lang="nl-NL" altLang="en-US" sz="1800"/>
              <a:t>Land area (million ha)</a:t>
            </a:r>
            <a:endParaRPr lang="en-US" altLang="en-US" sz="1800"/>
          </a:p>
        </p:txBody>
      </p:sp>
    </p:spTree>
    <p:extLst>
      <p:ext uri="{BB962C8B-B14F-4D97-AF65-F5344CB8AC3E}">
        <p14:creationId xmlns:p14="http://schemas.microsoft.com/office/powerpoint/2010/main" val="21208422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5F21-6065-FA4F-82BA-3D0D1A23AAD3}"/>
              </a:ext>
            </a:extLst>
          </p:cNvPr>
          <p:cNvSpPr>
            <a:spLocks noGrp="1"/>
          </p:cNvSpPr>
          <p:nvPr>
            <p:ph type="title"/>
          </p:nvPr>
        </p:nvSpPr>
        <p:spPr/>
        <p:txBody>
          <a:bodyPr/>
          <a:lstStyle/>
          <a:p>
            <a:r>
              <a:rPr lang="de-DE" dirty="0" err="1"/>
              <a:t>From</a:t>
            </a:r>
            <a:r>
              <a:rPr lang="de-DE" dirty="0"/>
              <a:t> </a:t>
            </a:r>
            <a:r>
              <a:rPr lang="de-DE" dirty="0" err="1"/>
              <a:t>land</a:t>
            </a:r>
            <a:r>
              <a:rPr lang="de-DE" dirty="0"/>
              <a:t> </a:t>
            </a:r>
            <a:r>
              <a:rPr lang="de-DE" dirty="0" err="1"/>
              <a:t>use</a:t>
            </a:r>
            <a:r>
              <a:rPr lang="de-DE" dirty="0"/>
              <a:t> </a:t>
            </a:r>
            <a:r>
              <a:rPr lang="de-DE" dirty="0" err="1"/>
              <a:t>to</a:t>
            </a:r>
            <a:r>
              <a:rPr lang="de-DE" dirty="0"/>
              <a:t> </a:t>
            </a:r>
            <a:r>
              <a:rPr lang="de-DE" dirty="0" err="1"/>
              <a:t>biodiversity</a:t>
            </a:r>
            <a:endParaRPr lang="de-DE" dirty="0"/>
          </a:p>
        </p:txBody>
      </p:sp>
      <p:sp>
        <p:nvSpPr>
          <p:cNvPr id="3" name="Content Placeholder 2">
            <a:extLst>
              <a:ext uri="{FF2B5EF4-FFF2-40B4-BE49-F238E27FC236}">
                <a16:creationId xmlns:a16="http://schemas.microsoft.com/office/drawing/2014/main" id="{4A92605C-BEBC-A349-B524-4F3FD6E10125}"/>
              </a:ext>
            </a:extLst>
          </p:cNvPr>
          <p:cNvSpPr>
            <a:spLocks noGrp="1"/>
          </p:cNvSpPr>
          <p:nvPr>
            <p:ph idx="1"/>
          </p:nvPr>
        </p:nvSpPr>
        <p:spPr>
          <a:xfrm>
            <a:off x="628650" y="3194137"/>
            <a:ext cx="3596109" cy="2982826"/>
          </a:xfrm>
        </p:spPr>
        <p:txBody>
          <a:bodyPr/>
          <a:lstStyle/>
          <a:p>
            <a:r>
              <a:rPr lang="de-DE" dirty="0"/>
              <a:t>More on </a:t>
            </a:r>
            <a:r>
              <a:rPr lang="de-DE" dirty="0" err="1"/>
              <a:t>this</a:t>
            </a:r>
            <a:r>
              <a:rPr lang="de-DE" dirty="0"/>
              <a:t> </a:t>
            </a:r>
            <a:r>
              <a:rPr lang="de-DE" dirty="0" err="1"/>
              <a:t>with</a:t>
            </a:r>
            <a:r>
              <a:rPr lang="de-DE" dirty="0"/>
              <a:t> </a:t>
            </a:r>
            <a:r>
              <a:rPr lang="de-DE" dirty="0" err="1"/>
              <a:t>Inês</a:t>
            </a:r>
            <a:r>
              <a:rPr lang="de-DE" dirty="0"/>
              <a:t> </a:t>
            </a:r>
            <a:r>
              <a:rPr lang="de-DE" dirty="0" err="1"/>
              <a:t>tomorrow</a:t>
            </a:r>
            <a:endParaRPr lang="de-DE" dirty="0"/>
          </a:p>
          <a:p>
            <a:endParaRPr lang="de-DE" dirty="0"/>
          </a:p>
        </p:txBody>
      </p:sp>
      <p:pic>
        <p:nvPicPr>
          <p:cNvPr id="4" name="Picture 2">
            <a:extLst>
              <a:ext uri="{FF2B5EF4-FFF2-40B4-BE49-F238E27FC236}">
                <a16:creationId xmlns:a16="http://schemas.microsoft.com/office/drawing/2014/main" id="{829B2F7F-B8EA-E740-9EB9-D67A64AE129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68543" y="1949243"/>
            <a:ext cx="4382661" cy="4362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0BB299F1-FDD0-054E-8A6A-142AAADE1DA5}"/>
              </a:ext>
            </a:extLst>
          </p:cNvPr>
          <p:cNvPicPr>
            <a:picLocks noChangeAspect="1"/>
          </p:cNvPicPr>
          <p:nvPr/>
        </p:nvPicPr>
        <p:blipFill>
          <a:blip r:embed="rId3"/>
          <a:stretch>
            <a:fillRect/>
          </a:stretch>
        </p:blipFill>
        <p:spPr>
          <a:xfrm>
            <a:off x="628650" y="4191856"/>
            <a:ext cx="3260926" cy="1203193"/>
          </a:xfrm>
          <a:prstGeom prst="rect">
            <a:avLst/>
          </a:prstGeom>
        </p:spPr>
      </p:pic>
      <p:sp>
        <p:nvSpPr>
          <p:cNvPr id="7" name="Oval 6">
            <a:extLst>
              <a:ext uri="{FF2B5EF4-FFF2-40B4-BE49-F238E27FC236}">
                <a16:creationId xmlns:a16="http://schemas.microsoft.com/office/drawing/2014/main" id="{1A9A3AA8-5958-CE41-A269-EBB89194AA96}"/>
              </a:ext>
            </a:extLst>
          </p:cNvPr>
          <p:cNvSpPr/>
          <p:nvPr/>
        </p:nvSpPr>
        <p:spPr>
          <a:xfrm>
            <a:off x="5204809" y="3684785"/>
            <a:ext cx="1070731" cy="121455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Picture 7">
            <a:extLst>
              <a:ext uri="{FF2B5EF4-FFF2-40B4-BE49-F238E27FC236}">
                <a16:creationId xmlns:a16="http://schemas.microsoft.com/office/drawing/2014/main" id="{225BFAB0-33EB-054E-B09D-A24EB44AA98D}"/>
              </a:ext>
            </a:extLst>
          </p:cNvPr>
          <p:cNvPicPr>
            <a:picLocks noChangeAspect="1"/>
          </p:cNvPicPr>
          <p:nvPr/>
        </p:nvPicPr>
        <p:blipFill>
          <a:blip r:embed="rId4"/>
          <a:stretch>
            <a:fillRect/>
          </a:stretch>
        </p:blipFill>
        <p:spPr>
          <a:xfrm>
            <a:off x="126304" y="2244621"/>
            <a:ext cx="5334000" cy="3771900"/>
          </a:xfrm>
          <a:prstGeom prst="rect">
            <a:avLst/>
          </a:prstGeom>
        </p:spPr>
      </p:pic>
    </p:spTree>
    <p:extLst>
      <p:ext uri="{BB962C8B-B14F-4D97-AF65-F5344CB8AC3E}">
        <p14:creationId xmlns:p14="http://schemas.microsoft.com/office/powerpoint/2010/main" val="326827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EBE70-9135-ED46-820A-79B209C7F27E}"/>
              </a:ext>
            </a:extLst>
          </p:cNvPr>
          <p:cNvSpPr>
            <a:spLocks noGrp="1"/>
          </p:cNvSpPr>
          <p:nvPr>
            <p:ph type="title"/>
          </p:nvPr>
        </p:nvSpPr>
        <p:spPr/>
        <p:txBody>
          <a:bodyPr/>
          <a:lstStyle/>
          <a:p>
            <a:r>
              <a:rPr lang="de-DE" dirty="0" err="1"/>
              <a:t>From</a:t>
            </a:r>
            <a:r>
              <a:rPr lang="de-DE" dirty="0"/>
              <a:t> </a:t>
            </a:r>
            <a:r>
              <a:rPr lang="de-DE" dirty="0" err="1"/>
              <a:t>land</a:t>
            </a:r>
            <a:r>
              <a:rPr lang="de-DE" dirty="0"/>
              <a:t> </a:t>
            </a:r>
            <a:r>
              <a:rPr lang="de-DE" dirty="0" err="1"/>
              <a:t>use</a:t>
            </a:r>
            <a:r>
              <a:rPr lang="de-DE" dirty="0"/>
              <a:t> </a:t>
            </a:r>
            <a:r>
              <a:rPr lang="de-DE" dirty="0" err="1"/>
              <a:t>to</a:t>
            </a:r>
            <a:r>
              <a:rPr lang="de-DE" dirty="0"/>
              <a:t> </a:t>
            </a:r>
            <a:r>
              <a:rPr lang="de-DE" dirty="0" err="1"/>
              <a:t>ecosystem</a:t>
            </a:r>
            <a:r>
              <a:rPr lang="de-DE" dirty="0"/>
              <a:t> </a:t>
            </a:r>
            <a:r>
              <a:rPr lang="de-DE" dirty="0" err="1"/>
              <a:t>services</a:t>
            </a:r>
            <a:endParaRPr lang="de-DE" dirty="0"/>
          </a:p>
        </p:txBody>
      </p:sp>
      <p:pic>
        <p:nvPicPr>
          <p:cNvPr id="4" name="Picture 2">
            <a:extLst>
              <a:ext uri="{FF2B5EF4-FFF2-40B4-BE49-F238E27FC236}">
                <a16:creationId xmlns:a16="http://schemas.microsoft.com/office/drawing/2014/main" id="{6A4792A1-B607-9647-9D9D-33DA1A10894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18072" y="1825625"/>
            <a:ext cx="4382661" cy="4362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a:extLst>
              <a:ext uri="{FF2B5EF4-FFF2-40B4-BE49-F238E27FC236}">
                <a16:creationId xmlns:a16="http://schemas.microsoft.com/office/drawing/2014/main" id="{EC6CABCD-7413-9643-8367-B0A9E88EFB08}"/>
              </a:ext>
            </a:extLst>
          </p:cNvPr>
          <p:cNvSpPr/>
          <p:nvPr/>
        </p:nvSpPr>
        <p:spPr>
          <a:xfrm>
            <a:off x="6983505" y="3521946"/>
            <a:ext cx="1070731" cy="121455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 name="Content Placeholder 10">
            <a:extLst>
              <a:ext uri="{FF2B5EF4-FFF2-40B4-BE49-F238E27FC236}">
                <a16:creationId xmlns:a16="http://schemas.microsoft.com/office/drawing/2014/main" id="{CD36FAFF-98B8-FA47-8203-95787E5AFBE1}"/>
              </a:ext>
            </a:extLst>
          </p:cNvPr>
          <p:cNvPicPr>
            <a:picLocks noGrp="1" noChangeAspect="1"/>
          </p:cNvPicPr>
          <p:nvPr>
            <p:ph idx="1"/>
          </p:nvPr>
        </p:nvPicPr>
        <p:blipFill>
          <a:blip r:embed="rId3"/>
          <a:stretch>
            <a:fillRect/>
          </a:stretch>
        </p:blipFill>
        <p:spPr>
          <a:xfrm>
            <a:off x="352611" y="2577964"/>
            <a:ext cx="4407280" cy="2857978"/>
          </a:xfrm>
        </p:spPr>
      </p:pic>
    </p:spTree>
    <p:extLst>
      <p:ext uri="{BB962C8B-B14F-4D97-AF65-F5344CB8AC3E}">
        <p14:creationId xmlns:p14="http://schemas.microsoft.com/office/powerpoint/2010/main" val="236832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777E1-5BF1-FA46-B593-DC89C2D44547}"/>
              </a:ext>
            </a:extLst>
          </p:cNvPr>
          <p:cNvSpPr>
            <a:spLocks noGrp="1"/>
          </p:cNvSpPr>
          <p:nvPr>
            <p:ph type="title"/>
          </p:nvPr>
        </p:nvSpPr>
        <p:spPr/>
        <p:txBody>
          <a:bodyPr/>
          <a:lstStyle/>
          <a:p>
            <a:r>
              <a:rPr lang="de-DE" dirty="0"/>
              <a:t>But </a:t>
            </a:r>
            <a:r>
              <a:rPr lang="de-DE" dirty="0" err="1"/>
              <a:t>how</a:t>
            </a:r>
            <a:r>
              <a:rPr lang="de-DE" dirty="0"/>
              <a:t> </a:t>
            </a:r>
            <a:r>
              <a:rPr lang="de-DE" dirty="0" err="1"/>
              <a:t>about</a:t>
            </a:r>
            <a:r>
              <a:rPr lang="de-DE" dirty="0"/>
              <a:t> BD &lt;-&gt; ES? </a:t>
            </a:r>
          </a:p>
        </p:txBody>
      </p:sp>
      <p:sp>
        <p:nvSpPr>
          <p:cNvPr id="3" name="Content Placeholder 2">
            <a:extLst>
              <a:ext uri="{FF2B5EF4-FFF2-40B4-BE49-F238E27FC236}">
                <a16:creationId xmlns:a16="http://schemas.microsoft.com/office/drawing/2014/main" id="{E36C91B8-F32B-3C49-9219-72C456AD5EBD}"/>
              </a:ext>
            </a:extLst>
          </p:cNvPr>
          <p:cNvSpPr>
            <a:spLocks noGrp="1"/>
          </p:cNvSpPr>
          <p:nvPr>
            <p:ph idx="1"/>
          </p:nvPr>
        </p:nvSpPr>
        <p:spPr>
          <a:xfrm>
            <a:off x="628650" y="1825625"/>
            <a:ext cx="3793594" cy="4351338"/>
          </a:xfrm>
        </p:spPr>
        <p:txBody>
          <a:bodyPr>
            <a:normAutofit lnSpcReduction="10000"/>
          </a:bodyPr>
          <a:lstStyle/>
          <a:p>
            <a:r>
              <a:rPr lang="de-DE" dirty="0" err="1"/>
              <a:t>We‘re</a:t>
            </a:r>
            <a:r>
              <a:rPr lang="de-DE" dirty="0"/>
              <a:t> not </a:t>
            </a:r>
            <a:r>
              <a:rPr lang="de-DE" dirty="0" err="1"/>
              <a:t>there</a:t>
            </a:r>
            <a:r>
              <a:rPr lang="de-DE" dirty="0"/>
              <a:t> </a:t>
            </a:r>
            <a:r>
              <a:rPr lang="de-DE" dirty="0" err="1"/>
              <a:t>yet</a:t>
            </a:r>
            <a:r>
              <a:rPr lang="de-DE" dirty="0"/>
              <a:t>...</a:t>
            </a:r>
          </a:p>
          <a:p>
            <a:r>
              <a:rPr lang="de-DE" dirty="0" err="1"/>
              <a:t>Neither</a:t>
            </a:r>
            <a:r>
              <a:rPr lang="de-DE" dirty="0"/>
              <a:t> </a:t>
            </a:r>
            <a:r>
              <a:rPr lang="de-DE" dirty="0" err="1"/>
              <a:t>are</a:t>
            </a:r>
            <a:r>
              <a:rPr lang="de-DE" dirty="0"/>
              <a:t> </a:t>
            </a:r>
            <a:r>
              <a:rPr lang="de-DE" dirty="0" err="1"/>
              <a:t>we</a:t>
            </a:r>
            <a:r>
              <a:rPr lang="de-DE" dirty="0"/>
              <a:t> in </a:t>
            </a:r>
            <a:r>
              <a:rPr lang="de-DE" dirty="0" err="1"/>
              <a:t>terms</a:t>
            </a:r>
            <a:r>
              <a:rPr lang="de-DE" dirty="0"/>
              <a:t> </a:t>
            </a:r>
            <a:r>
              <a:rPr lang="de-DE" dirty="0" err="1"/>
              <a:t>of</a:t>
            </a:r>
            <a:r>
              <a:rPr lang="de-DE" dirty="0"/>
              <a:t> </a:t>
            </a:r>
            <a:r>
              <a:rPr lang="de-DE" dirty="0" err="1"/>
              <a:t>accounting</a:t>
            </a:r>
            <a:r>
              <a:rPr lang="de-DE" dirty="0"/>
              <a:t> </a:t>
            </a:r>
            <a:r>
              <a:rPr lang="de-DE" dirty="0" err="1"/>
              <a:t>for</a:t>
            </a:r>
            <a:r>
              <a:rPr lang="de-DE" dirty="0"/>
              <a:t> </a:t>
            </a:r>
            <a:r>
              <a:rPr lang="de-DE" dirty="0" err="1"/>
              <a:t>feedbacks</a:t>
            </a:r>
            <a:r>
              <a:rPr lang="de-DE" dirty="0"/>
              <a:t> in </a:t>
            </a:r>
            <a:r>
              <a:rPr lang="de-DE" dirty="0" err="1"/>
              <a:t>these</a:t>
            </a:r>
            <a:r>
              <a:rPr lang="de-DE" dirty="0"/>
              <a:t> </a:t>
            </a:r>
            <a:r>
              <a:rPr lang="de-DE" dirty="0" err="1"/>
              <a:t>models</a:t>
            </a:r>
            <a:r>
              <a:rPr lang="de-DE" dirty="0"/>
              <a:t>, i.e. a </a:t>
            </a:r>
            <a:r>
              <a:rPr lang="de-DE" dirty="0" err="1"/>
              <a:t>change</a:t>
            </a:r>
            <a:r>
              <a:rPr lang="de-DE" dirty="0"/>
              <a:t> in </a:t>
            </a:r>
            <a:r>
              <a:rPr lang="de-DE" dirty="0" err="1"/>
              <a:t>biodiversity</a:t>
            </a:r>
            <a:r>
              <a:rPr lang="de-DE" dirty="0"/>
              <a:t> (e.g., </a:t>
            </a:r>
            <a:r>
              <a:rPr lang="de-DE" dirty="0" err="1"/>
              <a:t>pollinators</a:t>
            </a:r>
            <a:r>
              <a:rPr lang="de-DE" dirty="0"/>
              <a:t>) </a:t>
            </a:r>
            <a:r>
              <a:rPr lang="de-DE" dirty="0" err="1"/>
              <a:t>impact</a:t>
            </a:r>
            <a:r>
              <a:rPr lang="de-DE" dirty="0"/>
              <a:t> </a:t>
            </a:r>
            <a:r>
              <a:rPr lang="de-DE" dirty="0" err="1"/>
              <a:t>land</a:t>
            </a:r>
            <a:r>
              <a:rPr lang="de-DE" dirty="0"/>
              <a:t> </a:t>
            </a:r>
            <a:r>
              <a:rPr lang="de-DE" dirty="0" err="1"/>
              <a:t>use</a:t>
            </a:r>
            <a:r>
              <a:rPr lang="de-DE" dirty="0"/>
              <a:t> </a:t>
            </a:r>
            <a:r>
              <a:rPr lang="de-DE" dirty="0" err="1"/>
              <a:t>dynamics</a:t>
            </a:r>
            <a:r>
              <a:rPr lang="de-DE" dirty="0"/>
              <a:t> (e.g., </a:t>
            </a:r>
            <a:r>
              <a:rPr lang="de-DE" dirty="0" err="1"/>
              <a:t>agricultural</a:t>
            </a:r>
            <a:r>
              <a:rPr lang="de-DE" dirty="0"/>
              <a:t> </a:t>
            </a:r>
            <a:r>
              <a:rPr lang="de-DE" dirty="0" err="1"/>
              <a:t>lands</a:t>
            </a:r>
            <a:r>
              <a:rPr lang="de-DE" dirty="0"/>
              <a:t>), </a:t>
            </a:r>
            <a:r>
              <a:rPr lang="de-DE" dirty="0" err="1"/>
              <a:t>that</a:t>
            </a:r>
            <a:r>
              <a:rPr lang="de-DE" dirty="0"/>
              <a:t> </a:t>
            </a:r>
            <a:r>
              <a:rPr lang="de-DE" dirty="0" err="1"/>
              <a:t>then</a:t>
            </a:r>
            <a:r>
              <a:rPr lang="de-DE" dirty="0"/>
              <a:t> </a:t>
            </a:r>
            <a:r>
              <a:rPr lang="de-DE" dirty="0" err="1"/>
              <a:t>impacts</a:t>
            </a:r>
            <a:r>
              <a:rPr lang="de-DE" dirty="0"/>
              <a:t> </a:t>
            </a:r>
            <a:r>
              <a:rPr lang="de-DE" dirty="0" err="1"/>
              <a:t>markets</a:t>
            </a:r>
            <a:r>
              <a:rPr lang="de-DE" dirty="0"/>
              <a:t> (e.g., </a:t>
            </a:r>
            <a:r>
              <a:rPr lang="de-DE" dirty="0" err="1"/>
              <a:t>demand</a:t>
            </a:r>
            <a:r>
              <a:rPr lang="de-DE" dirty="0"/>
              <a:t> </a:t>
            </a:r>
            <a:r>
              <a:rPr lang="de-DE" dirty="0" err="1"/>
              <a:t>for</a:t>
            </a:r>
            <a:r>
              <a:rPr lang="de-DE" dirty="0"/>
              <a:t> </a:t>
            </a:r>
            <a:r>
              <a:rPr lang="de-DE" dirty="0" err="1"/>
              <a:t>products</a:t>
            </a:r>
            <a:r>
              <a:rPr lang="de-DE" dirty="0"/>
              <a:t>) </a:t>
            </a:r>
          </a:p>
        </p:txBody>
      </p:sp>
      <p:pic>
        <p:nvPicPr>
          <p:cNvPr id="4" name="Picture 2">
            <a:extLst>
              <a:ext uri="{FF2B5EF4-FFF2-40B4-BE49-F238E27FC236}">
                <a16:creationId xmlns:a16="http://schemas.microsoft.com/office/drawing/2014/main" id="{879885BB-C23B-CD4C-A330-F0F604C6331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22244" y="1825625"/>
            <a:ext cx="4382661" cy="4362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a:extLst>
              <a:ext uri="{FF2B5EF4-FFF2-40B4-BE49-F238E27FC236}">
                <a16:creationId xmlns:a16="http://schemas.microsoft.com/office/drawing/2014/main" id="{71A79AB4-99B1-804F-9B3E-A87DA08711FE}"/>
              </a:ext>
            </a:extLst>
          </p:cNvPr>
          <p:cNvSpPr/>
          <p:nvPr/>
        </p:nvSpPr>
        <p:spPr>
          <a:xfrm>
            <a:off x="6432359" y="4599184"/>
            <a:ext cx="1070731" cy="121455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Oval 5">
            <a:extLst>
              <a:ext uri="{FF2B5EF4-FFF2-40B4-BE49-F238E27FC236}">
                <a16:creationId xmlns:a16="http://schemas.microsoft.com/office/drawing/2014/main" id="{ACC7C80F-4D5A-6C48-8DC8-67F541505004}"/>
              </a:ext>
            </a:extLst>
          </p:cNvPr>
          <p:cNvSpPr/>
          <p:nvPr/>
        </p:nvSpPr>
        <p:spPr>
          <a:xfrm>
            <a:off x="7885379" y="2582494"/>
            <a:ext cx="1070731" cy="121455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026345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35738-5218-0441-9FF1-A0BBFE738EEC}"/>
              </a:ext>
            </a:extLst>
          </p:cNvPr>
          <p:cNvSpPr>
            <a:spLocks noGrp="1"/>
          </p:cNvSpPr>
          <p:nvPr>
            <p:ph type="title"/>
          </p:nvPr>
        </p:nvSpPr>
        <p:spPr/>
        <p:txBody>
          <a:bodyPr/>
          <a:lstStyle/>
          <a:p>
            <a:r>
              <a:rPr lang="de-DE" dirty="0"/>
              <a:t>In </a:t>
            </a:r>
            <a:r>
              <a:rPr lang="de-DE" dirty="0" err="1"/>
              <a:t>today‘s</a:t>
            </a:r>
            <a:r>
              <a:rPr lang="de-DE" dirty="0"/>
              <a:t> </a:t>
            </a:r>
            <a:r>
              <a:rPr lang="de-DE" dirty="0" err="1"/>
              <a:t>class</a:t>
            </a:r>
            <a:endParaRPr lang="de-DE" dirty="0"/>
          </a:p>
        </p:txBody>
      </p:sp>
      <p:sp>
        <p:nvSpPr>
          <p:cNvPr id="3" name="Content Placeholder 2">
            <a:extLst>
              <a:ext uri="{FF2B5EF4-FFF2-40B4-BE49-F238E27FC236}">
                <a16:creationId xmlns:a16="http://schemas.microsoft.com/office/drawing/2014/main" id="{E7C09759-520B-9045-9B5C-69D6A0EABA1D}"/>
              </a:ext>
            </a:extLst>
          </p:cNvPr>
          <p:cNvSpPr>
            <a:spLocks noGrp="1"/>
          </p:cNvSpPr>
          <p:nvPr>
            <p:ph idx="1"/>
          </p:nvPr>
        </p:nvSpPr>
        <p:spPr>
          <a:xfrm>
            <a:off x="628650" y="1825625"/>
            <a:ext cx="3792879" cy="4351338"/>
          </a:xfrm>
        </p:spPr>
        <p:txBody>
          <a:bodyPr/>
          <a:lstStyle/>
          <a:p>
            <a:endParaRPr lang="de-DE" dirty="0"/>
          </a:p>
          <a:p>
            <a:r>
              <a:rPr lang="de-DE" dirty="0"/>
              <a:t>Land </a:t>
            </a:r>
            <a:r>
              <a:rPr lang="de-DE" dirty="0" err="1"/>
              <a:t>use</a:t>
            </a:r>
            <a:r>
              <a:rPr lang="de-DE" dirty="0"/>
              <a:t> </a:t>
            </a:r>
            <a:r>
              <a:rPr lang="de-DE" dirty="0" err="1"/>
              <a:t>and</a:t>
            </a:r>
            <a:r>
              <a:rPr lang="de-DE" dirty="0"/>
              <a:t> </a:t>
            </a:r>
            <a:r>
              <a:rPr lang="de-DE" dirty="0" err="1"/>
              <a:t>land</a:t>
            </a:r>
            <a:r>
              <a:rPr lang="de-DE" dirty="0"/>
              <a:t> </a:t>
            </a:r>
            <a:r>
              <a:rPr lang="de-DE" dirty="0" err="1"/>
              <a:t>cover</a:t>
            </a:r>
            <a:r>
              <a:rPr lang="de-DE" dirty="0"/>
              <a:t> </a:t>
            </a:r>
            <a:r>
              <a:rPr lang="de-DE" dirty="0" err="1"/>
              <a:t>change</a:t>
            </a:r>
            <a:r>
              <a:rPr lang="de-DE" dirty="0"/>
              <a:t> </a:t>
            </a:r>
            <a:r>
              <a:rPr lang="de-DE" dirty="0" err="1"/>
              <a:t>modelling</a:t>
            </a:r>
            <a:r>
              <a:rPr lang="de-DE" dirty="0"/>
              <a:t> at regional </a:t>
            </a:r>
            <a:r>
              <a:rPr lang="de-DE" dirty="0" err="1"/>
              <a:t>scale</a:t>
            </a:r>
            <a:endParaRPr lang="de-DE" dirty="0"/>
          </a:p>
          <a:p>
            <a:endParaRPr lang="de-DE" dirty="0"/>
          </a:p>
          <a:p>
            <a:r>
              <a:rPr lang="de-DE" dirty="0"/>
              <a:t>Go </a:t>
            </a:r>
            <a:r>
              <a:rPr lang="de-DE" dirty="0" err="1"/>
              <a:t>through</a:t>
            </a:r>
            <a:r>
              <a:rPr lang="de-DE" dirty="0"/>
              <a:t> an </a:t>
            </a:r>
            <a:r>
              <a:rPr lang="de-DE" dirty="0" err="1"/>
              <a:t>example</a:t>
            </a:r>
            <a:r>
              <a:rPr lang="de-DE" dirty="0"/>
              <a:t> </a:t>
            </a:r>
            <a:r>
              <a:rPr lang="de-DE" dirty="0" err="1"/>
              <a:t>of</a:t>
            </a:r>
            <a:r>
              <a:rPr lang="de-DE" dirty="0"/>
              <a:t> a </a:t>
            </a:r>
            <a:r>
              <a:rPr lang="de-DE" dirty="0" err="1"/>
              <a:t>data-driven</a:t>
            </a:r>
            <a:r>
              <a:rPr lang="de-DE" dirty="0"/>
              <a:t> </a:t>
            </a:r>
            <a:r>
              <a:rPr lang="de-DE" dirty="0" err="1"/>
              <a:t>land</a:t>
            </a:r>
            <a:r>
              <a:rPr lang="de-DE" dirty="0"/>
              <a:t> </a:t>
            </a:r>
            <a:r>
              <a:rPr lang="de-DE" dirty="0" err="1"/>
              <a:t>cover</a:t>
            </a:r>
            <a:r>
              <a:rPr lang="de-DE" dirty="0"/>
              <a:t> </a:t>
            </a:r>
            <a:r>
              <a:rPr lang="de-DE" dirty="0" err="1"/>
              <a:t>change</a:t>
            </a:r>
            <a:r>
              <a:rPr lang="de-DE" dirty="0"/>
              <a:t> </a:t>
            </a:r>
            <a:r>
              <a:rPr lang="de-DE" dirty="0" err="1"/>
              <a:t>model</a:t>
            </a:r>
            <a:endParaRPr lang="de-DE" dirty="0"/>
          </a:p>
        </p:txBody>
      </p:sp>
      <p:pic>
        <p:nvPicPr>
          <p:cNvPr id="4" name="Picture 2">
            <a:extLst>
              <a:ext uri="{FF2B5EF4-FFF2-40B4-BE49-F238E27FC236}">
                <a16:creationId xmlns:a16="http://schemas.microsoft.com/office/drawing/2014/main" id="{9B2A641B-1463-EB46-9F5A-7F1769DF843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21529" y="1690689"/>
            <a:ext cx="4382661" cy="4362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a:extLst>
              <a:ext uri="{FF2B5EF4-FFF2-40B4-BE49-F238E27FC236}">
                <a16:creationId xmlns:a16="http://schemas.microsoft.com/office/drawing/2014/main" id="{B66CF821-81F4-F244-B28A-2BBC3D90025E}"/>
              </a:ext>
            </a:extLst>
          </p:cNvPr>
          <p:cNvSpPr/>
          <p:nvPr/>
        </p:nvSpPr>
        <p:spPr>
          <a:xfrm>
            <a:off x="4507021" y="2657459"/>
            <a:ext cx="4008329" cy="121455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037976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6446C-82C2-1C42-81F1-C1366BCBFEAE}"/>
              </a:ext>
            </a:extLst>
          </p:cNvPr>
          <p:cNvSpPr>
            <a:spLocks noGrp="1"/>
          </p:cNvSpPr>
          <p:nvPr>
            <p:ph type="title"/>
          </p:nvPr>
        </p:nvSpPr>
        <p:spPr/>
        <p:txBody>
          <a:bodyPr>
            <a:normAutofit fontScale="90000"/>
          </a:bodyPr>
          <a:lstStyle/>
          <a:p>
            <a:r>
              <a:rPr lang="en-US" dirty="0">
                <a:solidFill>
                  <a:srgbClr val="252525"/>
                </a:solidFill>
                <a:latin typeface="Arial" panose="020B0604020202020204" pitchFamily="34" charset="0"/>
              </a:rPr>
              <a:t>All models are wrong; but some are useful! </a:t>
            </a:r>
            <a:r>
              <a:rPr lang="en-US" sz="3100" dirty="0">
                <a:solidFill>
                  <a:srgbClr val="252525"/>
                </a:solidFill>
                <a:latin typeface="Arial" panose="020B0604020202020204" pitchFamily="34" charset="0"/>
              </a:rPr>
              <a:t>George E. P. Box</a:t>
            </a:r>
            <a:br>
              <a:rPr lang="pt-PT" dirty="0"/>
            </a:br>
            <a:endParaRPr lang="de-DE" dirty="0"/>
          </a:p>
        </p:txBody>
      </p:sp>
      <p:pic>
        <p:nvPicPr>
          <p:cNvPr id="5" name="Picture 4" descr="http://images.clipartpanda.com/farm-clip-art-FARMER3.jpg">
            <a:extLst>
              <a:ext uri="{FF2B5EF4-FFF2-40B4-BE49-F238E27FC236}">
                <a16:creationId xmlns:a16="http://schemas.microsoft.com/office/drawing/2014/main" id="{7287AF78-6807-3640-A012-FB22455137A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8786" y="2206620"/>
            <a:ext cx="432078" cy="8623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http://images.clipartpanda.com/tractor-clip-art-pc5M5aocB.png">
            <a:extLst>
              <a:ext uri="{FF2B5EF4-FFF2-40B4-BE49-F238E27FC236}">
                <a16:creationId xmlns:a16="http://schemas.microsoft.com/office/drawing/2014/main" id="{699F1200-2F85-4349-B2F7-C51606B2AA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28925" y="2276872"/>
            <a:ext cx="1162350" cy="8233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abkldesigns.com/clipart2/ind3s.gif">
            <a:extLst>
              <a:ext uri="{FF2B5EF4-FFF2-40B4-BE49-F238E27FC236}">
                <a16:creationId xmlns:a16="http://schemas.microsoft.com/office/drawing/2014/main" id="{BCAF8C5E-A696-9D42-9D3C-33A211BAC3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288" y="2129936"/>
            <a:ext cx="1545571" cy="9390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E58E42B-214C-1744-B71E-B9A82FFBD775}"/>
              </a:ext>
            </a:extLst>
          </p:cNvPr>
          <p:cNvPicPr>
            <a:picLocks noChangeAspect="1"/>
          </p:cNvPicPr>
          <p:nvPr/>
        </p:nvPicPr>
        <p:blipFill rotWithShape="1">
          <a:blip r:embed="rId5"/>
          <a:srcRect b="33754"/>
          <a:stretch/>
        </p:blipFill>
        <p:spPr>
          <a:xfrm>
            <a:off x="683568" y="3429000"/>
            <a:ext cx="1309688" cy="1224136"/>
          </a:xfrm>
          <a:prstGeom prst="rect">
            <a:avLst/>
          </a:prstGeom>
        </p:spPr>
      </p:pic>
      <p:pic>
        <p:nvPicPr>
          <p:cNvPr id="9" name="Picture 12" descr="http://images.clipartpanda.com/matrix-clipart-matrix.png">
            <a:extLst>
              <a:ext uri="{FF2B5EF4-FFF2-40B4-BE49-F238E27FC236}">
                <a16:creationId xmlns:a16="http://schemas.microsoft.com/office/drawing/2014/main" id="{89E17AD1-1163-EE40-8334-1935DE871E2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3308" y="3772352"/>
            <a:ext cx="269027" cy="25458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AA20757-D465-CC43-8C72-A4A7E5620F44}"/>
              </a:ext>
            </a:extLst>
          </p:cNvPr>
          <p:cNvPicPr>
            <a:picLocks noChangeAspect="1"/>
          </p:cNvPicPr>
          <p:nvPr/>
        </p:nvPicPr>
        <p:blipFill rotWithShape="1">
          <a:blip r:embed="rId5"/>
          <a:srcRect b="29857"/>
          <a:stretch/>
        </p:blipFill>
        <p:spPr>
          <a:xfrm>
            <a:off x="3910384" y="3573016"/>
            <a:ext cx="1309688" cy="1296144"/>
          </a:xfrm>
          <a:prstGeom prst="rect">
            <a:avLst/>
          </a:prstGeom>
        </p:spPr>
      </p:pic>
      <p:pic>
        <p:nvPicPr>
          <p:cNvPr id="11" name="Picture 12" descr="http://images.clipartpanda.com/matrix-clipart-matrix.png">
            <a:extLst>
              <a:ext uri="{FF2B5EF4-FFF2-40B4-BE49-F238E27FC236}">
                <a16:creationId xmlns:a16="http://schemas.microsoft.com/office/drawing/2014/main" id="{81515F70-15DC-3942-869F-C41792FE6CD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35115" y="3636639"/>
            <a:ext cx="860225" cy="81404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1A3B6D8-558F-3149-A032-B16E1D7E1A70}"/>
              </a:ext>
            </a:extLst>
          </p:cNvPr>
          <p:cNvPicPr>
            <a:picLocks noChangeAspect="1"/>
          </p:cNvPicPr>
          <p:nvPr/>
        </p:nvPicPr>
        <p:blipFill rotWithShape="1">
          <a:blip r:embed="rId5"/>
          <a:srcRect b="27353"/>
          <a:stretch/>
        </p:blipFill>
        <p:spPr>
          <a:xfrm>
            <a:off x="7366768" y="3501501"/>
            <a:ext cx="1309688" cy="1342406"/>
          </a:xfrm>
          <a:prstGeom prst="rect">
            <a:avLst/>
          </a:prstGeom>
        </p:spPr>
      </p:pic>
      <p:pic>
        <p:nvPicPr>
          <p:cNvPr id="13" name="Picture 12" descr="http://images.clipartpanda.com/matrix-clipart-matrix.png">
            <a:extLst>
              <a:ext uri="{FF2B5EF4-FFF2-40B4-BE49-F238E27FC236}">
                <a16:creationId xmlns:a16="http://schemas.microsoft.com/office/drawing/2014/main" id="{EBC82693-4197-E748-B558-FA67922CCD7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4893" y="3501008"/>
            <a:ext cx="1329547" cy="125816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http://www.clker.com/cliparts/H/i/N/V/m/o/plus-sign-md.png">
            <a:extLst>
              <a:ext uri="{FF2B5EF4-FFF2-40B4-BE49-F238E27FC236}">
                <a16:creationId xmlns:a16="http://schemas.microsoft.com/office/drawing/2014/main" id="{F6FF996E-8403-BC49-9383-C648E727D85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937073" y="6021288"/>
            <a:ext cx="626369" cy="59075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8" descr="http://images.clipartpanda.com/negative-clipart-KTnMREATq.png">
            <a:extLst>
              <a:ext uri="{FF2B5EF4-FFF2-40B4-BE49-F238E27FC236}">
                <a16:creationId xmlns:a16="http://schemas.microsoft.com/office/drawing/2014/main" id="{D76EDB51-5B80-E041-AFEE-54B590A0BC6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0992" y="6021288"/>
            <a:ext cx="725152" cy="72515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0B949852-7008-6846-BE8B-B64F85DCBAAF}"/>
              </a:ext>
            </a:extLst>
          </p:cNvPr>
          <p:cNvSpPr txBox="1"/>
          <p:nvPr/>
        </p:nvSpPr>
        <p:spPr>
          <a:xfrm>
            <a:off x="2333806" y="5978897"/>
            <a:ext cx="4315605" cy="646331"/>
          </a:xfrm>
          <a:prstGeom prst="rect">
            <a:avLst/>
          </a:prstGeom>
          <a:noFill/>
        </p:spPr>
        <p:txBody>
          <a:bodyPr wrap="none" rtlCol="0">
            <a:spAutoFit/>
          </a:bodyPr>
          <a:lstStyle/>
          <a:p>
            <a:r>
              <a:rPr lang="pt-PT" sz="3600" dirty="0">
                <a:solidFill>
                  <a:schemeClr val="tx2">
                    <a:lumMod val="60000"/>
                    <a:lumOff val="40000"/>
                  </a:schemeClr>
                </a:solidFill>
              </a:rPr>
              <a:t>SCALE (</a:t>
            </a:r>
            <a:r>
              <a:rPr lang="pt-PT" sz="3600" dirty="0" err="1">
                <a:solidFill>
                  <a:schemeClr val="tx2">
                    <a:lumMod val="60000"/>
                    <a:lumOff val="40000"/>
                  </a:schemeClr>
                </a:solidFill>
              </a:rPr>
              <a:t>trade-off</a:t>
            </a:r>
            <a:r>
              <a:rPr lang="pt-PT" sz="3600" dirty="0">
                <a:solidFill>
                  <a:schemeClr val="tx2">
                    <a:lumMod val="60000"/>
                    <a:lumOff val="40000"/>
                  </a:schemeClr>
                </a:solidFill>
              </a:rPr>
              <a:t>)</a:t>
            </a:r>
          </a:p>
        </p:txBody>
      </p:sp>
      <p:sp>
        <p:nvSpPr>
          <p:cNvPr id="17" name="TextBox 16">
            <a:extLst>
              <a:ext uri="{FF2B5EF4-FFF2-40B4-BE49-F238E27FC236}">
                <a16:creationId xmlns:a16="http://schemas.microsoft.com/office/drawing/2014/main" id="{20FC4FE2-0762-3445-98F8-AAC65F62BC99}"/>
              </a:ext>
            </a:extLst>
          </p:cNvPr>
          <p:cNvSpPr txBox="1"/>
          <p:nvPr/>
        </p:nvSpPr>
        <p:spPr>
          <a:xfrm>
            <a:off x="65467" y="5085184"/>
            <a:ext cx="2523576" cy="461665"/>
          </a:xfrm>
          <a:prstGeom prst="rect">
            <a:avLst/>
          </a:prstGeom>
          <a:noFill/>
        </p:spPr>
        <p:txBody>
          <a:bodyPr wrap="none" rtlCol="0">
            <a:spAutoFit/>
          </a:bodyPr>
          <a:lstStyle/>
          <a:p>
            <a:r>
              <a:rPr lang="pt-PT" dirty="0" err="1"/>
              <a:t>Farm-level</a:t>
            </a:r>
            <a:r>
              <a:rPr lang="pt-PT" dirty="0"/>
              <a:t> LCC</a:t>
            </a:r>
          </a:p>
        </p:txBody>
      </p:sp>
      <p:sp>
        <p:nvSpPr>
          <p:cNvPr id="18" name="TextBox 17">
            <a:extLst>
              <a:ext uri="{FF2B5EF4-FFF2-40B4-BE49-F238E27FC236}">
                <a16:creationId xmlns:a16="http://schemas.microsoft.com/office/drawing/2014/main" id="{48F38BC2-4EFA-C445-A00F-7F779775EDA6}"/>
              </a:ext>
            </a:extLst>
          </p:cNvPr>
          <p:cNvSpPr txBox="1"/>
          <p:nvPr/>
        </p:nvSpPr>
        <p:spPr>
          <a:xfrm>
            <a:off x="3218663" y="5100390"/>
            <a:ext cx="2211567" cy="461665"/>
          </a:xfrm>
          <a:prstGeom prst="rect">
            <a:avLst/>
          </a:prstGeom>
          <a:noFill/>
        </p:spPr>
        <p:txBody>
          <a:bodyPr wrap="none" rtlCol="0">
            <a:spAutoFit/>
          </a:bodyPr>
          <a:lstStyle/>
          <a:p>
            <a:r>
              <a:rPr lang="pt-PT" dirty="0"/>
              <a:t>Regional LCC</a:t>
            </a:r>
          </a:p>
        </p:txBody>
      </p:sp>
      <p:sp>
        <p:nvSpPr>
          <p:cNvPr id="19" name="TextBox 18">
            <a:extLst>
              <a:ext uri="{FF2B5EF4-FFF2-40B4-BE49-F238E27FC236}">
                <a16:creationId xmlns:a16="http://schemas.microsoft.com/office/drawing/2014/main" id="{5DF81122-1D26-7448-AE97-D2FF82DCB002}"/>
              </a:ext>
            </a:extLst>
          </p:cNvPr>
          <p:cNvSpPr txBox="1"/>
          <p:nvPr/>
        </p:nvSpPr>
        <p:spPr>
          <a:xfrm>
            <a:off x="6955666" y="5100390"/>
            <a:ext cx="1864806" cy="461665"/>
          </a:xfrm>
          <a:prstGeom prst="rect">
            <a:avLst/>
          </a:prstGeom>
          <a:noFill/>
        </p:spPr>
        <p:txBody>
          <a:bodyPr wrap="none" rtlCol="0">
            <a:spAutoFit/>
          </a:bodyPr>
          <a:lstStyle/>
          <a:p>
            <a:r>
              <a:rPr lang="pt-PT" dirty="0"/>
              <a:t>Global LCC</a:t>
            </a:r>
          </a:p>
        </p:txBody>
      </p:sp>
      <p:sp>
        <p:nvSpPr>
          <p:cNvPr id="3" name="Rounded Rectangle 2">
            <a:extLst>
              <a:ext uri="{FF2B5EF4-FFF2-40B4-BE49-F238E27FC236}">
                <a16:creationId xmlns:a16="http://schemas.microsoft.com/office/drawing/2014/main" id="{CB58081D-32B4-094F-9FB3-0D4A67FCAA8E}"/>
              </a:ext>
            </a:extLst>
          </p:cNvPr>
          <p:cNvSpPr/>
          <p:nvPr/>
        </p:nvSpPr>
        <p:spPr>
          <a:xfrm>
            <a:off x="2589043" y="1578279"/>
            <a:ext cx="3699023" cy="4400618"/>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223451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F2A1D-8781-E44E-A31C-43EC2F5F057B}"/>
              </a:ext>
            </a:extLst>
          </p:cNvPr>
          <p:cNvSpPr>
            <a:spLocks noGrp="1"/>
          </p:cNvSpPr>
          <p:nvPr>
            <p:ph type="title"/>
          </p:nvPr>
        </p:nvSpPr>
        <p:spPr/>
        <p:txBody>
          <a:bodyPr/>
          <a:lstStyle/>
          <a:p>
            <a:r>
              <a:rPr lang="de-DE" dirty="0" err="1"/>
              <a:t>How</a:t>
            </a:r>
            <a:r>
              <a:rPr lang="de-DE" dirty="0"/>
              <a:t> do </a:t>
            </a:r>
            <a:r>
              <a:rPr lang="de-DE" dirty="0" err="1"/>
              <a:t>these</a:t>
            </a:r>
            <a:r>
              <a:rPr lang="de-DE" dirty="0"/>
              <a:t> </a:t>
            </a:r>
            <a:r>
              <a:rPr lang="de-DE" dirty="0" err="1"/>
              <a:t>models</a:t>
            </a:r>
            <a:r>
              <a:rPr lang="de-DE" dirty="0"/>
              <a:t> </a:t>
            </a:r>
            <a:r>
              <a:rPr lang="de-DE" dirty="0" err="1"/>
              <a:t>work</a:t>
            </a:r>
            <a:r>
              <a:rPr lang="de-DE" dirty="0"/>
              <a:t>?</a:t>
            </a:r>
          </a:p>
        </p:txBody>
      </p:sp>
      <p:pic>
        <p:nvPicPr>
          <p:cNvPr id="4" name="Picture 12">
            <a:extLst>
              <a:ext uri="{FF2B5EF4-FFF2-40B4-BE49-F238E27FC236}">
                <a16:creationId xmlns:a16="http://schemas.microsoft.com/office/drawing/2014/main" id="{79B5254F-74EA-AA45-9E01-48429E020F05}"/>
              </a:ext>
            </a:extLst>
          </p:cNvPr>
          <p:cNvPicPr>
            <a:picLocks noChangeAspect="1" noChangeArrowheads="1"/>
          </p:cNvPicPr>
          <p:nvPr/>
        </p:nvPicPr>
        <p:blipFill>
          <a:blip r:embed="rId2"/>
          <a:srcRect/>
          <a:stretch>
            <a:fillRect/>
          </a:stretch>
        </p:blipFill>
        <p:spPr bwMode="auto">
          <a:xfrm>
            <a:off x="467544" y="3130227"/>
            <a:ext cx="2269436" cy="2781752"/>
          </a:xfrm>
          <a:prstGeom prst="rect">
            <a:avLst/>
          </a:prstGeom>
          <a:noFill/>
          <a:ln w="9525">
            <a:noFill/>
            <a:miter lim="800000"/>
            <a:headEnd/>
            <a:tailEnd/>
          </a:ln>
        </p:spPr>
      </p:pic>
      <p:pic>
        <p:nvPicPr>
          <p:cNvPr id="5" name="Picture 8">
            <a:extLst>
              <a:ext uri="{FF2B5EF4-FFF2-40B4-BE49-F238E27FC236}">
                <a16:creationId xmlns:a16="http://schemas.microsoft.com/office/drawing/2014/main" id="{21BE8713-F675-4F40-9E38-F121A092EB64}"/>
              </a:ext>
            </a:extLst>
          </p:cNvPr>
          <p:cNvPicPr>
            <a:picLocks noChangeAspect="1" noChangeArrowheads="1"/>
          </p:cNvPicPr>
          <p:nvPr/>
        </p:nvPicPr>
        <p:blipFill>
          <a:blip r:embed="rId3"/>
          <a:srcRect/>
          <a:stretch>
            <a:fillRect/>
          </a:stretch>
        </p:blipFill>
        <p:spPr bwMode="auto">
          <a:xfrm>
            <a:off x="5796136" y="2278817"/>
            <a:ext cx="3038845" cy="3049324"/>
          </a:xfrm>
          <a:prstGeom prst="rect">
            <a:avLst/>
          </a:prstGeom>
          <a:noFill/>
          <a:ln w="9525">
            <a:noFill/>
            <a:miter lim="800000"/>
            <a:headEnd/>
            <a:tailEnd/>
          </a:ln>
        </p:spPr>
      </p:pic>
      <p:sp>
        <p:nvSpPr>
          <p:cNvPr id="6" name="Striped Right Arrow 15">
            <a:extLst>
              <a:ext uri="{FF2B5EF4-FFF2-40B4-BE49-F238E27FC236}">
                <a16:creationId xmlns:a16="http://schemas.microsoft.com/office/drawing/2014/main" id="{818C2783-28A2-5C49-80E4-2CFCDC4E37FD}"/>
              </a:ext>
            </a:extLst>
          </p:cNvPr>
          <p:cNvSpPr>
            <a:spLocks noChangeArrowheads="1"/>
          </p:cNvSpPr>
          <p:nvPr/>
        </p:nvSpPr>
        <p:spPr bwMode="auto">
          <a:xfrm>
            <a:off x="3084578" y="3112559"/>
            <a:ext cx="3316533" cy="1753301"/>
          </a:xfrm>
          <a:custGeom>
            <a:avLst/>
            <a:gdLst>
              <a:gd name="G0" fmla="+- 15663 0 0"/>
              <a:gd name="G1" fmla="+- 5400 0 0"/>
              <a:gd name="G2" fmla="+- 21600 0 5400"/>
              <a:gd name="G3" fmla="+- 10800 0 5400"/>
              <a:gd name="G4" fmla="+- 21600 0 15663"/>
              <a:gd name="G5" fmla="*/ G4 G3 10800"/>
              <a:gd name="G6" fmla="+- 21600 0 G5"/>
              <a:gd name="T0" fmla="*/ 15663 w 21600"/>
              <a:gd name="T1" fmla="*/ 0 h 21600"/>
              <a:gd name="T2" fmla="*/ 0 w 21600"/>
              <a:gd name="T3" fmla="*/ 10800 h 21600"/>
              <a:gd name="T4" fmla="*/ 15663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5663" y="0"/>
                </a:moveTo>
                <a:lnTo>
                  <a:pt x="15663" y="5400"/>
                </a:lnTo>
                <a:lnTo>
                  <a:pt x="3375" y="5400"/>
                </a:lnTo>
                <a:lnTo>
                  <a:pt x="3375" y="16200"/>
                </a:lnTo>
                <a:lnTo>
                  <a:pt x="15663" y="16200"/>
                </a:lnTo>
                <a:lnTo>
                  <a:pt x="15663"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0504D"/>
          </a:solidFill>
          <a:ln w="25400">
            <a:solidFill>
              <a:srgbClr val="622423"/>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Cambria" pitchFamily="-112" charset="0"/>
                <a:ea typeface="Times New Roman" pitchFamily="-112" charset="0"/>
              </a:rPr>
              <a:t>Land Use and Land Cover Change Model</a:t>
            </a:r>
          </a:p>
        </p:txBody>
      </p:sp>
      <p:pic>
        <p:nvPicPr>
          <p:cNvPr id="8" name="Picture 7">
            <a:extLst>
              <a:ext uri="{FF2B5EF4-FFF2-40B4-BE49-F238E27FC236}">
                <a16:creationId xmlns:a16="http://schemas.microsoft.com/office/drawing/2014/main" id="{D28B5907-4A68-A147-B85C-3E00B8F51C2D}"/>
              </a:ext>
            </a:extLst>
          </p:cNvPr>
          <p:cNvPicPr>
            <a:picLocks noChangeAspect="1"/>
          </p:cNvPicPr>
          <p:nvPr/>
        </p:nvPicPr>
        <p:blipFill>
          <a:blip r:embed="rId4"/>
          <a:stretch>
            <a:fillRect/>
          </a:stretch>
        </p:blipFill>
        <p:spPr>
          <a:xfrm>
            <a:off x="251520" y="1677549"/>
            <a:ext cx="3010399" cy="1296144"/>
          </a:xfrm>
          <a:prstGeom prst="rect">
            <a:avLst/>
          </a:prstGeom>
        </p:spPr>
      </p:pic>
      <p:sp>
        <p:nvSpPr>
          <p:cNvPr id="7" name="Rectangle 6">
            <a:extLst>
              <a:ext uri="{FF2B5EF4-FFF2-40B4-BE49-F238E27FC236}">
                <a16:creationId xmlns:a16="http://schemas.microsoft.com/office/drawing/2014/main" id="{0E465424-0A35-1946-B6F4-CE2DFD285662}"/>
              </a:ext>
            </a:extLst>
          </p:cNvPr>
          <p:cNvSpPr/>
          <p:nvPr/>
        </p:nvSpPr>
        <p:spPr>
          <a:xfrm>
            <a:off x="3084578" y="4583439"/>
            <a:ext cx="4572000" cy="2031325"/>
          </a:xfrm>
          <a:prstGeom prst="rect">
            <a:avLst/>
          </a:prstGeom>
        </p:spPr>
        <p:txBody>
          <a:bodyPr>
            <a:spAutoFit/>
          </a:bodyPr>
          <a:lstStyle/>
          <a:p>
            <a:r>
              <a:rPr lang="de-DE" i="1" dirty="0"/>
              <a:t>Demand </a:t>
            </a:r>
            <a:r>
              <a:rPr lang="de-DE" i="1" dirty="0" err="1"/>
              <a:t>module</a:t>
            </a:r>
            <a:endParaRPr lang="de-DE" i="1" dirty="0"/>
          </a:p>
          <a:p>
            <a:pPr lvl="1"/>
            <a:r>
              <a:rPr lang="de-DE" dirty="0" err="1"/>
              <a:t>How</a:t>
            </a:r>
            <a:r>
              <a:rPr lang="de-DE" dirty="0"/>
              <a:t> </a:t>
            </a:r>
            <a:r>
              <a:rPr lang="de-DE" dirty="0" err="1"/>
              <a:t>much</a:t>
            </a:r>
            <a:r>
              <a:rPr lang="de-DE" dirty="0"/>
              <a:t> </a:t>
            </a:r>
            <a:r>
              <a:rPr lang="de-DE" dirty="0" err="1"/>
              <a:t>is</a:t>
            </a:r>
            <a:r>
              <a:rPr lang="de-DE" dirty="0"/>
              <a:t> </a:t>
            </a:r>
            <a:r>
              <a:rPr lang="de-DE" dirty="0" err="1"/>
              <a:t>likely</a:t>
            </a:r>
            <a:r>
              <a:rPr lang="de-DE" dirty="0"/>
              <a:t> </a:t>
            </a:r>
            <a:r>
              <a:rPr lang="de-DE" dirty="0" err="1"/>
              <a:t>to</a:t>
            </a:r>
            <a:r>
              <a:rPr lang="de-DE" dirty="0"/>
              <a:t> </a:t>
            </a:r>
            <a:r>
              <a:rPr lang="de-DE" dirty="0" err="1"/>
              <a:t>change</a:t>
            </a:r>
            <a:r>
              <a:rPr lang="de-DE" dirty="0"/>
              <a:t>?</a:t>
            </a:r>
          </a:p>
          <a:p>
            <a:pPr lvl="1"/>
            <a:r>
              <a:rPr lang="de-DE" dirty="0" err="1"/>
              <a:t>Underlying</a:t>
            </a:r>
            <a:r>
              <a:rPr lang="de-DE" dirty="0"/>
              <a:t> </a:t>
            </a:r>
            <a:r>
              <a:rPr lang="de-DE" dirty="0" err="1"/>
              <a:t>causes</a:t>
            </a:r>
            <a:endParaRPr lang="de-DE" dirty="0"/>
          </a:p>
          <a:p>
            <a:pPr lvl="1"/>
            <a:endParaRPr lang="de-DE" dirty="0"/>
          </a:p>
          <a:p>
            <a:r>
              <a:rPr lang="de-DE" i="1" dirty="0" err="1"/>
              <a:t>Allocation</a:t>
            </a:r>
            <a:r>
              <a:rPr lang="de-DE" i="1" dirty="0"/>
              <a:t> </a:t>
            </a:r>
            <a:r>
              <a:rPr lang="de-DE" i="1" dirty="0" err="1"/>
              <a:t>module</a:t>
            </a:r>
            <a:endParaRPr lang="de-DE" i="1" dirty="0"/>
          </a:p>
          <a:p>
            <a:pPr lvl="1"/>
            <a:r>
              <a:rPr lang="de-DE" dirty="0" err="1"/>
              <a:t>Where</a:t>
            </a:r>
            <a:r>
              <a:rPr lang="de-DE" dirty="0"/>
              <a:t> </a:t>
            </a:r>
            <a:r>
              <a:rPr lang="de-DE" dirty="0" err="1"/>
              <a:t>it</a:t>
            </a:r>
            <a:r>
              <a:rPr lang="de-DE" dirty="0"/>
              <a:t> will </a:t>
            </a:r>
            <a:r>
              <a:rPr lang="de-DE" dirty="0" err="1"/>
              <a:t>change</a:t>
            </a:r>
            <a:r>
              <a:rPr lang="de-DE" dirty="0"/>
              <a:t>?</a:t>
            </a:r>
          </a:p>
          <a:p>
            <a:pPr lvl="1"/>
            <a:r>
              <a:rPr lang="de-DE" dirty="0" err="1"/>
              <a:t>Proximate</a:t>
            </a:r>
            <a:r>
              <a:rPr lang="de-DE" dirty="0"/>
              <a:t> </a:t>
            </a:r>
            <a:r>
              <a:rPr lang="de-DE" dirty="0" err="1"/>
              <a:t>causes</a:t>
            </a:r>
            <a:endParaRPr lang="de-DE" dirty="0"/>
          </a:p>
        </p:txBody>
      </p:sp>
    </p:spTree>
    <p:extLst>
      <p:ext uri="{BB962C8B-B14F-4D97-AF65-F5344CB8AC3E}">
        <p14:creationId xmlns:p14="http://schemas.microsoft.com/office/powerpoint/2010/main" val="2907480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E03B9-67F7-EC42-8C9B-E6A1693F6429}"/>
              </a:ext>
            </a:extLst>
          </p:cNvPr>
          <p:cNvSpPr>
            <a:spLocks noGrp="1"/>
          </p:cNvSpPr>
          <p:nvPr>
            <p:ph type="title"/>
          </p:nvPr>
        </p:nvSpPr>
        <p:spPr/>
        <p:txBody>
          <a:bodyPr/>
          <a:lstStyle/>
          <a:p>
            <a:r>
              <a:rPr lang="de-DE" dirty="0" err="1"/>
              <a:t>Why</a:t>
            </a:r>
            <a:r>
              <a:rPr lang="de-DE" dirty="0"/>
              <a:t> do </a:t>
            </a:r>
            <a:r>
              <a:rPr lang="de-DE" dirty="0" err="1"/>
              <a:t>we</a:t>
            </a:r>
            <a:r>
              <a:rPr lang="de-DE" dirty="0"/>
              <a:t> </a:t>
            </a:r>
            <a:r>
              <a:rPr lang="de-DE" dirty="0" err="1"/>
              <a:t>need</a:t>
            </a:r>
            <a:r>
              <a:rPr lang="de-DE" dirty="0"/>
              <a:t> </a:t>
            </a:r>
            <a:r>
              <a:rPr lang="de-DE" dirty="0" err="1"/>
              <a:t>scenarios</a:t>
            </a:r>
            <a:r>
              <a:rPr lang="de-DE" dirty="0"/>
              <a:t>?</a:t>
            </a:r>
          </a:p>
        </p:txBody>
      </p:sp>
      <p:sp>
        <p:nvSpPr>
          <p:cNvPr id="3" name="Content Placeholder 2">
            <a:extLst>
              <a:ext uri="{FF2B5EF4-FFF2-40B4-BE49-F238E27FC236}">
                <a16:creationId xmlns:a16="http://schemas.microsoft.com/office/drawing/2014/main" id="{05F79618-61EF-0F42-8334-2BBAA08E792A}"/>
              </a:ext>
            </a:extLst>
          </p:cNvPr>
          <p:cNvSpPr>
            <a:spLocks noGrp="1"/>
          </p:cNvSpPr>
          <p:nvPr>
            <p:ph idx="1"/>
          </p:nvPr>
        </p:nvSpPr>
        <p:spPr/>
        <p:txBody>
          <a:bodyPr>
            <a:normAutofit/>
          </a:bodyPr>
          <a:lstStyle/>
          <a:p>
            <a:r>
              <a:rPr lang="de-DE" sz="2400" dirty="0"/>
              <a:t>Environmental </a:t>
            </a:r>
            <a:r>
              <a:rPr lang="de-DE" sz="2400" dirty="0" err="1"/>
              <a:t>crisis</a:t>
            </a:r>
            <a:endParaRPr lang="de-DE" sz="2400" dirty="0"/>
          </a:p>
          <a:p>
            <a:r>
              <a:rPr lang="de-DE" sz="2400" dirty="0"/>
              <a:t>Learning </a:t>
            </a:r>
            <a:r>
              <a:rPr lang="de-DE" sz="2400" dirty="0" err="1"/>
              <a:t>from</a:t>
            </a:r>
            <a:r>
              <a:rPr lang="de-DE" sz="2400" dirty="0"/>
              <a:t> </a:t>
            </a:r>
            <a:r>
              <a:rPr lang="de-DE" sz="2400" dirty="0" err="1"/>
              <a:t>climate</a:t>
            </a:r>
            <a:r>
              <a:rPr lang="de-DE" sz="2400" dirty="0"/>
              <a:t> </a:t>
            </a:r>
            <a:r>
              <a:rPr lang="de-DE" sz="2400" dirty="0" err="1"/>
              <a:t>sciences</a:t>
            </a:r>
            <a:r>
              <a:rPr lang="de-DE" sz="2400" dirty="0"/>
              <a:t> </a:t>
            </a:r>
          </a:p>
          <a:p>
            <a:pPr lvl="1"/>
            <a:r>
              <a:rPr lang="de-DE" sz="2000" dirty="0"/>
              <a:t>Bring </a:t>
            </a:r>
            <a:r>
              <a:rPr lang="de-DE" sz="2000" dirty="0" err="1"/>
              <a:t>scientific</a:t>
            </a:r>
            <a:r>
              <a:rPr lang="de-DE" sz="2000" dirty="0"/>
              <a:t> </a:t>
            </a:r>
            <a:r>
              <a:rPr lang="de-DE" sz="2000" dirty="0" err="1"/>
              <a:t>community</a:t>
            </a:r>
            <a:r>
              <a:rPr lang="de-DE" sz="2000" dirty="0"/>
              <a:t> </a:t>
            </a:r>
            <a:r>
              <a:rPr lang="de-DE" sz="2000" dirty="0" err="1"/>
              <a:t>together</a:t>
            </a:r>
            <a:endParaRPr lang="de-DE" sz="2000" dirty="0"/>
          </a:p>
          <a:p>
            <a:pPr lvl="1"/>
            <a:r>
              <a:rPr lang="de-DE" sz="2000" dirty="0" err="1"/>
              <a:t>Raise</a:t>
            </a:r>
            <a:r>
              <a:rPr lang="de-DE" sz="2000" dirty="0"/>
              <a:t> </a:t>
            </a:r>
            <a:r>
              <a:rPr lang="de-DE" sz="2000" dirty="0" err="1"/>
              <a:t>awareness</a:t>
            </a:r>
            <a:endParaRPr lang="de-DE" sz="2000" dirty="0"/>
          </a:p>
          <a:p>
            <a:pPr lvl="1"/>
            <a:r>
              <a:rPr lang="de-DE" sz="2000" dirty="0" err="1"/>
              <a:t>Antecipate</a:t>
            </a:r>
            <a:r>
              <a:rPr lang="de-DE" sz="2000" dirty="0"/>
              <a:t> potential </a:t>
            </a:r>
            <a:r>
              <a:rPr lang="de-DE" sz="2000" dirty="0" err="1"/>
              <a:t>tipping</a:t>
            </a:r>
            <a:r>
              <a:rPr lang="de-DE" sz="2000" dirty="0"/>
              <a:t> </a:t>
            </a:r>
            <a:r>
              <a:rPr lang="de-DE" sz="2000" dirty="0" err="1"/>
              <a:t>points</a:t>
            </a:r>
            <a:endParaRPr lang="de-DE" sz="2000" dirty="0"/>
          </a:p>
          <a:p>
            <a:endParaRPr lang="de-DE" sz="2400" dirty="0"/>
          </a:p>
          <a:p>
            <a:r>
              <a:rPr lang="de-DE" sz="2400" dirty="0"/>
              <a:t>Global </a:t>
            </a:r>
            <a:r>
              <a:rPr lang="de-DE" sz="2400" dirty="0" err="1"/>
              <a:t>Conservation</a:t>
            </a:r>
            <a:r>
              <a:rPr lang="de-DE" sz="2400" dirty="0"/>
              <a:t> Targets</a:t>
            </a:r>
          </a:p>
          <a:p>
            <a:pPr lvl="1"/>
            <a:r>
              <a:rPr lang="de-DE" sz="2000" dirty="0" err="1"/>
              <a:t>Aichi</a:t>
            </a:r>
            <a:endParaRPr lang="de-DE" sz="2000" dirty="0"/>
          </a:p>
          <a:p>
            <a:pPr lvl="1"/>
            <a:r>
              <a:rPr lang="de-DE" sz="2000" dirty="0" err="1"/>
              <a:t>Sustainable</a:t>
            </a:r>
            <a:r>
              <a:rPr lang="de-DE" sz="2000" dirty="0"/>
              <a:t> Development Goals</a:t>
            </a:r>
          </a:p>
          <a:p>
            <a:pPr lvl="1"/>
            <a:endParaRPr lang="de-DE" sz="2000" dirty="0"/>
          </a:p>
        </p:txBody>
      </p:sp>
      <p:pic>
        <p:nvPicPr>
          <p:cNvPr id="7" name="Picture 6">
            <a:extLst>
              <a:ext uri="{FF2B5EF4-FFF2-40B4-BE49-F238E27FC236}">
                <a16:creationId xmlns:a16="http://schemas.microsoft.com/office/drawing/2014/main" id="{633488EE-56C8-9E41-9AAF-F28E9387F815}"/>
              </a:ext>
            </a:extLst>
          </p:cNvPr>
          <p:cNvPicPr>
            <a:picLocks noChangeAspect="1"/>
          </p:cNvPicPr>
          <p:nvPr/>
        </p:nvPicPr>
        <p:blipFill>
          <a:blip r:embed="rId2"/>
          <a:stretch>
            <a:fillRect/>
          </a:stretch>
        </p:blipFill>
        <p:spPr>
          <a:xfrm>
            <a:off x="5098731" y="1690689"/>
            <a:ext cx="3873577" cy="2632046"/>
          </a:xfrm>
          <a:prstGeom prst="rect">
            <a:avLst/>
          </a:prstGeom>
        </p:spPr>
      </p:pic>
      <p:pic>
        <p:nvPicPr>
          <p:cNvPr id="8" name="Picture 7">
            <a:extLst>
              <a:ext uri="{FF2B5EF4-FFF2-40B4-BE49-F238E27FC236}">
                <a16:creationId xmlns:a16="http://schemas.microsoft.com/office/drawing/2014/main" id="{8D1907FA-F4F1-C741-80E4-7B69831CCFE4}"/>
              </a:ext>
            </a:extLst>
          </p:cNvPr>
          <p:cNvPicPr>
            <a:picLocks noChangeAspect="1"/>
          </p:cNvPicPr>
          <p:nvPr/>
        </p:nvPicPr>
        <p:blipFill>
          <a:blip r:embed="rId3"/>
          <a:stretch>
            <a:fillRect/>
          </a:stretch>
        </p:blipFill>
        <p:spPr>
          <a:xfrm>
            <a:off x="5197435" y="4226472"/>
            <a:ext cx="3676168" cy="2843652"/>
          </a:xfrm>
          <a:prstGeom prst="rect">
            <a:avLst/>
          </a:prstGeom>
        </p:spPr>
      </p:pic>
      <p:pic>
        <p:nvPicPr>
          <p:cNvPr id="9" name="Picture 8">
            <a:extLst>
              <a:ext uri="{FF2B5EF4-FFF2-40B4-BE49-F238E27FC236}">
                <a16:creationId xmlns:a16="http://schemas.microsoft.com/office/drawing/2014/main" id="{0CC1EFED-581C-084C-BDE9-7D174E0226CC}"/>
              </a:ext>
            </a:extLst>
          </p:cNvPr>
          <p:cNvPicPr>
            <a:picLocks noChangeAspect="1"/>
          </p:cNvPicPr>
          <p:nvPr/>
        </p:nvPicPr>
        <p:blipFill>
          <a:blip r:embed="rId4"/>
          <a:stretch>
            <a:fillRect/>
          </a:stretch>
        </p:blipFill>
        <p:spPr>
          <a:xfrm>
            <a:off x="1442537" y="5388451"/>
            <a:ext cx="2503266" cy="1300265"/>
          </a:xfrm>
          <a:prstGeom prst="rect">
            <a:avLst/>
          </a:prstGeom>
        </p:spPr>
      </p:pic>
    </p:spTree>
    <p:extLst>
      <p:ext uri="{BB962C8B-B14F-4D97-AF65-F5344CB8AC3E}">
        <p14:creationId xmlns:p14="http://schemas.microsoft.com/office/powerpoint/2010/main" val="322803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C7DAF-FBF6-654C-92EC-A9D3D4CB33EE}"/>
              </a:ext>
            </a:extLst>
          </p:cNvPr>
          <p:cNvSpPr>
            <a:spLocks noGrp="1"/>
          </p:cNvSpPr>
          <p:nvPr>
            <p:ph type="title"/>
          </p:nvPr>
        </p:nvSpPr>
        <p:spPr>
          <a:xfrm>
            <a:off x="1380211" y="2594759"/>
            <a:ext cx="7886700" cy="1325563"/>
          </a:xfrm>
        </p:spPr>
        <p:txBody>
          <a:bodyPr/>
          <a:lstStyle/>
          <a:p>
            <a:r>
              <a:rPr lang="de-DE" dirty="0" err="1"/>
              <a:t>One</a:t>
            </a:r>
            <a:r>
              <a:rPr lang="de-DE" dirty="0"/>
              <a:t> </a:t>
            </a:r>
            <a:r>
              <a:rPr lang="de-DE" dirty="0" err="1"/>
              <a:t>vs</a:t>
            </a:r>
            <a:r>
              <a:rPr lang="de-DE" dirty="0"/>
              <a:t> Multiple </a:t>
            </a:r>
            <a:r>
              <a:rPr lang="de-DE" dirty="0" err="1"/>
              <a:t>transitions</a:t>
            </a:r>
            <a:endParaRPr lang="de-DE" dirty="0"/>
          </a:p>
        </p:txBody>
      </p:sp>
    </p:spTree>
    <p:extLst>
      <p:ext uri="{BB962C8B-B14F-4D97-AF65-F5344CB8AC3E}">
        <p14:creationId xmlns:p14="http://schemas.microsoft.com/office/powerpoint/2010/main" val="20992333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One transition only</a:t>
            </a:r>
          </a:p>
        </p:txBody>
      </p:sp>
      <p:graphicFrame>
        <p:nvGraphicFramePr>
          <p:cNvPr id="7" name="Table 6"/>
          <p:cNvGraphicFramePr>
            <a:graphicFrameLocks noGrp="1"/>
          </p:cNvGraphicFramePr>
          <p:nvPr>
            <p:extLst/>
          </p:nvPr>
        </p:nvGraphicFramePr>
        <p:xfrm>
          <a:off x="723445" y="2780928"/>
          <a:ext cx="7644154" cy="2376266"/>
        </p:xfrm>
        <a:graphic>
          <a:graphicData uri="http://schemas.openxmlformats.org/drawingml/2006/table">
            <a:tbl>
              <a:tblPr/>
              <a:tblGrid>
                <a:gridCol w="259062">
                  <a:extLst>
                    <a:ext uri="{9D8B030D-6E8A-4147-A177-3AD203B41FA5}">
                      <a16:colId xmlns:a16="http://schemas.microsoft.com/office/drawing/2014/main" val="20000"/>
                    </a:ext>
                  </a:extLst>
                </a:gridCol>
                <a:gridCol w="296072">
                  <a:extLst>
                    <a:ext uri="{9D8B030D-6E8A-4147-A177-3AD203B41FA5}">
                      <a16:colId xmlns:a16="http://schemas.microsoft.com/office/drawing/2014/main" val="20001"/>
                    </a:ext>
                  </a:extLst>
                </a:gridCol>
                <a:gridCol w="328918">
                  <a:extLst>
                    <a:ext uri="{9D8B030D-6E8A-4147-A177-3AD203B41FA5}">
                      <a16:colId xmlns:a16="http://schemas.microsoft.com/office/drawing/2014/main" val="20002"/>
                    </a:ext>
                  </a:extLst>
                </a:gridCol>
                <a:gridCol w="1184289">
                  <a:extLst>
                    <a:ext uri="{9D8B030D-6E8A-4147-A177-3AD203B41FA5}">
                      <a16:colId xmlns:a16="http://schemas.microsoft.com/office/drawing/2014/main" val="20003"/>
                    </a:ext>
                  </a:extLst>
                </a:gridCol>
                <a:gridCol w="259062">
                  <a:extLst>
                    <a:ext uri="{9D8B030D-6E8A-4147-A177-3AD203B41FA5}">
                      <a16:colId xmlns:a16="http://schemas.microsoft.com/office/drawing/2014/main" val="20004"/>
                    </a:ext>
                  </a:extLst>
                </a:gridCol>
                <a:gridCol w="296072">
                  <a:extLst>
                    <a:ext uri="{9D8B030D-6E8A-4147-A177-3AD203B41FA5}">
                      <a16:colId xmlns:a16="http://schemas.microsoft.com/office/drawing/2014/main" val="20005"/>
                    </a:ext>
                  </a:extLst>
                </a:gridCol>
                <a:gridCol w="328918">
                  <a:extLst>
                    <a:ext uri="{9D8B030D-6E8A-4147-A177-3AD203B41FA5}">
                      <a16:colId xmlns:a16="http://schemas.microsoft.com/office/drawing/2014/main" val="20006"/>
                    </a:ext>
                  </a:extLst>
                </a:gridCol>
                <a:gridCol w="1184289">
                  <a:extLst>
                    <a:ext uri="{9D8B030D-6E8A-4147-A177-3AD203B41FA5}">
                      <a16:colId xmlns:a16="http://schemas.microsoft.com/office/drawing/2014/main" val="20007"/>
                    </a:ext>
                  </a:extLst>
                </a:gridCol>
                <a:gridCol w="271399">
                  <a:extLst>
                    <a:ext uri="{9D8B030D-6E8A-4147-A177-3AD203B41FA5}">
                      <a16:colId xmlns:a16="http://schemas.microsoft.com/office/drawing/2014/main" val="20008"/>
                    </a:ext>
                  </a:extLst>
                </a:gridCol>
                <a:gridCol w="296072">
                  <a:extLst>
                    <a:ext uri="{9D8B030D-6E8A-4147-A177-3AD203B41FA5}">
                      <a16:colId xmlns:a16="http://schemas.microsoft.com/office/drawing/2014/main" val="20009"/>
                    </a:ext>
                  </a:extLst>
                </a:gridCol>
                <a:gridCol w="271399">
                  <a:extLst>
                    <a:ext uri="{9D8B030D-6E8A-4147-A177-3AD203B41FA5}">
                      <a16:colId xmlns:a16="http://schemas.microsoft.com/office/drawing/2014/main" val="20010"/>
                    </a:ext>
                  </a:extLst>
                </a:gridCol>
                <a:gridCol w="1484313">
                  <a:extLst>
                    <a:ext uri="{9D8B030D-6E8A-4147-A177-3AD203B41FA5}">
                      <a16:colId xmlns:a16="http://schemas.microsoft.com/office/drawing/2014/main" val="20011"/>
                    </a:ext>
                  </a:extLst>
                </a:gridCol>
                <a:gridCol w="1184289">
                  <a:extLst>
                    <a:ext uri="{9D8B030D-6E8A-4147-A177-3AD203B41FA5}">
                      <a16:colId xmlns:a16="http://schemas.microsoft.com/office/drawing/2014/main" val="20012"/>
                    </a:ext>
                  </a:extLst>
                </a:gridCol>
              </a:tblGrid>
              <a:tr h="408996">
                <a:tc gridSpan="3">
                  <a:txBody>
                    <a:bodyPr/>
                    <a:lstStyle/>
                    <a:p>
                      <a:pPr algn="ctr" fontAlgn="b"/>
                      <a:r>
                        <a:rPr lang="pt-PT" sz="2400" b="1" i="0" u="none" strike="noStrike" dirty="0">
                          <a:solidFill>
                            <a:srgbClr val="000000"/>
                          </a:solidFill>
                          <a:effectLst/>
                          <a:latin typeface="Calibri" panose="020F0502020204030204" pitchFamily="34" charset="0"/>
                        </a:rPr>
                        <a:t>Time 0</a:t>
                      </a:r>
                    </a:p>
                  </a:txBody>
                  <a:tcPr marL="9525" marR="9525" marT="9525" marB="0" anchor="b">
                    <a:lnL>
                      <a:noFill/>
                    </a:lnL>
                    <a:lnR>
                      <a:noFill/>
                    </a:lnR>
                    <a:lnT>
                      <a:noFill/>
                    </a:lnT>
                    <a:lnB>
                      <a:noFill/>
                    </a:lnB>
                  </a:tcPr>
                </a:tc>
                <a:tc hMerge="1">
                  <a:txBody>
                    <a:bodyPr/>
                    <a:lstStyle/>
                    <a:p>
                      <a:endParaRPr lang="pt-PT"/>
                    </a:p>
                  </a:txBody>
                  <a:tcPr/>
                </a:tc>
                <a:tc hMerge="1">
                  <a:txBody>
                    <a:bodyPr/>
                    <a:lstStyle/>
                    <a:p>
                      <a:endParaRPr lang="pt-PT"/>
                    </a:p>
                  </a:txBody>
                  <a:tcPr/>
                </a:tc>
                <a:tc>
                  <a:txBody>
                    <a:bodyPr/>
                    <a:lstStyle/>
                    <a:p>
                      <a:pPr algn="l" fontAlgn="b"/>
                      <a:endParaRPr lang="pt-PT"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gridSpan="3">
                  <a:txBody>
                    <a:bodyPr/>
                    <a:lstStyle/>
                    <a:p>
                      <a:pPr algn="ctr" fontAlgn="b"/>
                      <a:r>
                        <a:rPr lang="pt-PT" sz="2400" b="1" i="0" u="none" strike="noStrike" dirty="0">
                          <a:solidFill>
                            <a:srgbClr val="000000"/>
                          </a:solidFill>
                          <a:effectLst/>
                          <a:latin typeface="Calibri" panose="020F0502020204030204" pitchFamily="34" charset="0"/>
                        </a:rPr>
                        <a:t>Time 1</a:t>
                      </a:r>
                    </a:p>
                  </a:txBody>
                  <a:tcPr marL="9525" marR="9525" marT="9525" marB="0" anchor="b">
                    <a:lnL>
                      <a:noFill/>
                    </a:lnL>
                    <a:lnR>
                      <a:noFill/>
                    </a:lnR>
                    <a:lnT>
                      <a:noFill/>
                    </a:lnT>
                    <a:lnB>
                      <a:noFill/>
                    </a:lnB>
                  </a:tcPr>
                </a:tc>
                <a:tc hMerge="1">
                  <a:txBody>
                    <a:bodyPr/>
                    <a:lstStyle/>
                    <a:p>
                      <a:endParaRPr lang="pt-PT"/>
                    </a:p>
                  </a:txBody>
                  <a:tcPr/>
                </a:tc>
                <a:tc hMerge="1">
                  <a:txBody>
                    <a:bodyPr/>
                    <a:lstStyle/>
                    <a:p>
                      <a:endParaRPr lang="pt-PT"/>
                    </a:p>
                  </a:txBody>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pt-PT" sz="2400" b="1" i="0" u="none" strike="noStrike">
                          <a:solidFill>
                            <a:srgbClr val="000000"/>
                          </a:solidFill>
                          <a:effectLst/>
                          <a:latin typeface="Calibri" panose="020F0502020204030204" pitchFamily="34" charset="0"/>
                        </a:rPr>
                        <a:t>Forest</a:t>
                      </a:r>
                    </a:p>
                  </a:txBody>
                  <a:tcPr marL="9525" marR="9525" marT="9525" marB="0" anchor="b">
                    <a:lnL>
                      <a:noFill/>
                    </a:lnL>
                    <a:lnR>
                      <a:noFill/>
                    </a:lnR>
                    <a:lnT>
                      <a:noFill/>
                    </a:lnT>
                    <a:lnB>
                      <a:noFill/>
                    </a:lnB>
                    <a:solidFill>
                      <a:srgbClr val="70AD47"/>
                    </a:solidFill>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0000"/>
                  </a:ext>
                </a:extLst>
              </a:tr>
              <a:tr h="740282">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pt-PT"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pt-PT" sz="2400" b="1" i="0" u="none" strike="noStrike" dirty="0" err="1">
                          <a:solidFill>
                            <a:srgbClr val="000000"/>
                          </a:solidFill>
                          <a:effectLst/>
                          <a:latin typeface="Calibri" panose="020F0502020204030204" pitchFamily="34" charset="0"/>
                        </a:rPr>
                        <a:t>Deforested</a:t>
                      </a:r>
                      <a:endParaRPr lang="pt-PT" sz="24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F8CBAD"/>
                    </a:solidFill>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0001"/>
                  </a:ext>
                </a:extLst>
              </a:tr>
              <a:tr h="408996">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b"/>
                      <a:r>
                        <a:rPr lang="pt-PT" sz="2400" b="0" i="0" u="none" strike="noStrike">
                          <a:solidFill>
                            <a:srgbClr val="000000"/>
                          </a:solidFill>
                          <a:effectLst/>
                          <a:latin typeface="Calibri" panose="020F0502020204030204" pitchFamily="34" charset="0"/>
                        </a:rPr>
                        <a: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b"/>
                      <a:r>
                        <a:rPr lang="pt-PT" sz="2400" b="0" i="0" u="none" strike="noStrike">
                          <a:solidFill>
                            <a:srgbClr val="000000"/>
                          </a:solidFill>
                          <a:effectLst/>
                          <a:latin typeface="Calibri" panose="020F0502020204030204" pitchFamily="34" charset="0"/>
                        </a:rPr>
                        <a: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pt-PT" sz="2400" b="0" i="0" u="none" strike="noStrike">
                          <a:solidFill>
                            <a:srgbClr val="000000"/>
                          </a:solidFill>
                          <a:effectLst/>
                          <a:latin typeface="Calibri" panose="020F0502020204030204" pitchFamily="34" charset="0"/>
                        </a:rPr>
                        <a: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0002"/>
                  </a:ext>
                </a:extLst>
              </a:tr>
              <a:tr h="408996">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b"/>
                      <a:r>
                        <a:rPr lang="pt-PT" sz="2400" b="0" i="0" u="none" strike="noStrike">
                          <a:solidFill>
                            <a:srgbClr val="000000"/>
                          </a:solidFill>
                          <a:effectLst/>
                          <a:latin typeface="Calibri" panose="020F0502020204030204" pitchFamily="34" charset="0"/>
                        </a:rPr>
                        <a: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b"/>
                      <a:r>
                        <a:rPr lang="pt-PT" sz="2400" b="0" i="0" u="none" strike="noStrike">
                          <a:solidFill>
                            <a:srgbClr val="000000"/>
                          </a:solidFill>
                          <a:effectLst/>
                          <a:latin typeface="Calibri" panose="020F0502020204030204" pitchFamily="34" charset="0"/>
                        </a:rPr>
                        <a: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pt-PT" sz="2400" b="0" i="0" u="none" strike="noStrike">
                          <a:solidFill>
                            <a:srgbClr val="000000"/>
                          </a:solidFill>
                          <a:effectLst/>
                          <a:latin typeface="Calibri" panose="020F0502020204030204" pitchFamily="34" charset="0"/>
                        </a:rPr>
                        <a: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0003"/>
                  </a:ext>
                </a:extLst>
              </a:tr>
              <a:tr h="408996">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0004"/>
                  </a:ext>
                </a:extLst>
              </a:tr>
            </a:tbl>
          </a:graphicData>
        </a:graphic>
      </p:graphicFrame>
      <p:sp>
        <p:nvSpPr>
          <p:cNvPr id="8" name="TextBox 7"/>
          <p:cNvSpPr txBox="1"/>
          <p:nvPr/>
        </p:nvSpPr>
        <p:spPr>
          <a:xfrm>
            <a:off x="395536" y="6207695"/>
            <a:ext cx="8453340" cy="461665"/>
          </a:xfrm>
          <a:prstGeom prst="rect">
            <a:avLst/>
          </a:prstGeom>
          <a:noFill/>
        </p:spPr>
        <p:txBody>
          <a:bodyPr wrap="none" rtlCol="0">
            <a:spAutoFit/>
          </a:bodyPr>
          <a:lstStyle/>
          <a:p>
            <a:r>
              <a:rPr lang="pt-PT" u="sng" dirty="0"/>
              <a:t>Single </a:t>
            </a:r>
            <a:r>
              <a:rPr lang="pt-PT" u="sng" dirty="0" err="1"/>
              <a:t>transition</a:t>
            </a:r>
            <a:r>
              <a:rPr lang="pt-PT" u="sng" dirty="0"/>
              <a:t>: </a:t>
            </a:r>
            <a:r>
              <a:rPr lang="pt-PT" dirty="0" err="1"/>
              <a:t>forest</a:t>
            </a:r>
            <a:r>
              <a:rPr lang="pt-PT" dirty="0"/>
              <a:t> to </a:t>
            </a:r>
            <a:r>
              <a:rPr lang="pt-PT" dirty="0" err="1"/>
              <a:t>deforested</a:t>
            </a:r>
            <a:r>
              <a:rPr lang="pt-PT" dirty="0"/>
              <a:t> (no </a:t>
            </a:r>
            <a:r>
              <a:rPr lang="pt-PT" dirty="0" err="1"/>
              <a:t>way</a:t>
            </a:r>
            <a:r>
              <a:rPr lang="pt-PT" dirty="0"/>
              <a:t> </a:t>
            </a:r>
            <a:r>
              <a:rPr lang="pt-PT" dirty="0" err="1"/>
              <a:t>back</a:t>
            </a:r>
            <a:r>
              <a:rPr lang="pt-PT" dirty="0"/>
              <a:t>)</a:t>
            </a:r>
          </a:p>
        </p:txBody>
      </p:sp>
      <p:sp>
        <p:nvSpPr>
          <p:cNvPr id="9" name="Rectangle 8"/>
          <p:cNvSpPr/>
          <p:nvPr/>
        </p:nvSpPr>
        <p:spPr>
          <a:xfrm>
            <a:off x="158676" y="1628800"/>
            <a:ext cx="8690200" cy="461665"/>
          </a:xfrm>
          <a:prstGeom prst="rect">
            <a:avLst/>
          </a:prstGeom>
        </p:spPr>
        <p:txBody>
          <a:bodyPr wrap="none">
            <a:spAutoFit/>
          </a:bodyPr>
          <a:lstStyle/>
          <a:p>
            <a:pPr algn="ctr">
              <a:spcBef>
                <a:spcPct val="20000"/>
              </a:spcBef>
              <a:defRPr/>
            </a:pPr>
            <a:r>
              <a:rPr lang="en-GB" kern="0" dirty="0">
                <a:solidFill>
                  <a:schemeClr val="tx2">
                    <a:lumMod val="60000"/>
                    <a:lumOff val="40000"/>
                  </a:schemeClr>
                </a:solidFill>
              </a:rPr>
              <a:t>What’s happening in the landscape you want to study?</a:t>
            </a:r>
          </a:p>
        </p:txBody>
      </p:sp>
      <p:sp>
        <p:nvSpPr>
          <p:cNvPr id="3" name="CaixaDeTexto 2"/>
          <p:cNvSpPr txBox="1"/>
          <p:nvPr/>
        </p:nvSpPr>
        <p:spPr>
          <a:xfrm>
            <a:off x="4503776" y="4834028"/>
            <a:ext cx="3380592" cy="646331"/>
          </a:xfrm>
          <a:prstGeom prst="rect">
            <a:avLst/>
          </a:prstGeom>
          <a:noFill/>
        </p:spPr>
        <p:txBody>
          <a:bodyPr wrap="square" rtlCol="0">
            <a:spAutoFit/>
          </a:bodyPr>
          <a:lstStyle/>
          <a:p>
            <a:pPr algn="ctr"/>
            <a:r>
              <a:rPr lang="pt-PT" sz="1800" dirty="0" err="1">
                <a:solidFill>
                  <a:srgbClr val="040404"/>
                </a:solidFill>
              </a:rPr>
              <a:t>We</a:t>
            </a:r>
            <a:r>
              <a:rPr lang="pt-PT" sz="1800" dirty="0">
                <a:solidFill>
                  <a:srgbClr val="040404"/>
                </a:solidFill>
              </a:rPr>
              <a:t> </a:t>
            </a:r>
            <a:r>
              <a:rPr lang="pt-PT" sz="1800" dirty="0" err="1">
                <a:solidFill>
                  <a:srgbClr val="040404"/>
                </a:solidFill>
              </a:rPr>
              <a:t>will</a:t>
            </a:r>
            <a:r>
              <a:rPr lang="pt-PT" sz="1800" dirty="0">
                <a:solidFill>
                  <a:srgbClr val="040404"/>
                </a:solidFill>
              </a:rPr>
              <a:t> </a:t>
            </a:r>
            <a:r>
              <a:rPr lang="pt-PT" sz="1800" dirty="0" err="1">
                <a:solidFill>
                  <a:srgbClr val="040404"/>
                </a:solidFill>
              </a:rPr>
              <a:t>be</a:t>
            </a:r>
            <a:r>
              <a:rPr lang="pt-PT" sz="1800" dirty="0">
                <a:solidFill>
                  <a:srgbClr val="040404"/>
                </a:solidFill>
              </a:rPr>
              <a:t> </a:t>
            </a:r>
            <a:r>
              <a:rPr lang="pt-PT" sz="1800" dirty="0" err="1">
                <a:solidFill>
                  <a:srgbClr val="040404"/>
                </a:solidFill>
              </a:rPr>
              <a:t>focusing</a:t>
            </a:r>
            <a:r>
              <a:rPr lang="pt-PT" sz="1800" dirty="0">
                <a:solidFill>
                  <a:srgbClr val="040404"/>
                </a:solidFill>
              </a:rPr>
              <a:t> </a:t>
            </a:r>
            <a:r>
              <a:rPr lang="pt-PT" sz="1800" dirty="0" err="1">
                <a:solidFill>
                  <a:srgbClr val="040404"/>
                </a:solidFill>
              </a:rPr>
              <a:t>on</a:t>
            </a:r>
            <a:r>
              <a:rPr lang="pt-PT" sz="1800" dirty="0">
                <a:solidFill>
                  <a:srgbClr val="040404"/>
                </a:solidFill>
              </a:rPr>
              <a:t> </a:t>
            </a:r>
            <a:r>
              <a:rPr lang="pt-PT" sz="1800" dirty="0" err="1">
                <a:solidFill>
                  <a:srgbClr val="040404"/>
                </a:solidFill>
              </a:rPr>
              <a:t>this</a:t>
            </a:r>
            <a:r>
              <a:rPr lang="pt-PT" sz="1800" dirty="0">
                <a:solidFill>
                  <a:srgbClr val="040404"/>
                </a:solidFill>
              </a:rPr>
              <a:t> </a:t>
            </a:r>
            <a:r>
              <a:rPr lang="pt-PT" sz="1800" dirty="0" err="1">
                <a:solidFill>
                  <a:srgbClr val="040404"/>
                </a:solidFill>
              </a:rPr>
              <a:t>example</a:t>
            </a:r>
            <a:r>
              <a:rPr lang="pt-PT" sz="1800" dirty="0">
                <a:solidFill>
                  <a:srgbClr val="040404"/>
                </a:solidFill>
              </a:rPr>
              <a:t> in </a:t>
            </a:r>
            <a:r>
              <a:rPr lang="pt-PT" sz="1800" dirty="0" err="1">
                <a:solidFill>
                  <a:srgbClr val="040404"/>
                </a:solidFill>
              </a:rPr>
              <a:t>the</a:t>
            </a:r>
            <a:r>
              <a:rPr lang="pt-PT" sz="1800" dirty="0">
                <a:solidFill>
                  <a:srgbClr val="040404"/>
                </a:solidFill>
              </a:rPr>
              <a:t> </a:t>
            </a:r>
            <a:r>
              <a:rPr lang="pt-PT" sz="1800" dirty="0" err="1">
                <a:solidFill>
                  <a:srgbClr val="040404"/>
                </a:solidFill>
              </a:rPr>
              <a:t>practical</a:t>
            </a:r>
            <a:endParaRPr lang="pt-PT" sz="1800" dirty="0">
              <a:solidFill>
                <a:srgbClr val="040404"/>
              </a:solidFill>
            </a:endParaRPr>
          </a:p>
        </p:txBody>
      </p:sp>
    </p:spTree>
    <p:extLst>
      <p:ext uri="{BB962C8B-B14F-4D97-AF65-F5344CB8AC3E}">
        <p14:creationId xmlns:p14="http://schemas.microsoft.com/office/powerpoint/2010/main" val="3860473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Multiple transitions </a:t>
            </a:r>
            <a:br>
              <a:rPr lang="en-GB" dirty="0"/>
            </a:br>
            <a:r>
              <a:rPr lang="en-GB" dirty="0"/>
              <a:t>(no competition)</a:t>
            </a:r>
          </a:p>
        </p:txBody>
      </p:sp>
      <p:sp>
        <p:nvSpPr>
          <p:cNvPr id="8" name="TextBox 7"/>
          <p:cNvSpPr txBox="1"/>
          <p:nvPr/>
        </p:nvSpPr>
        <p:spPr>
          <a:xfrm>
            <a:off x="179512" y="5517232"/>
            <a:ext cx="8346580" cy="1200329"/>
          </a:xfrm>
          <a:prstGeom prst="rect">
            <a:avLst/>
          </a:prstGeom>
          <a:noFill/>
        </p:spPr>
        <p:txBody>
          <a:bodyPr wrap="none" rtlCol="0">
            <a:spAutoFit/>
          </a:bodyPr>
          <a:lstStyle/>
          <a:p>
            <a:r>
              <a:rPr lang="pt-PT" u="sng" dirty="0" err="1"/>
              <a:t>Multiple</a:t>
            </a:r>
            <a:r>
              <a:rPr lang="pt-PT" u="sng" dirty="0"/>
              <a:t> (</a:t>
            </a:r>
            <a:r>
              <a:rPr lang="pt-PT" u="sng" dirty="0" err="1"/>
              <a:t>simultaneous</a:t>
            </a:r>
            <a:r>
              <a:rPr lang="pt-PT" u="sng" dirty="0"/>
              <a:t>) </a:t>
            </a:r>
            <a:r>
              <a:rPr lang="pt-PT" u="sng" dirty="0" err="1"/>
              <a:t>transitions</a:t>
            </a:r>
            <a:r>
              <a:rPr lang="pt-PT" u="sng" dirty="0"/>
              <a:t>, no </a:t>
            </a:r>
            <a:r>
              <a:rPr lang="pt-PT" u="sng" dirty="0" err="1"/>
              <a:t>competition</a:t>
            </a:r>
            <a:r>
              <a:rPr lang="pt-PT" u="sng" dirty="0"/>
              <a:t>: </a:t>
            </a:r>
          </a:p>
          <a:p>
            <a:pPr marL="457200" indent="-457200">
              <a:buAutoNum type="arabicParenR"/>
            </a:pPr>
            <a:r>
              <a:rPr lang="pt-PT" dirty="0" err="1"/>
              <a:t>forest</a:t>
            </a:r>
            <a:r>
              <a:rPr lang="pt-PT" dirty="0"/>
              <a:t> to </a:t>
            </a:r>
            <a:r>
              <a:rPr lang="pt-PT" dirty="0" err="1"/>
              <a:t>deforested</a:t>
            </a:r>
            <a:r>
              <a:rPr lang="pt-PT" dirty="0"/>
              <a:t>; </a:t>
            </a:r>
          </a:p>
          <a:p>
            <a:pPr marL="457200" indent="-457200">
              <a:buAutoNum type="arabicParenR"/>
            </a:pPr>
            <a:r>
              <a:rPr lang="pt-PT" dirty="0" err="1"/>
              <a:t>deforested</a:t>
            </a:r>
            <a:r>
              <a:rPr lang="pt-PT" dirty="0"/>
              <a:t> </a:t>
            </a:r>
            <a:r>
              <a:rPr lang="pt-PT" dirty="0" err="1"/>
              <a:t>back</a:t>
            </a:r>
            <a:r>
              <a:rPr lang="pt-PT" dirty="0"/>
              <a:t> to </a:t>
            </a:r>
            <a:r>
              <a:rPr lang="pt-PT" dirty="0" err="1"/>
              <a:t>forest</a:t>
            </a:r>
            <a:r>
              <a:rPr lang="pt-PT" dirty="0"/>
              <a:t>.</a:t>
            </a:r>
          </a:p>
        </p:txBody>
      </p:sp>
      <p:graphicFrame>
        <p:nvGraphicFramePr>
          <p:cNvPr id="3" name="Table 2"/>
          <p:cNvGraphicFramePr>
            <a:graphicFrameLocks noGrp="1"/>
          </p:cNvGraphicFramePr>
          <p:nvPr>
            <p:extLst/>
          </p:nvPr>
        </p:nvGraphicFramePr>
        <p:xfrm>
          <a:off x="810614" y="1700808"/>
          <a:ext cx="7272809" cy="2759189"/>
        </p:xfrm>
        <a:graphic>
          <a:graphicData uri="http://schemas.openxmlformats.org/drawingml/2006/table">
            <a:tbl>
              <a:tblPr/>
              <a:tblGrid>
                <a:gridCol w="300648">
                  <a:extLst>
                    <a:ext uri="{9D8B030D-6E8A-4147-A177-3AD203B41FA5}">
                      <a16:colId xmlns:a16="http://schemas.microsoft.com/office/drawing/2014/main" val="20000"/>
                    </a:ext>
                  </a:extLst>
                </a:gridCol>
                <a:gridCol w="343597">
                  <a:extLst>
                    <a:ext uri="{9D8B030D-6E8A-4147-A177-3AD203B41FA5}">
                      <a16:colId xmlns:a16="http://schemas.microsoft.com/office/drawing/2014/main" val="20001"/>
                    </a:ext>
                  </a:extLst>
                </a:gridCol>
                <a:gridCol w="300648">
                  <a:extLst>
                    <a:ext uri="{9D8B030D-6E8A-4147-A177-3AD203B41FA5}">
                      <a16:colId xmlns:a16="http://schemas.microsoft.com/office/drawing/2014/main" val="20002"/>
                    </a:ext>
                  </a:extLst>
                </a:gridCol>
                <a:gridCol w="1374389">
                  <a:extLst>
                    <a:ext uri="{9D8B030D-6E8A-4147-A177-3AD203B41FA5}">
                      <a16:colId xmlns:a16="http://schemas.microsoft.com/office/drawing/2014/main" val="20003"/>
                    </a:ext>
                  </a:extLst>
                </a:gridCol>
                <a:gridCol w="300648">
                  <a:extLst>
                    <a:ext uri="{9D8B030D-6E8A-4147-A177-3AD203B41FA5}">
                      <a16:colId xmlns:a16="http://schemas.microsoft.com/office/drawing/2014/main" val="20004"/>
                    </a:ext>
                  </a:extLst>
                </a:gridCol>
                <a:gridCol w="343597">
                  <a:extLst>
                    <a:ext uri="{9D8B030D-6E8A-4147-A177-3AD203B41FA5}">
                      <a16:colId xmlns:a16="http://schemas.microsoft.com/office/drawing/2014/main" val="20005"/>
                    </a:ext>
                  </a:extLst>
                </a:gridCol>
                <a:gridCol w="300648">
                  <a:extLst>
                    <a:ext uri="{9D8B030D-6E8A-4147-A177-3AD203B41FA5}">
                      <a16:colId xmlns:a16="http://schemas.microsoft.com/office/drawing/2014/main" val="20006"/>
                    </a:ext>
                  </a:extLst>
                </a:gridCol>
                <a:gridCol w="1374389">
                  <a:extLst>
                    <a:ext uri="{9D8B030D-6E8A-4147-A177-3AD203B41FA5}">
                      <a16:colId xmlns:a16="http://schemas.microsoft.com/office/drawing/2014/main" val="20007"/>
                    </a:ext>
                  </a:extLst>
                </a:gridCol>
                <a:gridCol w="314964">
                  <a:extLst>
                    <a:ext uri="{9D8B030D-6E8A-4147-A177-3AD203B41FA5}">
                      <a16:colId xmlns:a16="http://schemas.microsoft.com/office/drawing/2014/main" val="20008"/>
                    </a:ext>
                  </a:extLst>
                </a:gridCol>
                <a:gridCol w="343597">
                  <a:extLst>
                    <a:ext uri="{9D8B030D-6E8A-4147-A177-3AD203B41FA5}">
                      <a16:colId xmlns:a16="http://schemas.microsoft.com/office/drawing/2014/main" val="20009"/>
                    </a:ext>
                  </a:extLst>
                </a:gridCol>
                <a:gridCol w="314964">
                  <a:extLst>
                    <a:ext uri="{9D8B030D-6E8A-4147-A177-3AD203B41FA5}">
                      <a16:colId xmlns:a16="http://schemas.microsoft.com/office/drawing/2014/main" val="20010"/>
                    </a:ext>
                  </a:extLst>
                </a:gridCol>
                <a:gridCol w="1660720">
                  <a:extLst>
                    <a:ext uri="{9D8B030D-6E8A-4147-A177-3AD203B41FA5}">
                      <a16:colId xmlns:a16="http://schemas.microsoft.com/office/drawing/2014/main" val="20011"/>
                    </a:ext>
                  </a:extLst>
                </a:gridCol>
              </a:tblGrid>
              <a:tr h="784021">
                <a:tc gridSpan="3">
                  <a:txBody>
                    <a:bodyPr/>
                    <a:lstStyle/>
                    <a:p>
                      <a:pPr algn="ctr" fontAlgn="b"/>
                      <a:r>
                        <a:rPr lang="pt-PT" sz="2400" b="1" i="0" u="none" strike="noStrike">
                          <a:solidFill>
                            <a:srgbClr val="000000"/>
                          </a:solidFill>
                          <a:effectLst/>
                          <a:latin typeface="Calibri" panose="020F0502020204030204" pitchFamily="34" charset="0"/>
                        </a:rPr>
                        <a:t>Time 0</a:t>
                      </a:r>
                    </a:p>
                  </a:txBody>
                  <a:tcPr marL="9525" marR="9525" marT="9525" marB="0" anchor="b">
                    <a:lnL>
                      <a:noFill/>
                    </a:lnL>
                    <a:lnR>
                      <a:noFill/>
                    </a:lnR>
                    <a:lnT>
                      <a:noFill/>
                    </a:lnT>
                    <a:lnB>
                      <a:noFill/>
                    </a:lnB>
                  </a:tcPr>
                </a:tc>
                <a:tc hMerge="1">
                  <a:txBody>
                    <a:bodyPr/>
                    <a:lstStyle/>
                    <a:p>
                      <a:endParaRPr lang="pt-PT"/>
                    </a:p>
                  </a:txBody>
                  <a:tcPr/>
                </a:tc>
                <a:tc hMerge="1">
                  <a:txBody>
                    <a:bodyPr/>
                    <a:lstStyle/>
                    <a:p>
                      <a:endParaRPr lang="pt-PT"/>
                    </a:p>
                  </a:txBody>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gridSpan="3">
                  <a:txBody>
                    <a:bodyPr/>
                    <a:lstStyle/>
                    <a:p>
                      <a:pPr algn="ctr" fontAlgn="b"/>
                      <a:r>
                        <a:rPr lang="pt-PT" sz="2400" b="1" i="0" u="none" strike="noStrike">
                          <a:solidFill>
                            <a:srgbClr val="000000"/>
                          </a:solidFill>
                          <a:effectLst/>
                          <a:latin typeface="Calibri" panose="020F0502020204030204" pitchFamily="34" charset="0"/>
                        </a:rPr>
                        <a:t>Time 1</a:t>
                      </a:r>
                    </a:p>
                  </a:txBody>
                  <a:tcPr marL="9525" marR="9525" marT="9525" marB="0" anchor="b">
                    <a:lnL>
                      <a:noFill/>
                    </a:lnL>
                    <a:lnR>
                      <a:noFill/>
                    </a:lnR>
                    <a:lnT>
                      <a:noFill/>
                    </a:lnT>
                    <a:lnB>
                      <a:noFill/>
                    </a:lnB>
                  </a:tcPr>
                </a:tc>
                <a:tc hMerge="1">
                  <a:txBody>
                    <a:bodyPr/>
                    <a:lstStyle/>
                    <a:p>
                      <a:endParaRPr lang="pt-PT"/>
                    </a:p>
                  </a:txBody>
                  <a:tcPr/>
                </a:tc>
                <a:tc hMerge="1">
                  <a:txBody>
                    <a:bodyPr/>
                    <a:lstStyle/>
                    <a:p>
                      <a:endParaRPr lang="pt-PT"/>
                    </a:p>
                  </a:txBody>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pt-PT" sz="2400" b="1" i="0" u="none" strike="noStrike">
                          <a:solidFill>
                            <a:srgbClr val="000000"/>
                          </a:solidFill>
                          <a:effectLst/>
                          <a:latin typeface="Calibri" panose="020F0502020204030204" pitchFamily="34" charset="0"/>
                        </a:rPr>
                        <a:t>Forest</a:t>
                      </a:r>
                    </a:p>
                  </a:txBody>
                  <a:tcPr marL="9525" marR="9525" marT="9525" marB="0" anchor="b">
                    <a:lnL>
                      <a:noFill/>
                    </a:lnL>
                    <a:lnR>
                      <a:noFill/>
                    </a:lnR>
                    <a:lnT>
                      <a:noFill/>
                    </a:lnT>
                    <a:lnB>
                      <a:noFill/>
                    </a:lnB>
                    <a:solidFill>
                      <a:srgbClr val="70AD47"/>
                    </a:solidFill>
                  </a:tcPr>
                </a:tc>
                <a:extLst>
                  <a:ext uri="{0D108BD9-81ED-4DB2-BD59-A6C34878D82A}">
                    <a16:rowId xmlns:a16="http://schemas.microsoft.com/office/drawing/2014/main" val="10000"/>
                  </a:ext>
                </a:extLst>
              </a:tr>
              <a:tr h="784021">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pt-PT" sz="2400" b="1" i="0" u="none" strike="noStrike">
                          <a:solidFill>
                            <a:srgbClr val="000000"/>
                          </a:solidFill>
                          <a:effectLst/>
                          <a:latin typeface="Calibri" panose="020F0502020204030204" pitchFamily="34" charset="0"/>
                        </a:rPr>
                        <a:t>Deforested</a:t>
                      </a:r>
                    </a:p>
                  </a:txBody>
                  <a:tcPr marL="9525" marR="9525" marT="9525" marB="0" anchor="b">
                    <a:lnL>
                      <a:noFill/>
                    </a:lnL>
                    <a:lnR>
                      <a:noFill/>
                    </a:lnR>
                    <a:lnT>
                      <a:noFill/>
                    </a:lnT>
                    <a:lnB>
                      <a:noFill/>
                    </a:lnB>
                    <a:solidFill>
                      <a:srgbClr val="F8CBAD"/>
                    </a:solidFill>
                  </a:tcPr>
                </a:tc>
                <a:extLst>
                  <a:ext uri="{0D108BD9-81ED-4DB2-BD59-A6C34878D82A}">
                    <a16:rowId xmlns:a16="http://schemas.microsoft.com/office/drawing/2014/main" val="10001"/>
                  </a:ext>
                </a:extLst>
              </a:tr>
              <a:tr h="397049">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b"/>
                      <a:r>
                        <a:rPr lang="pt-PT" sz="2400" b="0" i="0" u="none" strike="noStrike">
                          <a:solidFill>
                            <a:srgbClr val="000000"/>
                          </a:solidFill>
                          <a:effectLst/>
                          <a:latin typeface="Calibri" panose="020F0502020204030204" pitchFamily="34" charset="0"/>
                        </a:rPr>
                        <a: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pt-PT" sz="2400" b="0" i="0" u="none" strike="noStrike">
                          <a:solidFill>
                            <a:srgbClr val="000000"/>
                          </a:solidFill>
                          <a:effectLst/>
                          <a:latin typeface="Calibri" panose="020F0502020204030204" pitchFamily="34" charset="0"/>
                        </a:rPr>
                        <a: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pt-PT" sz="2400" b="0" i="0" u="none" strike="noStrike">
                          <a:solidFill>
                            <a:srgbClr val="000000"/>
                          </a:solidFill>
                          <a:effectLst/>
                          <a:latin typeface="Calibri" panose="020F0502020204030204" pitchFamily="34" charset="0"/>
                        </a:rPr>
                        <a: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0002"/>
                  </a:ext>
                </a:extLst>
              </a:tr>
              <a:tr h="397049">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b"/>
                      <a:r>
                        <a:rPr lang="pt-PT" sz="2400" b="0" i="0" u="none" strike="noStrike">
                          <a:solidFill>
                            <a:srgbClr val="000000"/>
                          </a:solidFill>
                          <a:effectLst/>
                          <a:latin typeface="Calibri" panose="020F0502020204030204" pitchFamily="34" charset="0"/>
                        </a:rPr>
                        <a: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0003"/>
                  </a:ext>
                </a:extLst>
              </a:tr>
              <a:tr h="397049">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586973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Multiple transitions </a:t>
            </a:r>
            <a:br>
              <a:rPr lang="en-GB" dirty="0"/>
            </a:br>
            <a:r>
              <a:rPr lang="en-GB" dirty="0"/>
              <a:t>(with competition)</a:t>
            </a:r>
          </a:p>
        </p:txBody>
      </p:sp>
      <p:sp>
        <p:nvSpPr>
          <p:cNvPr id="5" name="TextBox 4"/>
          <p:cNvSpPr txBox="1"/>
          <p:nvPr/>
        </p:nvSpPr>
        <p:spPr>
          <a:xfrm>
            <a:off x="35496" y="4919008"/>
            <a:ext cx="8617487" cy="1938992"/>
          </a:xfrm>
          <a:prstGeom prst="rect">
            <a:avLst/>
          </a:prstGeom>
          <a:noFill/>
        </p:spPr>
        <p:txBody>
          <a:bodyPr wrap="none" rtlCol="0">
            <a:spAutoFit/>
          </a:bodyPr>
          <a:lstStyle/>
          <a:p>
            <a:r>
              <a:rPr lang="pt-PT" u="sng" dirty="0" err="1"/>
              <a:t>Multiple</a:t>
            </a:r>
            <a:r>
              <a:rPr lang="pt-PT" u="sng" dirty="0"/>
              <a:t> (</a:t>
            </a:r>
            <a:r>
              <a:rPr lang="pt-PT" u="sng" dirty="0" err="1"/>
              <a:t>simultaneous</a:t>
            </a:r>
            <a:r>
              <a:rPr lang="pt-PT" u="sng" dirty="0"/>
              <a:t>) </a:t>
            </a:r>
            <a:r>
              <a:rPr lang="pt-PT" u="sng" dirty="0" err="1"/>
              <a:t>transitions</a:t>
            </a:r>
            <a:r>
              <a:rPr lang="pt-PT" u="sng" dirty="0"/>
              <a:t>, </a:t>
            </a:r>
            <a:r>
              <a:rPr lang="pt-PT" u="sng" dirty="0" err="1"/>
              <a:t>with</a:t>
            </a:r>
            <a:r>
              <a:rPr lang="pt-PT" u="sng" dirty="0"/>
              <a:t> </a:t>
            </a:r>
            <a:r>
              <a:rPr lang="pt-PT" u="sng" dirty="0" err="1"/>
              <a:t>competition</a:t>
            </a:r>
            <a:r>
              <a:rPr lang="pt-PT" u="sng" dirty="0"/>
              <a:t>: </a:t>
            </a:r>
          </a:p>
          <a:p>
            <a:pPr marL="457200" indent="-457200">
              <a:buAutoNum type="arabicParenR"/>
            </a:pPr>
            <a:r>
              <a:rPr lang="pt-PT" dirty="0" err="1"/>
              <a:t>forest</a:t>
            </a:r>
            <a:r>
              <a:rPr lang="pt-PT" dirty="0"/>
              <a:t> to </a:t>
            </a:r>
            <a:r>
              <a:rPr lang="pt-PT" dirty="0" err="1"/>
              <a:t>deforested</a:t>
            </a:r>
            <a:r>
              <a:rPr lang="pt-PT" dirty="0"/>
              <a:t>; </a:t>
            </a:r>
          </a:p>
          <a:p>
            <a:pPr marL="457200" indent="-457200">
              <a:buAutoNum type="arabicParenR"/>
            </a:pPr>
            <a:r>
              <a:rPr lang="pt-PT" dirty="0" err="1"/>
              <a:t>deforested</a:t>
            </a:r>
            <a:r>
              <a:rPr lang="pt-PT" dirty="0"/>
              <a:t> to </a:t>
            </a:r>
            <a:r>
              <a:rPr lang="pt-PT" dirty="0" err="1"/>
              <a:t>cattle</a:t>
            </a:r>
            <a:r>
              <a:rPr lang="pt-PT" dirty="0"/>
              <a:t> </a:t>
            </a:r>
            <a:r>
              <a:rPr lang="pt-PT" dirty="0" err="1"/>
              <a:t>or</a:t>
            </a:r>
            <a:r>
              <a:rPr lang="pt-PT" dirty="0"/>
              <a:t> </a:t>
            </a:r>
            <a:r>
              <a:rPr lang="pt-PT" dirty="0" err="1"/>
              <a:t>soybean</a:t>
            </a:r>
            <a:r>
              <a:rPr lang="pt-PT" dirty="0"/>
              <a:t>;</a:t>
            </a:r>
          </a:p>
          <a:p>
            <a:pPr marL="457200" indent="-457200">
              <a:buAutoNum type="arabicParenR"/>
            </a:pPr>
            <a:r>
              <a:rPr lang="pt-PT" dirty="0" err="1"/>
              <a:t>cattle</a:t>
            </a:r>
            <a:r>
              <a:rPr lang="pt-PT" dirty="0"/>
              <a:t> </a:t>
            </a:r>
            <a:r>
              <a:rPr lang="pt-PT" dirty="0" err="1"/>
              <a:t>back</a:t>
            </a:r>
            <a:r>
              <a:rPr lang="pt-PT" dirty="0"/>
              <a:t> to </a:t>
            </a:r>
            <a:r>
              <a:rPr lang="pt-PT" dirty="0" err="1"/>
              <a:t>forest</a:t>
            </a:r>
            <a:r>
              <a:rPr lang="pt-PT" dirty="0"/>
              <a:t> </a:t>
            </a:r>
            <a:r>
              <a:rPr lang="pt-PT" dirty="0" err="1"/>
              <a:t>or</a:t>
            </a:r>
            <a:r>
              <a:rPr lang="pt-PT" dirty="0"/>
              <a:t> </a:t>
            </a:r>
            <a:r>
              <a:rPr lang="pt-PT" dirty="0" err="1"/>
              <a:t>converted</a:t>
            </a:r>
            <a:r>
              <a:rPr lang="pt-PT" dirty="0"/>
              <a:t> to </a:t>
            </a:r>
            <a:r>
              <a:rPr lang="pt-PT" dirty="0" err="1"/>
              <a:t>soybean</a:t>
            </a:r>
            <a:r>
              <a:rPr lang="pt-PT" dirty="0"/>
              <a:t>;</a:t>
            </a:r>
          </a:p>
          <a:p>
            <a:pPr marL="457200" indent="-457200">
              <a:buAutoNum type="arabicParenR"/>
            </a:pPr>
            <a:r>
              <a:rPr lang="pt-PT" dirty="0" err="1"/>
              <a:t>soybean</a:t>
            </a:r>
            <a:r>
              <a:rPr lang="pt-PT" dirty="0"/>
              <a:t> </a:t>
            </a:r>
            <a:r>
              <a:rPr lang="pt-PT" dirty="0" err="1"/>
              <a:t>back</a:t>
            </a:r>
            <a:r>
              <a:rPr lang="pt-PT" dirty="0"/>
              <a:t> to </a:t>
            </a:r>
            <a:r>
              <a:rPr lang="pt-PT" dirty="0" err="1"/>
              <a:t>forest</a:t>
            </a:r>
            <a:r>
              <a:rPr lang="pt-PT" dirty="0"/>
              <a:t> </a:t>
            </a:r>
            <a:r>
              <a:rPr lang="pt-PT" dirty="0" err="1"/>
              <a:t>or</a:t>
            </a:r>
            <a:r>
              <a:rPr lang="pt-PT" dirty="0"/>
              <a:t> </a:t>
            </a:r>
            <a:r>
              <a:rPr lang="pt-PT" dirty="0" err="1"/>
              <a:t>deforested</a:t>
            </a:r>
            <a:r>
              <a:rPr lang="pt-PT" dirty="0"/>
              <a:t>.</a:t>
            </a:r>
          </a:p>
        </p:txBody>
      </p:sp>
      <p:graphicFrame>
        <p:nvGraphicFramePr>
          <p:cNvPr id="4" name="Table 3"/>
          <p:cNvGraphicFramePr>
            <a:graphicFrameLocks noGrp="1"/>
          </p:cNvGraphicFramePr>
          <p:nvPr>
            <p:extLst/>
          </p:nvPr>
        </p:nvGraphicFramePr>
        <p:xfrm>
          <a:off x="683565" y="1700808"/>
          <a:ext cx="7969417" cy="2515345"/>
        </p:xfrm>
        <a:graphic>
          <a:graphicData uri="http://schemas.openxmlformats.org/drawingml/2006/table">
            <a:tbl>
              <a:tblPr/>
              <a:tblGrid>
                <a:gridCol w="338781">
                  <a:extLst>
                    <a:ext uri="{9D8B030D-6E8A-4147-A177-3AD203B41FA5}">
                      <a16:colId xmlns:a16="http://schemas.microsoft.com/office/drawing/2014/main" val="20000"/>
                    </a:ext>
                  </a:extLst>
                </a:gridCol>
                <a:gridCol w="387179">
                  <a:extLst>
                    <a:ext uri="{9D8B030D-6E8A-4147-A177-3AD203B41FA5}">
                      <a16:colId xmlns:a16="http://schemas.microsoft.com/office/drawing/2014/main" val="20001"/>
                    </a:ext>
                  </a:extLst>
                </a:gridCol>
                <a:gridCol w="338781">
                  <a:extLst>
                    <a:ext uri="{9D8B030D-6E8A-4147-A177-3AD203B41FA5}">
                      <a16:colId xmlns:a16="http://schemas.microsoft.com/office/drawing/2014/main" val="20002"/>
                    </a:ext>
                  </a:extLst>
                </a:gridCol>
                <a:gridCol w="1548712">
                  <a:extLst>
                    <a:ext uri="{9D8B030D-6E8A-4147-A177-3AD203B41FA5}">
                      <a16:colId xmlns:a16="http://schemas.microsoft.com/office/drawing/2014/main" val="20003"/>
                    </a:ext>
                  </a:extLst>
                </a:gridCol>
                <a:gridCol w="338781">
                  <a:extLst>
                    <a:ext uri="{9D8B030D-6E8A-4147-A177-3AD203B41FA5}">
                      <a16:colId xmlns:a16="http://schemas.microsoft.com/office/drawing/2014/main" val="20004"/>
                    </a:ext>
                  </a:extLst>
                </a:gridCol>
                <a:gridCol w="387179">
                  <a:extLst>
                    <a:ext uri="{9D8B030D-6E8A-4147-A177-3AD203B41FA5}">
                      <a16:colId xmlns:a16="http://schemas.microsoft.com/office/drawing/2014/main" val="20005"/>
                    </a:ext>
                  </a:extLst>
                </a:gridCol>
                <a:gridCol w="338781">
                  <a:extLst>
                    <a:ext uri="{9D8B030D-6E8A-4147-A177-3AD203B41FA5}">
                      <a16:colId xmlns:a16="http://schemas.microsoft.com/office/drawing/2014/main" val="20006"/>
                    </a:ext>
                  </a:extLst>
                </a:gridCol>
                <a:gridCol w="1161534">
                  <a:extLst>
                    <a:ext uri="{9D8B030D-6E8A-4147-A177-3AD203B41FA5}">
                      <a16:colId xmlns:a16="http://schemas.microsoft.com/office/drawing/2014/main" val="20007"/>
                    </a:ext>
                  </a:extLst>
                </a:gridCol>
                <a:gridCol w="3129689">
                  <a:extLst>
                    <a:ext uri="{9D8B030D-6E8A-4147-A177-3AD203B41FA5}">
                      <a16:colId xmlns:a16="http://schemas.microsoft.com/office/drawing/2014/main" val="20008"/>
                    </a:ext>
                  </a:extLst>
                </a:gridCol>
              </a:tblGrid>
              <a:tr h="503069">
                <a:tc gridSpan="3">
                  <a:txBody>
                    <a:bodyPr/>
                    <a:lstStyle/>
                    <a:p>
                      <a:pPr algn="ctr" fontAlgn="b"/>
                      <a:r>
                        <a:rPr lang="pt-PT" sz="2400" b="1" i="0" u="none" strike="noStrike">
                          <a:solidFill>
                            <a:srgbClr val="000000"/>
                          </a:solidFill>
                          <a:effectLst/>
                          <a:latin typeface="Calibri" panose="020F0502020204030204" pitchFamily="34" charset="0"/>
                        </a:rPr>
                        <a:t>Time 0</a:t>
                      </a:r>
                    </a:p>
                  </a:txBody>
                  <a:tcPr marL="9525" marR="9525" marT="9525" marB="0" anchor="b">
                    <a:lnL>
                      <a:noFill/>
                    </a:lnL>
                    <a:lnR>
                      <a:noFill/>
                    </a:lnR>
                    <a:lnT>
                      <a:noFill/>
                    </a:lnT>
                    <a:lnB>
                      <a:noFill/>
                    </a:lnB>
                  </a:tcPr>
                </a:tc>
                <a:tc hMerge="1">
                  <a:txBody>
                    <a:bodyPr/>
                    <a:lstStyle/>
                    <a:p>
                      <a:endParaRPr lang="pt-PT"/>
                    </a:p>
                  </a:txBody>
                  <a:tcPr/>
                </a:tc>
                <a:tc hMerge="1">
                  <a:txBody>
                    <a:bodyPr/>
                    <a:lstStyle/>
                    <a:p>
                      <a:endParaRPr lang="pt-PT"/>
                    </a:p>
                  </a:txBody>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gridSpan="3">
                  <a:txBody>
                    <a:bodyPr/>
                    <a:lstStyle/>
                    <a:p>
                      <a:pPr algn="ctr" fontAlgn="b"/>
                      <a:r>
                        <a:rPr lang="pt-PT" sz="2400" b="1" i="0" u="none" strike="noStrike">
                          <a:solidFill>
                            <a:srgbClr val="000000"/>
                          </a:solidFill>
                          <a:effectLst/>
                          <a:latin typeface="Calibri" panose="020F0502020204030204" pitchFamily="34" charset="0"/>
                        </a:rPr>
                        <a:t>Time 1</a:t>
                      </a:r>
                    </a:p>
                  </a:txBody>
                  <a:tcPr marL="9525" marR="9525" marT="9525" marB="0" anchor="b">
                    <a:lnL>
                      <a:noFill/>
                    </a:lnL>
                    <a:lnR>
                      <a:noFill/>
                    </a:lnR>
                    <a:lnT>
                      <a:noFill/>
                    </a:lnT>
                    <a:lnB>
                      <a:noFill/>
                    </a:lnB>
                  </a:tcPr>
                </a:tc>
                <a:tc hMerge="1">
                  <a:txBody>
                    <a:bodyPr/>
                    <a:lstStyle/>
                    <a:p>
                      <a:endParaRPr lang="pt-PT"/>
                    </a:p>
                  </a:txBody>
                  <a:tcPr/>
                </a:tc>
                <a:tc hMerge="1">
                  <a:txBody>
                    <a:bodyPr/>
                    <a:lstStyle/>
                    <a:p>
                      <a:endParaRPr lang="pt-PT"/>
                    </a:p>
                  </a:txBody>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pt-PT" sz="2400" b="1" i="0" u="none" strike="noStrike">
                          <a:solidFill>
                            <a:srgbClr val="000000"/>
                          </a:solidFill>
                          <a:effectLst/>
                          <a:latin typeface="Calibri" panose="020F0502020204030204" pitchFamily="34" charset="0"/>
                        </a:rPr>
                        <a:t>Forest</a:t>
                      </a:r>
                    </a:p>
                  </a:txBody>
                  <a:tcPr marL="9525" marR="9525" marT="9525" marB="0" anchor="b">
                    <a:lnL>
                      <a:noFill/>
                    </a:lnL>
                    <a:lnR>
                      <a:noFill/>
                    </a:lnR>
                    <a:lnT>
                      <a:noFill/>
                    </a:lnT>
                    <a:lnB>
                      <a:noFill/>
                    </a:lnB>
                    <a:solidFill>
                      <a:srgbClr val="70AD47"/>
                    </a:solidFill>
                  </a:tcPr>
                </a:tc>
                <a:extLst>
                  <a:ext uri="{0D108BD9-81ED-4DB2-BD59-A6C34878D82A}">
                    <a16:rowId xmlns:a16="http://schemas.microsoft.com/office/drawing/2014/main" val="10000"/>
                  </a:ext>
                </a:extLst>
              </a:tr>
              <a:tr h="503069">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pt-PT" sz="2400" b="1" i="0" u="none" strike="noStrike">
                          <a:solidFill>
                            <a:srgbClr val="000000"/>
                          </a:solidFill>
                          <a:effectLst/>
                          <a:latin typeface="Calibri" panose="020F0502020204030204" pitchFamily="34" charset="0"/>
                        </a:rPr>
                        <a:t>Deforested</a:t>
                      </a:r>
                    </a:p>
                  </a:txBody>
                  <a:tcPr marL="9525" marR="9525" marT="9525" marB="0" anchor="b">
                    <a:lnL>
                      <a:noFill/>
                    </a:lnL>
                    <a:lnR>
                      <a:noFill/>
                    </a:lnR>
                    <a:lnT>
                      <a:noFill/>
                    </a:lnT>
                    <a:lnB>
                      <a:noFill/>
                    </a:lnB>
                    <a:solidFill>
                      <a:srgbClr val="F8CBAD"/>
                    </a:solidFill>
                  </a:tcPr>
                </a:tc>
                <a:extLst>
                  <a:ext uri="{0D108BD9-81ED-4DB2-BD59-A6C34878D82A}">
                    <a16:rowId xmlns:a16="http://schemas.microsoft.com/office/drawing/2014/main" val="10001"/>
                  </a:ext>
                </a:extLst>
              </a:tr>
              <a:tr h="503069">
                <a:tc>
                  <a:txBody>
                    <a:bodyPr/>
                    <a:lstStyle/>
                    <a:p>
                      <a:pPr algn="ctr" fontAlgn="b"/>
                      <a:r>
                        <a:rPr lang="pt-PT" sz="2400" b="0" i="0" u="none" strike="noStrike">
                          <a:solidFill>
                            <a:srgbClr val="000000"/>
                          </a:solidFill>
                          <a:effectLst/>
                          <a:latin typeface="Calibri" panose="020F0502020204030204" pitchFamily="34" charset="0"/>
                        </a:rPr>
                        <a:t>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b"/>
                      <a:r>
                        <a:rPr lang="pt-PT" sz="2400" b="0" i="0" u="none" strike="noStrike">
                          <a:solidFill>
                            <a:srgbClr val="000000"/>
                          </a:solidFill>
                          <a:effectLst/>
                          <a:latin typeface="Calibri" panose="020F0502020204030204" pitchFamily="34" charset="0"/>
                        </a:rPr>
                        <a:t>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b"/>
                      <a:r>
                        <a:rPr lang="pt-PT" sz="2400" b="0" i="0" u="none" strike="noStrike">
                          <a:solidFill>
                            <a:srgbClr val="000000"/>
                          </a:solidFill>
                          <a:effectLst/>
                          <a:latin typeface="Calibri" panose="020F0502020204030204" pitchFamily="34" charset="0"/>
                        </a:rPr>
                        <a: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pt-PT" sz="2400" b="0" i="0" u="none" strike="noStrike">
                          <a:solidFill>
                            <a:srgbClr val="000000"/>
                          </a:solidFill>
                          <a:effectLst/>
                          <a:latin typeface="Calibri" panose="020F0502020204030204" pitchFamily="34" charset="0"/>
                        </a:rPr>
                        <a: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b"/>
                      <a:r>
                        <a:rPr lang="pt-PT" sz="2400" b="0" i="0" u="none" strike="noStrike">
                          <a:solidFill>
                            <a:srgbClr val="000000"/>
                          </a:solidFill>
                          <a:effectLst/>
                          <a:latin typeface="Calibri" panose="020F0502020204030204" pitchFamily="34" charset="0"/>
                        </a:rPr>
                        <a:t>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b"/>
                      <a:r>
                        <a:rPr lang="pt-PT" sz="2400" b="0" i="0" u="none" strike="noStrike">
                          <a:solidFill>
                            <a:srgbClr val="000000"/>
                          </a:solidFill>
                          <a:effectLst/>
                          <a:latin typeface="Calibri" panose="020F0502020204030204" pitchFamily="34" charset="0"/>
                        </a:rPr>
                        <a: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pt-PT" sz="2400" b="1" i="0" u="none" strike="noStrike">
                          <a:solidFill>
                            <a:srgbClr val="000000"/>
                          </a:solidFill>
                          <a:effectLst/>
                          <a:latin typeface="Calibri" panose="020F0502020204030204" pitchFamily="34" charset="0"/>
                        </a:rPr>
                        <a:t>Cattle ranching</a:t>
                      </a:r>
                    </a:p>
                  </a:txBody>
                  <a:tcPr marL="9525" marR="9525" marT="9525" marB="0" anchor="b">
                    <a:lnL>
                      <a:noFill/>
                    </a:lnL>
                    <a:lnR>
                      <a:noFill/>
                    </a:lnR>
                    <a:lnT>
                      <a:noFill/>
                    </a:lnT>
                    <a:lnB>
                      <a:noFill/>
                    </a:lnB>
                    <a:solidFill>
                      <a:srgbClr val="FFD966"/>
                    </a:solidFill>
                  </a:tcPr>
                </a:tc>
                <a:extLst>
                  <a:ext uri="{0D108BD9-81ED-4DB2-BD59-A6C34878D82A}">
                    <a16:rowId xmlns:a16="http://schemas.microsoft.com/office/drawing/2014/main" val="10002"/>
                  </a:ext>
                </a:extLst>
              </a:tr>
              <a:tr h="503069">
                <a:tc>
                  <a:txBody>
                    <a:bodyPr/>
                    <a:lstStyle/>
                    <a:p>
                      <a:pPr algn="ctr" fontAlgn="b"/>
                      <a:r>
                        <a:rPr lang="pt-PT" sz="2400" b="0" i="0" u="none" strike="noStrike">
                          <a:solidFill>
                            <a:srgbClr val="000000"/>
                          </a:solidFill>
                          <a:effectLst/>
                          <a:latin typeface="Calibri" panose="020F0502020204030204" pitchFamily="34" charset="0"/>
                        </a:rPr>
                        <a: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b"/>
                      <a:r>
                        <a:rPr lang="pt-PT" sz="2400" b="0" i="0" u="none" strike="noStrike">
                          <a:solidFill>
                            <a:srgbClr val="000000"/>
                          </a:solidFill>
                          <a:effectLst/>
                          <a:latin typeface="Calibri" panose="020F0502020204030204" pitchFamily="34" charset="0"/>
                        </a:rPr>
                        <a: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b"/>
                      <a:r>
                        <a:rPr lang="pt-PT" sz="2400" b="0" i="0" u="none" strike="noStrike">
                          <a:solidFill>
                            <a:srgbClr val="000000"/>
                          </a:solidFill>
                          <a:effectLst/>
                          <a:latin typeface="Calibri" panose="020F0502020204030204" pitchFamily="34" charset="0"/>
                        </a:rPr>
                        <a: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pt-PT" sz="2400" b="0" i="0" u="none" strike="noStrike">
                          <a:solidFill>
                            <a:srgbClr val="000000"/>
                          </a:solidFill>
                          <a:effectLst/>
                          <a:latin typeface="Calibri" panose="020F0502020204030204" pitchFamily="34" charset="0"/>
                        </a:rPr>
                        <a:t>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b"/>
                      <a:r>
                        <a:rPr lang="pt-PT" sz="2400" b="0" i="0" u="none" strike="noStrike">
                          <a:solidFill>
                            <a:srgbClr val="000000"/>
                          </a:solidFill>
                          <a:effectLst/>
                          <a:latin typeface="Calibri" panose="020F0502020204030204" pitchFamily="34" charset="0"/>
                        </a:rPr>
                        <a: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b"/>
                      <a:r>
                        <a:rPr lang="pt-PT" sz="2400" b="0" i="0" u="none" strike="noStrike">
                          <a:solidFill>
                            <a:srgbClr val="000000"/>
                          </a:solidFill>
                          <a:effectLst/>
                          <a:latin typeface="Calibri" panose="020F0502020204030204" pitchFamily="34" charset="0"/>
                        </a:rPr>
                        <a: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pt-PT" sz="2400" b="1" i="0" u="none" strike="noStrike">
                          <a:solidFill>
                            <a:srgbClr val="000000"/>
                          </a:solidFill>
                          <a:effectLst/>
                          <a:latin typeface="Calibri" panose="020F0502020204030204" pitchFamily="34" charset="0"/>
                        </a:rPr>
                        <a:t>Soybean plantation</a:t>
                      </a:r>
                    </a:p>
                  </a:txBody>
                  <a:tcPr marL="9525" marR="9525" marT="9525" marB="0" anchor="b">
                    <a:lnL>
                      <a:noFill/>
                    </a:lnL>
                    <a:lnR>
                      <a:noFill/>
                    </a:lnR>
                    <a:lnT>
                      <a:noFill/>
                    </a:lnT>
                    <a:lnB>
                      <a:noFill/>
                    </a:lnB>
                    <a:solidFill>
                      <a:srgbClr val="C65911"/>
                    </a:solidFill>
                  </a:tcPr>
                </a:tc>
                <a:extLst>
                  <a:ext uri="{0D108BD9-81ED-4DB2-BD59-A6C34878D82A}">
                    <a16:rowId xmlns:a16="http://schemas.microsoft.com/office/drawing/2014/main" val="10003"/>
                  </a:ext>
                </a:extLst>
              </a:tr>
              <a:tr h="503069">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pt-PT" sz="2400" b="0" i="0" u="none" strike="noStrike">
                          <a:solidFill>
                            <a:srgbClr val="000000"/>
                          </a:solidFill>
                          <a:effectLst/>
                          <a:latin typeface="Calibri" panose="020F0502020204030204" pitchFamily="34" charset="0"/>
                        </a:rPr>
                        <a: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pt-PT" sz="2400" b="0" i="0" u="none" strike="noStrike">
                          <a:solidFill>
                            <a:srgbClr val="000000"/>
                          </a:solidFill>
                          <a:effectLst/>
                          <a:latin typeface="Calibri" panose="020F0502020204030204" pitchFamily="34" charset="0"/>
                        </a:rPr>
                        <a: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pt-PT"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796381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04DD0-999B-BE45-B0BD-BA2275A744EA}"/>
              </a:ext>
            </a:extLst>
          </p:cNvPr>
          <p:cNvSpPr>
            <a:spLocks noGrp="1"/>
          </p:cNvSpPr>
          <p:nvPr>
            <p:ph type="title"/>
          </p:nvPr>
        </p:nvSpPr>
        <p:spPr/>
        <p:txBody>
          <a:bodyPr/>
          <a:lstStyle/>
          <a:p>
            <a:r>
              <a:rPr lang="de-DE" dirty="0" err="1"/>
              <a:t>What</a:t>
            </a:r>
            <a:r>
              <a:rPr lang="de-DE" dirty="0"/>
              <a:t> </a:t>
            </a:r>
            <a:r>
              <a:rPr lang="de-DE" dirty="0" err="1"/>
              <a:t>drives</a:t>
            </a:r>
            <a:r>
              <a:rPr lang="de-DE" dirty="0"/>
              <a:t> </a:t>
            </a:r>
            <a:r>
              <a:rPr lang="de-DE" dirty="0" err="1"/>
              <a:t>land</a:t>
            </a:r>
            <a:r>
              <a:rPr lang="de-DE" dirty="0"/>
              <a:t> </a:t>
            </a:r>
            <a:r>
              <a:rPr lang="de-DE" dirty="0" err="1"/>
              <a:t>use</a:t>
            </a:r>
            <a:r>
              <a:rPr lang="de-DE" dirty="0"/>
              <a:t> </a:t>
            </a:r>
            <a:r>
              <a:rPr lang="de-DE" dirty="0" err="1"/>
              <a:t>change</a:t>
            </a:r>
            <a:r>
              <a:rPr lang="de-DE" dirty="0"/>
              <a:t>?</a:t>
            </a:r>
          </a:p>
        </p:txBody>
      </p:sp>
      <p:pic>
        <p:nvPicPr>
          <p:cNvPr id="4" name="Picture 2" descr="http://cliparts.co/cliparts/8TE/jyp/8TEjypa7c.jpg">
            <a:extLst>
              <a:ext uri="{FF2B5EF4-FFF2-40B4-BE49-F238E27FC236}">
                <a16:creationId xmlns:a16="http://schemas.microsoft.com/office/drawing/2014/main" id="{14247E51-7880-1C40-8658-0A42972D8E8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60232" y="2204864"/>
            <a:ext cx="1748796" cy="1748796"/>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98324954-168C-3F4D-B88A-3838504FA811}"/>
              </a:ext>
            </a:extLst>
          </p:cNvPr>
          <p:cNvSpPr txBox="1">
            <a:spLocks/>
          </p:cNvSpPr>
          <p:nvPr/>
        </p:nvSpPr>
        <p:spPr>
          <a:xfrm>
            <a:off x="179512" y="1700808"/>
            <a:ext cx="6048672" cy="44577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a:t>
            </a:r>
            <a:r>
              <a:rPr lang="en-US" sz="1800" b="1" dirty="0"/>
              <a:t>Proximate causes </a:t>
            </a:r>
            <a:r>
              <a:rPr lang="en-US" sz="1800" dirty="0"/>
              <a:t>are human activities or immediate actions at the local level, such as agricultural and road expansion, that originate from intended land use and directly impact forest cover.”</a:t>
            </a:r>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a:p>
            <a:pPr marL="0" indent="0">
              <a:buFont typeface="Arial" panose="020B0604020202020204" pitchFamily="34" charset="0"/>
              <a:buNone/>
            </a:pPr>
            <a:r>
              <a:rPr lang="en-US" sz="1800" dirty="0"/>
              <a:t>“</a:t>
            </a:r>
            <a:r>
              <a:rPr lang="en-US" sz="1800" b="1" dirty="0"/>
              <a:t>Underlying driving forces </a:t>
            </a:r>
            <a:r>
              <a:rPr lang="en-US" sz="1800" dirty="0"/>
              <a:t>are fundamental social processes, such as agricultural policies, that underpin the proximate causes and either operate at the local level or have an indirect impact from the national or global level.”</a:t>
            </a:r>
          </a:p>
          <a:p>
            <a:pPr marL="0" indent="0">
              <a:buFont typeface="Arial" panose="020B0604020202020204" pitchFamily="34" charset="0"/>
              <a:buNone/>
            </a:pPr>
            <a:r>
              <a:rPr lang="en-US" sz="1800" dirty="0"/>
              <a:t>(Geist and </a:t>
            </a:r>
            <a:r>
              <a:rPr lang="en-US" sz="1800" dirty="0" err="1"/>
              <a:t>Lambin</a:t>
            </a:r>
            <a:r>
              <a:rPr lang="en-US" sz="1800" dirty="0"/>
              <a:t> 2002)</a:t>
            </a:r>
            <a:endParaRPr lang="pt-PT" sz="1800" dirty="0"/>
          </a:p>
        </p:txBody>
      </p:sp>
      <p:sp>
        <p:nvSpPr>
          <p:cNvPr id="6" name="TextBox 5">
            <a:extLst>
              <a:ext uri="{FF2B5EF4-FFF2-40B4-BE49-F238E27FC236}">
                <a16:creationId xmlns:a16="http://schemas.microsoft.com/office/drawing/2014/main" id="{90694A40-3890-B144-BDC9-0AA46D3A12B1}"/>
              </a:ext>
            </a:extLst>
          </p:cNvPr>
          <p:cNvSpPr txBox="1"/>
          <p:nvPr/>
        </p:nvSpPr>
        <p:spPr>
          <a:xfrm>
            <a:off x="6948264" y="1628800"/>
            <a:ext cx="833946" cy="2862322"/>
          </a:xfrm>
          <a:prstGeom prst="rect">
            <a:avLst/>
          </a:prstGeom>
          <a:noFill/>
        </p:spPr>
        <p:txBody>
          <a:bodyPr wrap="none" rtlCol="0">
            <a:spAutoFit/>
          </a:bodyPr>
          <a:lstStyle/>
          <a:p>
            <a:r>
              <a:rPr lang="pt-PT" dirty="0" err="1"/>
              <a:t>Easier</a:t>
            </a:r>
            <a:endParaRPr lang="pt-PT" dirty="0"/>
          </a:p>
          <a:p>
            <a:endParaRPr lang="pt-PT" dirty="0"/>
          </a:p>
          <a:p>
            <a:endParaRPr lang="pt-PT" dirty="0"/>
          </a:p>
          <a:p>
            <a:endParaRPr lang="pt-PT" dirty="0"/>
          </a:p>
          <a:p>
            <a:endParaRPr lang="pt-PT" dirty="0"/>
          </a:p>
          <a:p>
            <a:endParaRPr lang="pt-PT" dirty="0"/>
          </a:p>
          <a:p>
            <a:endParaRPr lang="pt-PT" dirty="0"/>
          </a:p>
          <a:p>
            <a:endParaRPr lang="pt-PT" dirty="0"/>
          </a:p>
          <a:p>
            <a:endParaRPr lang="pt-PT" dirty="0"/>
          </a:p>
          <a:p>
            <a:r>
              <a:rPr lang="pt-PT" dirty="0" err="1"/>
              <a:t>Harder</a:t>
            </a:r>
            <a:endParaRPr lang="pt-PT" dirty="0"/>
          </a:p>
        </p:txBody>
      </p:sp>
      <p:sp>
        <p:nvSpPr>
          <p:cNvPr id="7" name="TextBox 6">
            <a:extLst>
              <a:ext uri="{FF2B5EF4-FFF2-40B4-BE49-F238E27FC236}">
                <a16:creationId xmlns:a16="http://schemas.microsoft.com/office/drawing/2014/main" id="{B16724C5-F53C-304E-8215-C29D0065FE47}"/>
              </a:ext>
            </a:extLst>
          </p:cNvPr>
          <p:cNvSpPr txBox="1"/>
          <p:nvPr/>
        </p:nvSpPr>
        <p:spPr>
          <a:xfrm>
            <a:off x="2699792" y="5428657"/>
            <a:ext cx="3805180" cy="923330"/>
          </a:xfrm>
          <a:prstGeom prst="rect">
            <a:avLst/>
          </a:prstGeom>
          <a:noFill/>
        </p:spPr>
        <p:txBody>
          <a:bodyPr wrap="square" rtlCol="0">
            <a:spAutoFit/>
          </a:bodyPr>
          <a:lstStyle/>
          <a:p>
            <a:r>
              <a:rPr lang="pt-PT" dirty="0" err="1"/>
              <a:t>Which</a:t>
            </a:r>
            <a:r>
              <a:rPr lang="pt-PT" dirty="0"/>
              <a:t> </a:t>
            </a:r>
            <a:r>
              <a:rPr lang="pt-PT" dirty="0" err="1"/>
              <a:t>ones</a:t>
            </a:r>
            <a:r>
              <a:rPr lang="pt-PT" dirty="0"/>
              <a:t> do </a:t>
            </a:r>
            <a:r>
              <a:rPr lang="pt-PT" dirty="0" err="1"/>
              <a:t>you</a:t>
            </a:r>
            <a:r>
              <a:rPr lang="pt-PT" dirty="0"/>
              <a:t> </a:t>
            </a:r>
            <a:r>
              <a:rPr lang="pt-PT" dirty="0" err="1"/>
              <a:t>think</a:t>
            </a:r>
            <a:r>
              <a:rPr lang="pt-PT" dirty="0"/>
              <a:t> </a:t>
            </a:r>
          </a:p>
          <a:p>
            <a:r>
              <a:rPr lang="pt-PT" dirty="0" err="1"/>
              <a:t>will</a:t>
            </a:r>
            <a:r>
              <a:rPr lang="pt-PT" dirty="0"/>
              <a:t> </a:t>
            </a:r>
            <a:r>
              <a:rPr lang="pt-PT" dirty="0" err="1"/>
              <a:t>be</a:t>
            </a:r>
            <a:r>
              <a:rPr lang="pt-PT" dirty="0"/>
              <a:t> </a:t>
            </a:r>
            <a:r>
              <a:rPr lang="pt-PT" dirty="0" err="1"/>
              <a:t>easier</a:t>
            </a:r>
            <a:r>
              <a:rPr lang="pt-PT" dirty="0"/>
              <a:t> to </a:t>
            </a:r>
          </a:p>
          <a:p>
            <a:r>
              <a:rPr lang="pt-PT" dirty="0" err="1"/>
              <a:t>represent</a:t>
            </a:r>
            <a:r>
              <a:rPr lang="pt-PT" dirty="0"/>
              <a:t> in a </a:t>
            </a:r>
            <a:r>
              <a:rPr lang="pt-PT" dirty="0" err="1"/>
              <a:t>model</a:t>
            </a:r>
            <a:r>
              <a:rPr lang="pt-PT" dirty="0"/>
              <a:t>? </a:t>
            </a:r>
          </a:p>
        </p:txBody>
      </p:sp>
    </p:spTree>
    <p:extLst>
      <p:ext uri="{BB962C8B-B14F-4D97-AF65-F5344CB8AC3E}">
        <p14:creationId xmlns:p14="http://schemas.microsoft.com/office/powerpoint/2010/main" val="834983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633F-89FE-884F-913C-1317FC3E9656}"/>
              </a:ext>
            </a:extLst>
          </p:cNvPr>
          <p:cNvSpPr>
            <a:spLocks noGrp="1"/>
          </p:cNvSpPr>
          <p:nvPr>
            <p:ph type="title"/>
          </p:nvPr>
        </p:nvSpPr>
        <p:spPr/>
        <p:txBody>
          <a:bodyPr/>
          <a:lstStyle/>
          <a:p>
            <a:r>
              <a:rPr lang="de-DE" dirty="0" err="1"/>
              <a:t>You‘re</a:t>
            </a:r>
            <a:r>
              <a:rPr lang="de-DE" dirty="0"/>
              <a:t> </a:t>
            </a:r>
            <a:r>
              <a:rPr lang="de-DE" dirty="0" err="1"/>
              <a:t>right</a:t>
            </a:r>
            <a:r>
              <a:rPr lang="de-DE" dirty="0"/>
              <a:t> </a:t>
            </a:r>
            <a:r>
              <a:rPr lang="de-DE" dirty="0">
                <a:sym typeface="Wingdings" pitchFamily="2" charset="2"/>
              </a:rPr>
              <a:t></a:t>
            </a:r>
            <a:endParaRPr lang="de-DE" dirty="0"/>
          </a:p>
        </p:txBody>
      </p:sp>
      <p:pic>
        <p:nvPicPr>
          <p:cNvPr id="4" name="Picture 3">
            <a:extLst>
              <a:ext uri="{FF2B5EF4-FFF2-40B4-BE49-F238E27FC236}">
                <a16:creationId xmlns:a16="http://schemas.microsoft.com/office/drawing/2014/main" id="{90F9E140-D977-834A-8F04-A58252A85A40}"/>
              </a:ext>
            </a:extLst>
          </p:cNvPr>
          <p:cNvPicPr>
            <a:picLocks noChangeAspect="1"/>
          </p:cNvPicPr>
          <p:nvPr/>
        </p:nvPicPr>
        <p:blipFill>
          <a:blip r:embed="rId2"/>
          <a:stretch>
            <a:fillRect/>
          </a:stretch>
        </p:blipFill>
        <p:spPr>
          <a:xfrm>
            <a:off x="397632" y="1628800"/>
            <a:ext cx="8278824" cy="4894441"/>
          </a:xfrm>
          <a:prstGeom prst="rect">
            <a:avLst/>
          </a:prstGeom>
        </p:spPr>
      </p:pic>
      <p:sp>
        <p:nvSpPr>
          <p:cNvPr id="5" name="TextBox 4">
            <a:extLst>
              <a:ext uri="{FF2B5EF4-FFF2-40B4-BE49-F238E27FC236}">
                <a16:creationId xmlns:a16="http://schemas.microsoft.com/office/drawing/2014/main" id="{D2A42308-441E-BA42-8D4D-92AFFB086241}"/>
              </a:ext>
            </a:extLst>
          </p:cNvPr>
          <p:cNvSpPr txBox="1"/>
          <p:nvPr/>
        </p:nvSpPr>
        <p:spPr>
          <a:xfrm>
            <a:off x="4853586" y="6440345"/>
            <a:ext cx="4264116" cy="338554"/>
          </a:xfrm>
          <a:prstGeom prst="rect">
            <a:avLst/>
          </a:prstGeom>
          <a:noFill/>
        </p:spPr>
        <p:txBody>
          <a:bodyPr wrap="none" rtlCol="0">
            <a:spAutoFit/>
          </a:bodyPr>
          <a:lstStyle/>
          <a:p>
            <a:r>
              <a:rPr lang="pt-PT" sz="1600" dirty="0">
                <a:solidFill>
                  <a:srgbClr val="1B0807"/>
                </a:solidFill>
              </a:rPr>
              <a:t>Rosa </a:t>
            </a:r>
            <a:r>
              <a:rPr lang="pt-PT" sz="1600" dirty="0" err="1">
                <a:solidFill>
                  <a:srgbClr val="1B0807"/>
                </a:solidFill>
              </a:rPr>
              <a:t>et</a:t>
            </a:r>
            <a:r>
              <a:rPr lang="pt-PT" sz="1600" dirty="0">
                <a:solidFill>
                  <a:srgbClr val="1B0807"/>
                </a:solidFill>
              </a:rPr>
              <a:t> al. 2014 Global </a:t>
            </a:r>
            <a:r>
              <a:rPr lang="pt-PT" sz="1600" dirty="0" err="1">
                <a:solidFill>
                  <a:srgbClr val="1B0807"/>
                </a:solidFill>
              </a:rPr>
              <a:t>Change</a:t>
            </a:r>
            <a:r>
              <a:rPr lang="pt-PT" sz="1600" dirty="0">
                <a:solidFill>
                  <a:srgbClr val="1B0807"/>
                </a:solidFill>
              </a:rPr>
              <a:t> </a:t>
            </a:r>
            <a:r>
              <a:rPr lang="pt-PT" sz="1600" dirty="0" err="1">
                <a:solidFill>
                  <a:srgbClr val="1B0807"/>
                </a:solidFill>
              </a:rPr>
              <a:t>Biology</a:t>
            </a:r>
            <a:endParaRPr lang="pt-PT" sz="1600" dirty="0">
              <a:solidFill>
                <a:srgbClr val="1B0807"/>
              </a:solidFill>
            </a:endParaRPr>
          </a:p>
        </p:txBody>
      </p:sp>
    </p:spTree>
    <p:extLst>
      <p:ext uri="{BB962C8B-B14F-4D97-AF65-F5344CB8AC3E}">
        <p14:creationId xmlns:p14="http://schemas.microsoft.com/office/powerpoint/2010/main" val="28786776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2D4E6-291B-ED4F-A755-6CF7A7160752}"/>
              </a:ext>
            </a:extLst>
          </p:cNvPr>
          <p:cNvSpPr>
            <a:spLocks noGrp="1"/>
          </p:cNvSpPr>
          <p:nvPr>
            <p:ph type="title"/>
          </p:nvPr>
        </p:nvSpPr>
        <p:spPr>
          <a:xfrm>
            <a:off x="1154743" y="2720019"/>
            <a:ext cx="7886700" cy="1325563"/>
          </a:xfrm>
        </p:spPr>
        <p:txBody>
          <a:bodyPr/>
          <a:lstStyle/>
          <a:p>
            <a:r>
              <a:rPr lang="de-DE" dirty="0"/>
              <a:t>Collection </a:t>
            </a:r>
            <a:r>
              <a:rPr lang="de-DE" dirty="0" err="1"/>
              <a:t>of</a:t>
            </a:r>
            <a:r>
              <a:rPr lang="de-DE" dirty="0"/>
              <a:t> </a:t>
            </a:r>
            <a:r>
              <a:rPr lang="de-DE" dirty="0" err="1"/>
              <a:t>Spatial</a:t>
            </a:r>
            <a:r>
              <a:rPr lang="de-DE" dirty="0"/>
              <a:t> Datasets</a:t>
            </a:r>
          </a:p>
        </p:txBody>
      </p:sp>
    </p:spTree>
    <p:extLst>
      <p:ext uri="{BB962C8B-B14F-4D97-AF65-F5344CB8AC3E}">
        <p14:creationId xmlns:p14="http://schemas.microsoft.com/office/powerpoint/2010/main" val="10924679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ctrTitle" idx="4294967295"/>
          </p:nvPr>
        </p:nvSpPr>
        <p:spPr>
          <a:xfrm>
            <a:off x="827088" y="549275"/>
            <a:ext cx="8316912" cy="1150938"/>
          </a:xfrm>
        </p:spPr>
        <p:txBody>
          <a:bodyPr>
            <a:normAutofit fontScale="90000"/>
          </a:bodyPr>
          <a:lstStyle/>
          <a:p>
            <a:pPr eaLnBrk="1" hangingPunct="1"/>
            <a:r>
              <a:rPr lang="en-GB" altLang="en-US" dirty="0"/>
              <a:t>Where can I find datasets?</a:t>
            </a:r>
            <a:br>
              <a:rPr lang="en-GB" altLang="en-US" b="1" dirty="0"/>
            </a:br>
            <a:endParaRPr lang="en-GB" altLang="en-US" sz="3500" dirty="0"/>
          </a:p>
        </p:txBody>
      </p:sp>
      <p:sp>
        <p:nvSpPr>
          <p:cNvPr id="18" name="Rectangle 3"/>
          <p:cNvSpPr txBox="1">
            <a:spLocks noChangeArrowheads="1"/>
          </p:cNvSpPr>
          <p:nvPr/>
        </p:nvSpPr>
        <p:spPr bwMode="auto">
          <a:xfrm>
            <a:off x="323528" y="1484784"/>
            <a:ext cx="8496943" cy="5256584"/>
          </a:xfrm>
          <a:prstGeom prst="rect">
            <a:avLst/>
          </a:prstGeom>
          <a:noFill/>
          <a:ln w="9525">
            <a:noFill/>
            <a:miter lim="800000"/>
            <a:headEnd/>
            <a:tailEnd/>
          </a:ln>
        </p:spPr>
        <p:txBody>
          <a:bodyPr lIns="0" tIns="0" rIns="0" bIns="0"/>
          <a:lstStyle/>
          <a:p>
            <a:pPr marL="285750" indent="-285750">
              <a:spcBef>
                <a:spcPct val="20000"/>
              </a:spcBef>
              <a:buFont typeface="Arial" panose="020B0604020202020204" pitchFamily="34" charset="0"/>
              <a:buChar char="•"/>
              <a:defRPr/>
            </a:pPr>
            <a:r>
              <a:rPr lang="pt-PT" sz="2000" dirty="0" err="1"/>
              <a:t>Forest</a:t>
            </a:r>
            <a:r>
              <a:rPr lang="pt-PT" sz="2000" dirty="0"/>
              <a:t> cover </a:t>
            </a:r>
            <a:r>
              <a:rPr lang="pt-PT" sz="2000" dirty="0" err="1"/>
              <a:t>change</a:t>
            </a:r>
            <a:r>
              <a:rPr lang="pt-PT" sz="2000" dirty="0"/>
              <a:t>:</a:t>
            </a:r>
          </a:p>
          <a:p>
            <a:pPr>
              <a:spcBef>
                <a:spcPct val="20000"/>
              </a:spcBef>
              <a:defRPr/>
            </a:pPr>
            <a:r>
              <a:rPr lang="pt-PT" sz="2000" dirty="0">
                <a:hlinkClick r:id="rId3"/>
              </a:rPr>
              <a:t>http://earthenginepartners.appspot.com/science-2013-global-forest</a:t>
            </a:r>
            <a:r>
              <a:rPr lang="pt-PT" sz="2000" dirty="0"/>
              <a:t> </a:t>
            </a:r>
          </a:p>
          <a:p>
            <a:pPr>
              <a:spcBef>
                <a:spcPct val="20000"/>
              </a:spcBef>
              <a:defRPr/>
            </a:pPr>
            <a:endParaRPr lang="en-GB" sz="1600" kern="0" dirty="0">
              <a:latin typeface="+mn-lt"/>
              <a:cs typeface="+mn-cs"/>
            </a:endParaRPr>
          </a:p>
          <a:p>
            <a:pPr>
              <a:spcBef>
                <a:spcPct val="20000"/>
              </a:spcBef>
              <a:defRPr/>
            </a:pPr>
            <a:endParaRPr lang="en-GB" sz="1100" kern="0" dirty="0">
              <a:latin typeface="+mn-lt"/>
              <a:cs typeface="+mn-cs"/>
            </a:endParaRPr>
          </a:p>
          <a:p>
            <a:pPr>
              <a:spcBef>
                <a:spcPct val="20000"/>
              </a:spcBef>
              <a:defRPr/>
            </a:pPr>
            <a:endParaRPr lang="en-GB" sz="1100" kern="0" dirty="0">
              <a:latin typeface="+mn-lt"/>
              <a:cs typeface="+mn-cs"/>
            </a:endParaRPr>
          </a:p>
          <a:p>
            <a:pPr>
              <a:spcBef>
                <a:spcPct val="20000"/>
              </a:spcBef>
              <a:defRPr/>
            </a:pPr>
            <a:endParaRPr lang="en-US" sz="1400" kern="0" dirty="0">
              <a:latin typeface="+mn-lt"/>
              <a:cs typeface="+mn-cs"/>
            </a:endParaRPr>
          </a:p>
        </p:txBody>
      </p:sp>
      <p:pic>
        <p:nvPicPr>
          <p:cNvPr id="2" name="Picture 1"/>
          <p:cNvPicPr>
            <a:picLocks noChangeAspect="1"/>
          </p:cNvPicPr>
          <p:nvPr/>
        </p:nvPicPr>
        <p:blipFill rotWithShape="1">
          <a:blip r:embed="rId4"/>
          <a:srcRect t="6351" b="6013"/>
          <a:stretch/>
        </p:blipFill>
        <p:spPr>
          <a:xfrm>
            <a:off x="936611" y="2708920"/>
            <a:ext cx="7270776" cy="3584176"/>
          </a:xfrm>
          <a:prstGeom prst="rect">
            <a:avLst/>
          </a:prstGeom>
        </p:spPr>
      </p:pic>
    </p:spTree>
    <p:extLst>
      <p:ext uri="{BB962C8B-B14F-4D97-AF65-F5344CB8AC3E}">
        <p14:creationId xmlns:p14="http://schemas.microsoft.com/office/powerpoint/2010/main" val="24584770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ctrTitle" idx="4294967295"/>
          </p:nvPr>
        </p:nvSpPr>
        <p:spPr>
          <a:xfrm>
            <a:off x="827088" y="549275"/>
            <a:ext cx="8316912" cy="1150938"/>
          </a:xfrm>
        </p:spPr>
        <p:txBody>
          <a:bodyPr>
            <a:normAutofit fontScale="90000"/>
          </a:bodyPr>
          <a:lstStyle/>
          <a:p>
            <a:pPr eaLnBrk="1" hangingPunct="1"/>
            <a:r>
              <a:rPr lang="en-GB" altLang="en-US" dirty="0"/>
              <a:t>Where can I find datasets?</a:t>
            </a:r>
            <a:br>
              <a:rPr lang="en-GB" altLang="en-US" b="1" dirty="0"/>
            </a:br>
            <a:endParaRPr lang="en-GB" altLang="en-US" sz="3500" dirty="0"/>
          </a:p>
        </p:txBody>
      </p:sp>
      <p:sp>
        <p:nvSpPr>
          <p:cNvPr id="18" name="Rectangle 3"/>
          <p:cNvSpPr txBox="1">
            <a:spLocks noChangeArrowheads="1"/>
          </p:cNvSpPr>
          <p:nvPr/>
        </p:nvSpPr>
        <p:spPr bwMode="auto">
          <a:xfrm>
            <a:off x="323528" y="1484784"/>
            <a:ext cx="8496943" cy="5256584"/>
          </a:xfrm>
          <a:prstGeom prst="rect">
            <a:avLst/>
          </a:prstGeom>
          <a:noFill/>
          <a:ln w="9525">
            <a:noFill/>
            <a:miter lim="800000"/>
            <a:headEnd/>
            <a:tailEnd/>
          </a:ln>
        </p:spPr>
        <p:txBody>
          <a:bodyPr lIns="0" tIns="0" rIns="0" bIns="0"/>
          <a:lstStyle/>
          <a:p>
            <a:pPr marL="285750" indent="-285750">
              <a:spcBef>
                <a:spcPct val="20000"/>
              </a:spcBef>
              <a:buFont typeface="Arial" panose="020B0604020202020204" pitchFamily="34" charset="0"/>
              <a:buChar char="•"/>
              <a:defRPr/>
            </a:pPr>
            <a:r>
              <a:rPr lang="pt-PT" sz="2000" dirty="0"/>
              <a:t>Land Cover: </a:t>
            </a:r>
            <a:r>
              <a:rPr lang="pt-PT" sz="2000" dirty="0">
                <a:hlinkClick r:id="rId3"/>
              </a:rPr>
              <a:t>http://due.esrin.esa.int/page_globcover.php</a:t>
            </a:r>
            <a:r>
              <a:rPr lang="pt-PT" sz="2000" dirty="0"/>
              <a:t> </a:t>
            </a:r>
          </a:p>
          <a:p>
            <a:pPr>
              <a:spcBef>
                <a:spcPct val="20000"/>
              </a:spcBef>
              <a:defRPr/>
            </a:pPr>
            <a:r>
              <a:rPr lang="pt-PT" sz="2000" dirty="0">
                <a:hlinkClick r:id="rId4"/>
              </a:rPr>
              <a:t>https://lpdaac.usgs.gov/dataset_discovery/modis/modis_products_table/mcd12q1</a:t>
            </a:r>
            <a:r>
              <a:rPr lang="pt-PT" sz="2000" dirty="0"/>
              <a:t> </a:t>
            </a:r>
          </a:p>
          <a:p>
            <a:pPr>
              <a:spcBef>
                <a:spcPct val="20000"/>
              </a:spcBef>
              <a:defRPr/>
            </a:pPr>
            <a:endParaRPr lang="en-GB" sz="1600" kern="0" dirty="0">
              <a:latin typeface="+mn-lt"/>
              <a:cs typeface="+mn-cs"/>
            </a:endParaRPr>
          </a:p>
          <a:p>
            <a:pPr>
              <a:spcBef>
                <a:spcPct val="20000"/>
              </a:spcBef>
              <a:defRPr/>
            </a:pPr>
            <a:endParaRPr lang="en-GB" sz="1600" kern="0" dirty="0">
              <a:latin typeface="+mn-lt"/>
              <a:cs typeface="+mn-cs"/>
            </a:endParaRPr>
          </a:p>
          <a:p>
            <a:pPr>
              <a:spcBef>
                <a:spcPct val="20000"/>
              </a:spcBef>
              <a:defRPr/>
            </a:pPr>
            <a:endParaRPr lang="en-GB" sz="1100" kern="0" dirty="0">
              <a:latin typeface="+mn-lt"/>
              <a:cs typeface="+mn-cs"/>
            </a:endParaRPr>
          </a:p>
          <a:p>
            <a:pPr>
              <a:spcBef>
                <a:spcPct val="20000"/>
              </a:spcBef>
              <a:defRPr/>
            </a:pPr>
            <a:endParaRPr lang="en-GB" sz="1100" kern="0" dirty="0">
              <a:latin typeface="+mn-lt"/>
              <a:cs typeface="+mn-cs"/>
            </a:endParaRPr>
          </a:p>
          <a:p>
            <a:pPr>
              <a:spcBef>
                <a:spcPct val="20000"/>
              </a:spcBef>
              <a:defRPr/>
            </a:pPr>
            <a:endParaRPr lang="en-US" sz="1400" kern="0" dirty="0">
              <a:latin typeface="+mn-lt"/>
              <a:cs typeface="+mn-cs"/>
            </a:endParaRPr>
          </a:p>
        </p:txBody>
      </p:sp>
      <p:pic>
        <p:nvPicPr>
          <p:cNvPr id="2" name="Picture 1"/>
          <p:cNvPicPr>
            <a:picLocks noChangeAspect="1"/>
          </p:cNvPicPr>
          <p:nvPr/>
        </p:nvPicPr>
        <p:blipFill rotWithShape="1">
          <a:blip r:embed="rId5"/>
          <a:srcRect l="33927" t="30954" r="35266" b="39281"/>
          <a:stretch/>
        </p:blipFill>
        <p:spPr>
          <a:xfrm>
            <a:off x="179512" y="2564904"/>
            <a:ext cx="4904494" cy="2665486"/>
          </a:xfrm>
          <a:prstGeom prst="rect">
            <a:avLst/>
          </a:prstGeom>
        </p:spPr>
      </p:pic>
      <p:pic>
        <p:nvPicPr>
          <p:cNvPr id="3" name="Picture 2"/>
          <p:cNvPicPr>
            <a:picLocks noChangeAspect="1"/>
          </p:cNvPicPr>
          <p:nvPr/>
        </p:nvPicPr>
        <p:blipFill rotWithShape="1">
          <a:blip r:embed="rId6"/>
          <a:srcRect l="54904" t="32166" r="27025" b="14594"/>
          <a:stretch/>
        </p:blipFill>
        <p:spPr>
          <a:xfrm>
            <a:off x="5868145" y="2326086"/>
            <a:ext cx="2664296" cy="4415282"/>
          </a:xfrm>
          <a:prstGeom prst="rect">
            <a:avLst/>
          </a:prstGeom>
        </p:spPr>
      </p:pic>
      <p:sp>
        <p:nvSpPr>
          <p:cNvPr id="4" name="TextBox 3">
            <a:extLst>
              <a:ext uri="{FF2B5EF4-FFF2-40B4-BE49-F238E27FC236}">
                <a16:creationId xmlns:a16="http://schemas.microsoft.com/office/drawing/2014/main" id="{BD1FF466-D62A-BC49-9896-6594864EED14}"/>
              </a:ext>
            </a:extLst>
          </p:cNvPr>
          <p:cNvSpPr txBox="1"/>
          <p:nvPr/>
        </p:nvSpPr>
        <p:spPr>
          <a:xfrm>
            <a:off x="179512" y="5486931"/>
            <a:ext cx="5400603" cy="923330"/>
          </a:xfrm>
          <a:prstGeom prst="rect">
            <a:avLst/>
          </a:prstGeom>
          <a:noFill/>
        </p:spPr>
        <p:txBody>
          <a:bodyPr wrap="square" rtlCol="0">
            <a:spAutoFit/>
          </a:bodyPr>
          <a:lstStyle/>
          <a:p>
            <a:r>
              <a:rPr lang="de-DE" dirty="0" err="1"/>
              <a:t>Very</a:t>
            </a:r>
            <a:r>
              <a:rPr lang="de-DE" dirty="0"/>
              <a:t> rapid </a:t>
            </a:r>
            <a:r>
              <a:rPr lang="de-DE" dirty="0" err="1"/>
              <a:t>field</a:t>
            </a:r>
            <a:r>
              <a:rPr lang="de-DE" dirty="0"/>
              <a:t> at </a:t>
            </a:r>
            <a:r>
              <a:rPr lang="de-DE" dirty="0" err="1"/>
              <a:t>the</a:t>
            </a:r>
            <a:r>
              <a:rPr lang="de-DE" dirty="0"/>
              <a:t> </a:t>
            </a:r>
            <a:r>
              <a:rPr lang="de-DE" dirty="0" err="1"/>
              <a:t>moment</a:t>
            </a:r>
            <a:r>
              <a:rPr lang="de-DE" dirty="0"/>
              <a:t>! </a:t>
            </a:r>
          </a:p>
          <a:p>
            <a:r>
              <a:rPr lang="de-DE" dirty="0"/>
              <a:t>Keep an </a:t>
            </a:r>
            <a:r>
              <a:rPr lang="de-DE" dirty="0" err="1"/>
              <a:t>eye</a:t>
            </a:r>
            <a:r>
              <a:rPr lang="de-DE" dirty="0"/>
              <a:t> out </a:t>
            </a:r>
            <a:r>
              <a:rPr lang="de-DE" dirty="0" err="1"/>
              <a:t>for</a:t>
            </a:r>
            <a:r>
              <a:rPr lang="de-DE" dirty="0"/>
              <a:t> </a:t>
            </a:r>
            <a:r>
              <a:rPr lang="de-DE" dirty="0" err="1"/>
              <a:t>new</a:t>
            </a:r>
            <a:r>
              <a:rPr lang="de-DE" dirty="0"/>
              <a:t> </a:t>
            </a:r>
            <a:r>
              <a:rPr lang="de-DE" dirty="0" err="1"/>
              <a:t>datasets</a:t>
            </a:r>
            <a:endParaRPr lang="de-DE" dirty="0"/>
          </a:p>
          <a:p>
            <a:r>
              <a:rPr lang="de-DE" dirty="0" err="1"/>
              <a:t>Better</a:t>
            </a:r>
            <a:r>
              <a:rPr lang="de-DE" dirty="0"/>
              <a:t> </a:t>
            </a:r>
            <a:r>
              <a:rPr lang="de-DE" dirty="0" err="1"/>
              <a:t>spatial</a:t>
            </a:r>
            <a:r>
              <a:rPr lang="de-DE" dirty="0"/>
              <a:t>, temporal </a:t>
            </a:r>
            <a:r>
              <a:rPr lang="de-DE" dirty="0" err="1"/>
              <a:t>and</a:t>
            </a:r>
            <a:r>
              <a:rPr lang="de-DE" dirty="0"/>
              <a:t> </a:t>
            </a:r>
            <a:r>
              <a:rPr lang="de-DE" dirty="0" err="1"/>
              <a:t>thematic</a:t>
            </a:r>
            <a:r>
              <a:rPr lang="de-DE" dirty="0"/>
              <a:t> </a:t>
            </a:r>
            <a:r>
              <a:rPr lang="de-DE" dirty="0" err="1"/>
              <a:t>resolutions</a:t>
            </a:r>
            <a:endParaRPr lang="de-DE" dirty="0"/>
          </a:p>
        </p:txBody>
      </p:sp>
      <p:sp>
        <p:nvSpPr>
          <p:cNvPr id="5" name="Rectangle 4">
            <a:extLst>
              <a:ext uri="{FF2B5EF4-FFF2-40B4-BE49-F238E27FC236}">
                <a16:creationId xmlns:a16="http://schemas.microsoft.com/office/drawing/2014/main" id="{32388C26-C253-FB42-884A-BCF8C1EEB7CB}"/>
              </a:ext>
            </a:extLst>
          </p:cNvPr>
          <p:cNvSpPr/>
          <p:nvPr/>
        </p:nvSpPr>
        <p:spPr>
          <a:xfrm>
            <a:off x="1455896" y="2266390"/>
            <a:ext cx="3531031" cy="369332"/>
          </a:xfrm>
          <a:prstGeom prst="rect">
            <a:avLst/>
          </a:prstGeom>
        </p:spPr>
        <p:txBody>
          <a:bodyPr wrap="none">
            <a:spAutoFit/>
          </a:bodyPr>
          <a:lstStyle/>
          <a:p>
            <a:r>
              <a:rPr lang="de-DE" dirty="0"/>
              <a:t>https://</a:t>
            </a:r>
            <a:r>
              <a:rPr lang="de-DE" dirty="0" err="1"/>
              <a:t>www.esa</a:t>
            </a:r>
            <a:r>
              <a:rPr lang="de-DE" dirty="0"/>
              <a:t>-landcover-</a:t>
            </a:r>
            <a:r>
              <a:rPr lang="de-DE" dirty="0" err="1"/>
              <a:t>cci.org</a:t>
            </a:r>
            <a:r>
              <a:rPr lang="de-DE" dirty="0"/>
              <a:t>/</a:t>
            </a:r>
          </a:p>
        </p:txBody>
      </p:sp>
    </p:spTree>
    <p:extLst>
      <p:ext uri="{BB962C8B-B14F-4D97-AF65-F5344CB8AC3E}">
        <p14:creationId xmlns:p14="http://schemas.microsoft.com/office/powerpoint/2010/main" val="4153012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ctrTitle" idx="4294967295"/>
          </p:nvPr>
        </p:nvSpPr>
        <p:spPr>
          <a:xfrm>
            <a:off x="827088" y="549275"/>
            <a:ext cx="8316912" cy="1150938"/>
          </a:xfrm>
        </p:spPr>
        <p:txBody>
          <a:bodyPr>
            <a:normAutofit fontScale="90000"/>
          </a:bodyPr>
          <a:lstStyle/>
          <a:p>
            <a:pPr eaLnBrk="1" hangingPunct="1"/>
            <a:r>
              <a:rPr lang="en-GB" altLang="en-US" dirty="0"/>
              <a:t>Where can I find datasets?</a:t>
            </a:r>
            <a:br>
              <a:rPr lang="en-GB" altLang="en-US" b="1" dirty="0"/>
            </a:br>
            <a:endParaRPr lang="en-GB" altLang="en-US" sz="3500" dirty="0"/>
          </a:p>
        </p:txBody>
      </p:sp>
      <p:sp>
        <p:nvSpPr>
          <p:cNvPr id="18" name="Rectangle 3"/>
          <p:cNvSpPr txBox="1">
            <a:spLocks noChangeArrowheads="1"/>
          </p:cNvSpPr>
          <p:nvPr/>
        </p:nvSpPr>
        <p:spPr bwMode="auto">
          <a:xfrm>
            <a:off x="539552" y="1484784"/>
            <a:ext cx="8496943" cy="5256584"/>
          </a:xfrm>
          <a:prstGeom prst="rect">
            <a:avLst/>
          </a:prstGeom>
          <a:noFill/>
          <a:ln w="9525">
            <a:noFill/>
            <a:miter lim="800000"/>
            <a:headEnd/>
            <a:tailEnd/>
          </a:ln>
        </p:spPr>
        <p:txBody>
          <a:bodyPr lIns="0" tIns="0" rIns="0" bIns="0"/>
          <a:lstStyle/>
          <a:p>
            <a:pPr marL="285750" indent="-285750">
              <a:spcBef>
                <a:spcPct val="20000"/>
              </a:spcBef>
              <a:buFont typeface="Arial" panose="020B0604020202020204" pitchFamily="34" charset="0"/>
              <a:buChar char="•"/>
              <a:defRPr/>
            </a:pPr>
            <a:r>
              <a:rPr lang="pt-PT" sz="2000" dirty="0" err="1"/>
              <a:t>Human</a:t>
            </a:r>
            <a:r>
              <a:rPr lang="pt-PT" sz="2000" dirty="0"/>
              <a:t> </a:t>
            </a:r>
            <a:r>
              <a:rPr lang="pt-PT" sz="2000" dirty="0" err="1"/>
              <a:t>population</a:t>
            </a:r>
            <a:r>
              <a:rPr lang="pt-PT" sz="2000" dirty="0"/>
              <a:t> (</a:t>
            </a:r>
            <a:r>
              <a:rPr lang="pt-PT" sz="2000" dirty="0" err="1"/>
              <a:t>national</a:t>
            </a:r>
            <a:r>
              <a:rPr lang="pt-PT" sz="2000" dirty="0"/>
              <a:t> </a:t>
            </a:r>
            <a:r>
              <a:rPr lang="pt-PT" sz="2000" dirty="0" err="1"/>
              <a:t>census</a:t>
            </a:r>
            <a:r>
              <a:rPr lang="pt-PT" sz="2000" dirty="0"/>
              <a:t>): </a:t>
            </a:r>
          </a:p>
          <a:p>
            <a:pPr>
              <a:spcBef>
                <a:spcPct val="20000"/>
              </a:spcBef>
              <a:defRPr/>
            </a:pPr>
            <a:r>
              <a:rPr lang="pt-PT" sz="2000" dirty="0">
                <a:hlinkClick r:id="rId3"/>
              </a:rPr>
              <a:t>http://sedac.ciesin.columbia.edu/data/collection/gpw-v3</a:t>
            </a:r>
            <a:r>
              <a:rPr lang="pt-PT" sz="2000" dirty="0"/>
              <a:t> </a:t>
            </a:r>
            <a:endParaRPr lang="pt-PT" sz="1600" kern="0" dirty="0"/>
          </a:p>
          <a:p>
            <a:pPr>
              <a:spcBef>
                <a:spcPct val="20000"/>
              </a:spcBef>
              <a:defRPr/>
            </a:pPr>
            <a:endParaRPr lang="en-GB" sz="1600" kern="0" dirty="0">
              <a:latin typeface="+mn-lt"/>
              <a:cs typeface="+mn-cs"/>
            </a:endParaRPr>
          </a:p>
          <a:p>
            <a:pPr>
              <a:spcBef>
                <a:spcPct val="20000"/>
              </a:spcBef>
              <a:defRPr/>
            </a:pPr>
            <a:endParaRPr lang="en-GB" sz="1100" kern="0" dirty="0">
              <a:latin typeface="+mn-lt"/>
              <a:cs typeface="+mn-cs"/>
            </a:endParaRPr>
          </a:p>
          <a:p>
            <a:pPr>
              <a:spcBef>
                <a:spcPct val="20000"/>
              </a:spcBef>
              <a:defRPr/>
            </a:pPr>
            <a:endParaRPr lang="en-GB" sz="1100" kern="0" dirty="0">
              <a:latin typeface="+mn-lt"/>
              <a:cs typeface="+mn-cs"/>
            </a:endParaRPr>
          </a:p>
          <a:p>
            <a:pPr>
              <a:spcBef>
                <a:spcPct val="20000"/>
              </a:spcBef>
              <a:defRPr/>
            </a:pPr>
            <a:endParaRPr lang="en-US" sz="1400" kern="0" dirty="0">
              <a:latin typeface="+mn-lt"/>
              <a:cs typeface="+mn-cs"/>
            </a:endParaRPr>
          </a:p>
        </p:txBody>
      </p:sp>
      <p:pic>
        <p:nvPicPr>
          <p:cNvPr id="10242" name="Picture 2" descr="http://www.ciesin.columbia.edu/data/gpw-v4/gpw-v4-population-count-global.png"/>
          <p:cNvPicPr>
            <a:picLocks noChangeAspect="1" noChangeArrowheads="1"/>
          </p:cNvPicPr>
          <p:nvPr/>
        </p:nvPicPr>
        <p:blipFill rotWithShape="1">
          <a:blip r:embed="rId4">
            <a:extLst>
              <a:ext uri="{28A0092B-C50C-407E-A947-70E740481C1C}">
                <a14:useLocalDpi xmlns:a14="http://schemas.microsoft.com/office/drawing/2010/main" val="0"/>
              </a:ext>
            </a:extLst>
          </a:blip>
          <a:srcRect l="2870" t="5540" r="4540" b="19108"/>
          <a:stretch/>
        </p:blipFill>
        <p:spPr bwMode="auto">
          <a:xfrm>
            <a:off x="1187624" y="2276872"/>
            <a:ext cx="6984776" cy="4392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256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normAutofit/>
          </a:bodyPr>
          <a:lstStyle/>
          <a:p>
            <a:r>
              <a:rPr lang="en-US" sz="4000" dirty="0"/>
              <a:t>Global land use and land cover change (LULCC)</a:t>
            </a:r>
          </a:p>
        </p:txBody>
      </p:sp>
      <p:sp>
        <p:nvSpPr>
          <p:cNvPr id="3" name="Content Placeholder 2"/>
          <p:cNvSpPr>
            <a:spLocks noGrp="1"/>
          </p:cNvSpPr>
          <p:nvPr>
            <p:ph idx="1"/>
          </p:nvPr>
        </p:nvSpPr>
        <p:spPr>
          <a:xfrm>
            <a:off x="628650" y="1825625"/>
            <a:ext cx="5314950" cy="4351338"/>
          </a:xfrm>
        </p:spPr>
        <p:txBody>
          <a:bodyPr>
            <a:normAutofit/>
          </a:bodyPr>
          <a:lstStyle/>
          <a:p>
            <a:r>
              <a:rPr lang="en-US" sz="1800" dirty="0"/>
              <a:t>Driven by rapid human population growth and demand for agricultural and forestry products; </a:t>
            </a:r>
          </a:p>
          <a:p>
            <a:endParaRPr lang="en-US" sz="1800" dirty="0"/>
          </a:p>
          <a:p>
            <a:r>
              <a:rPr lang="en-US" sz="1800" dirty="0"/>
              <a:t>Second largest source of anthropogenic carbon emissions </a:t>
            </a:r>
            <a:r>
              <a:rPr lang="en-US" sz="1400" dirty="0"/>
              <a:t>(van der </a:t>
            </a:r>
            <a:r>
              <a:rPr lang="en-US" sz="1400" dirty="0" err="1"/>
              <a:t>Werf</a:t>
            </a:r>
            <a:r>
              <a:rPr lang="en-US" sz="1400" dirty="0"/>
              <a:t> et al. 2009 Nature </a:t>
            </a:r>
            <a:r>
              <a:rPr lang="en-US" sz="1400" dirty="0" err="1"/>
              <a:t>Geosci</a:t>
            </a:r>
            <a:r>
              <a:rPr lang="en-US" sz="1400" dirty="0"/>
              <a:t>.)</a:t>
            </a:r>
            <a:r>
              <a:rPr lang="en-US" sz="1600" dirty="0"/>
              <a:t>; </a:t>
            </a:r>
          </a:p>
          <a:p>
            <a:endParaRPr lang="en-US" sz="1800" dirty="0"/>
          </a:p>
          <a:p>
            <a:r>
              <a:rPr lang="en-US" sz="1800" dirty="0"/>
              <a:t>High temporal and spatial variability in land use and land cover change patterns and rates. </a:t>
            </a:r>
          </a:p>
          <a:p>
            <a:endParaRPr lang="en-US" sz="2000" dirty="0"/>
          </a:p>
        </p:txBody>
      </p:sp>
      <p:pic>
        <p:nvPicPr>
          <p:cNvPr id="6" name="Picture 5"/>
          <p:cNvPicPr>
            <a:picLocks noChangeAspect="1"/>
          </p:cNvPicPr>
          <p:nvPr/>
        </p:nvPicPr>
        <p:blipFill>
          <a:blip r:embed="rId2"/>
          <a:stretch>
            <a:fillRect/>
          </a:stretch>
        </p:blipFill>
        <p:spPr>
          <a:xfrm>
            <a:off x="6093228" y="1357681"/>
            <a:ext cx="2652585" cy="2769409"/>
          </a:xfrm>
          <a:prstGeom prst="rect">
            <a:avLst/>
          </a:prstGeom>
        </p:spPr>
      </p:pic>
      <p:sp>
        <p:nvSpPr>
          <p:cNvPr id="7" name="TextBox 6"/>
          <p:cNvSpPr txBox="1"/>
          <p:nvPr/>
        </p:nvSpPr>
        <p:spPr>
          <a:xfrm>
            <a:off x="6544993" y="4023220"/>
            <a:ext cx="1873846" cy="276999"/>
          </a:xfrm>
          <a:prstGeom prst="rect">
            <a:avLst/>
          </a:prstGeom>
          <a:noFill/>
        </p:spPr>
        <p:txBody>
          <a:bodyPr wrap="none" rtlCol="0">
            <a:spAutoFit/>
          </a:bodyPr>
          <a:lstStyle/>
          <a:p>
            <a:r>
              <a:rPr lang="en-US" sz="1200" dirty="0"/>
              <a:t>Maxwell et al. 2016 Nature</a:t>
            </a:r>
          </a:p>
        </p:txBody>
      </p:sp>
      <p:sp>
        <p:nvSpPr>
          <p:cNvPr id="8" name="TextBox 7"/>
          <p:cNvSpPr txBox="1"/>
          <p:nvPr/>
        </p:nvSpPr>
        <p:spPr>
          <a:xfrm>
            <a:off x="1875719" y="6408306"/>
            <a:ext cx="1716688" cy="276999"/>
          </a:xfrm>
          <a:prstGeom prst="rect">
            <a:avLst/>
          </a:prstGeom>
          <a:noFill/>
        </p:spPr>
        <p:txBody>
          <a:bodyPr wrap="none" rtlCol="0">
            <a:spAutoFit/>
          </a:bodyPr>
          <a:lstStyle/>
          <a:p>
            <a:r>
              <a:rPr lang="en-US" sz="1200" dirty="0"/>
              <a:t>Foley et al. 2005 Science</a:t>
            </a:r>
          </a:p>
        </p:txBody>
      </p:sp>
      <p:pic>
        <p:nvPicPr>
          <p:cNvPr id="9" name="Picture 8"/>
          <p:cNvPicPr>
            <a:picLocks noChangeAspect="1"/>
          </p:cNvPicPr>
          <p:nvPr/>
        </p:nvPicPr>
        <p:blipFill>
          <a:blip r:embed="rId3"/>
          <a:stretch>
            <a:fillRect/>
          </a:stretch>
        </p:blipFill>
        <p:spPr>
          <a:xfrm>
            <a:off x="108065" y="4651578"/>
            <a:ext cx="4954385" cy="1578500"/>
          </a:xfrm>
          <a:prstGeom prst="rect">
            <a:avLst/>
          </a:prstGeom>
        </p:spPr>
      </p:pic>
      <p:pic>
        <p:nvPicPr>
          <p:cNvPr id="10" name="Picture 9"/>
          <p:cNvPicPr>
            <a:picLocks noChangeAspect="1"/>
          </p:cNvPicPr>
          <p:nvPr/>
        </p:nvPicPr>
        <p:blipFill rotWithShape="1">
          <a:blip r:embed="rId4"/>
          <a:srcRect l="2028" t="1552" r="974" b="3353"/>
          <a:stretch/>
        </p:blipFill>
        <p:spPr>
          <a:xfrm>
            <a:off x="6093228" y="4473350"/>
            <a:ext cx="2984269" cy="1934956"/>
          </a:xfrm>
          <a:prstGeom prst="rect">
            <a:avLst/>
          </a:prstGeom>
        </p:spPr>
      </p:pic>
      <p:sp>
        <p:nvSpPr>
          <p:cNvPr id="11" name="TextBox 10"/>
          <p:cNvSpPr txBox="1"/>
          <p:nvPr/>
        </p:nvSpPr>
        <p:spPr>
          <a:xfrm>
            <a:off x="6544993" y="6450421"/>
            <a:ext cx="1608325" cy="276999"/>
          </a:xfrm>
          <a:prstGeom prst="rect">
            <a:avLst/>
          </a:prstGeom>
          <a:noFill/>
        </p:spPr>
        <p:txBody>
          <a:bodyPr wrap="none" rtlCol="0">
            <a:spAutoFit/>
          </a:bodyPr>
          <a:lstStyle/>
          <a:p>
            <a:r>
              <a:rPr lang="en-US" sz="1200" dirty="0"/>
              <a:t>Gibbs et al. 2010 PNAS</a:t>
            </a:r>
          </a:p>
        </p:txBody>
      </p:sp>
      <p:pic>
        <p:nvPicPr>
          <p:cNvPr id="4" name="Picture 3"/>
          <p:cNvPicPr>
            <a:picLocks noChangeAspect="1"/>
          </p:cNvPicPr>
          <p:nvPr/>
        </p:nvPicPr>
        <p:blipFill>
          <a:blip r:embed="rId5"/>
          <a:stretch>
            <a:fillRect/>
          </a:stretch>
        </p:blipFill>
        <p:spPr>
          <a:xfrm>
            <a:off x="200030" y="4490288"/>
            <a:ext cx="4770454" cy="1918018"/>
          </a:xfrm>
          <a:prstGeom prst="rect">
            <a:avLst/>
          </a:prstGeom>
        </p:spPr>
      </p:pic>
    </p:spTree>
    <p:extLst>
      <p:ext uri="{BB962C8B-B14F-4D97-AF65-F5344CB8AC3E}">
        <p14:creationId xmlns:p14="http://schemas.microsoft.com/office/powerpoint/2010/main" val="845018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8"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ctrTitle" idx="4294967295"/>
          </p:nvPr>
        </p:nvSpPr>
        <p:spPr>
          <a:xfrm>
            <a:off x="827088" y="549275"/>
            <a:ext cx="8316912" cy="1150938"/>
          </a:xfrm>
        </p:spPr>
        <p:txBody>
          <a:bodyPr>
            <a:normAutofit fontScale="90000"/>
          </a:bodyPr>
          <a:lstStyle/>
          <a:p>
            <a:pPr eaLnBrk="1" hangingPunct="1"/>
            <a:r>
              <a:rPr lang="en-GB" altLang="en-US" dirty="0"/>
              <a:t>Where can I find datasets?</a:t>
            </a:r>
            <a:br>
              <a:rPr lang="en-GB" altLang="en-US" b="1" dirty="0"/>
            </a:br>
            <a:endParaRPr lang="en-GB" altLang="en-US" sz="3500" dirty="0"/>
          </a:p>
        </p:txBody>
      </p:sp>
      <p:sp>
        <p:nvSpPr>
          <p:cNvPr id="18" name="Rectangle 3"/>
          <p:cNvSpPr txBox="1">
            <a:spLocks noChangeArrowheads="1"/>
          </p:cNvSpPr>
          <p:nvPr/>
        </p:nvSpPr>
        <p:spPr bwMode="auto">
          <a:xfrm>
            <a:off x="323528" y="1484784"/>
            <a:ext cx="8496943" cy="5256584"/>
          </a:xfrm>
          <a:prstGeom prst="rect">
            <a:avLst/>
          </a:prstGeom>
          <a:noFill/>
          <a:ln w="9525">
            <a:noFill/>
            <a:miter lim="800000"/>
            <a:headEnd/>
            <a:tailEnd/>
          </a:ln>
        </p:spPr>
        <p:txBody>
          <a:bodyPr lIns="0" tIns="0" rIns="0" bIns="0"/>
          <a:lstStyle/>
          <a:p>
            <a:pPr marL="285750" indent="-285750">
              <a:spcBef>
                <a:spcPct val="20000"/>
              </a:spcBef>
              <a:buFont typeface="Arial" panose="020B0604020202020204" pitchFamily="34" charset="0"/>
              <a:buChar char="•"/>
              <a:defRPr/>
            </a:pPr>
            <a:r>
              <a:rPr lang="pt-PT" sz="2000" dirty="0" err="1"/>
              <a:t>Cattle</a:t>
            </a:r>
            <a:r>
              <a:rPr lang="pt-PT" sz="2000" dirty="0"/>
              <a:t> </a:t>
            </a:r>
            <a:r>
              <a:rPr lang="pt-PT" sz="2000" dirty="0" err="1"/>
              <a:t>density</a:t>
            </a:r>
            <a:r>
              <a:rPr lang="pt-PT" sz="2000" dirty="0"/>
              <a:t> (</a:t>
            </a:r>
            <a:r>
              <a:rPr lang="pt-PT" sz="2000" dirty="0" err="1"/>
              <a:t>try</a:t>
            </a:r>
            <a:r>
              <a:rPr lang="pt-PT" sz="2000" dirty="0"/>
              <a:t> </a:t>
            </a:r>
            <a:r>
              <a:rPr lang="pt-PT" sz="2000" dirty="0" err="1"/>
              <a:t>national</a:t>
            </a:r>
            <a:r>
              <a:rPr lang="pt-PT" sz="2000" dirty="0"/>
              <a:t> </a:t>
            </a:r>
            <a:r>
              <a:rPr lang="pt-PT" sz="2000" dirty="0" err="1"/>
              <a:t>institutes</a:t>
            </a:r>
            <a:r>
              <a:rPr lang="pt-PT" sz="2000" dirty="0"/>
              <a:t> as </a:t>
            </a:r>
            <a:r>
              <a:rPr lang="pt-PT" sz="2000" dirty="0" err="1"/>
              <a:t>well</a:t>
            </a:r>
            <a:r>
              <a:rPr lang="pt-PT" sz="2000" dirty="0"/>
              <a:t>, IBGE in </a:t>
            </a:r>
            <a:r>
              <a:rPr lang="pt-PT" sz="2000" dirty="0" err="1"/>
              <a:t>Brazil</a:t>
            </a:r>
            <a:r>
              <a:rPr lang="pt-PT" sz="2000" dirty="0"/>
              <a:t>):</a:t>
            </a:r>
          </a:p>
          <a:p>
            <a:pPr>
              <a:spcBef>
                <a:spcPct val="20000"/>
              </a:spcBef>
              <a:defRPr/>
            </a:pPr>
            <a:r>
              <a:rPr lang="pt-PT" sz="2000" dirty="0">
                <a:hlinkClick r:id="rId3"/>
              </a:rPr>
              <a:t>http://www.fao.org/ag/againfo/resources/en/glw/GLW_dens.html</a:t>
            </a:r>
            <a:r>
              <a:rPr lang="pt-PT" sz="2000" dirty="0"/>
              <a:t> </a:t>
            </a:r>
          </a:p>
          <a:p>
            <a:pPr>
              <a:spcBef>
                <a:spcPct val="20000"/>
              </a:spcBef>
              <a:defRPr/>
            </a:pPr>
            <a:endParaRPr lang="en-GB" sz="1600" kern="0" dirty="0">
              <a:latin typeface="+mn-lt"/>
              <a:cs typeface="+mn-cs"/>
            </a:endParaRPr>
          </a:p>
          <a:p>
            <a:pPr>
              <a:spcBef>
                <a:spcPct val="20000"/>
              </a:spcBef>
              <a:defRPr/>
            </a:pPr>
            <a:endParaRPr lang="en-GB" sz="1100" kern="0" dirty="0">
              <a:latin typeface="+mn-lt"/>
              <a:cs typeface="+mn-cs"/>
            </a:endParaRPr>
          </a:p>
          <a:p>
            <a:pPr>
              <a:spcBef>
                <a:spcPct val="20000"/>
              </a:spcBef>
              <a:defRPr/>
            </a:pPr>
            <a:endParaRPr lang="en-GB" sz="1100" kern="0" dirty="0">
              <a:latin typeface="+mn-lt"/>
              <a:cs typeface="+mn-cs"/>
            </a:endParaRPr>
          </a:p>
          <a:p>
            <a:pPr>
              <a:spcBef>
                <a:spcPct val="20000"/>
              </a:spcBef>
              <a:defRPr/>
            </a:pPr>
            <a:endParaRPr lang="en-US" sz="1400" kern="0" dirty="0">
              <a:latin typeface="+mn-lt"/>
              <a:cs typeface="+mn-cs"/>
            </a:endParaRPr>
          </a:p>
        </p:txBody>
      </p:sp>
      <p:pic>
        <p:nvPicPr>
          <p:cNvPr id="9218" name="Picture 2" descr="http://www.fao.org/ag/againfo/resources/en/glw/Density_maps/cattle_census-200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82423" y="2203575"/>
            <a:ext cx="6179151" cy="4537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93590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ctrTitle" idx="4294967295"/>
          </p:nvPr>
        </p:nvSpPr>
        <p:spPr>
          <a:xfrm>
            <a:off x="827088" y="549275"/>
            <a:ext cx="8316912" cy="1150938"/>
          </a:xfrm>
        </p:spPr>
        <p:txBody>
          <a:bodyPr>
            <a:normAutofit fontScale="90000"/>
          </a:bodyPr>
          <a:lstStyle/>
          <a:p>
            <a:pPr eaLnBrk="1" hangingPunct="1"/>
            <a:r>
              <a:rPr lang="en-GB" altLang="en-US" dirty="0"/>
              <a:t>Where can I find datasets?</a:t>
            </a:r>
            <a:br>
              <a:rPr lang="en-GB" altLang="en-US" b="1" dirty="0"/>
            </a:br>
            <a:endParaRPr lang="en-GB" altLang="en-US" sz="3500" dirty="0"/>
          </a:p>
        </p:txBody>
      </p:sp>
      <p:sp>
        <p:nvSpPr>
          <p:cNvPr id="18" name="Rectangle 3"/>
          <p:cNvSpPr txBox="1">
            <a:spLocks noChangeArrowheads="1"/>
          </p:cNvSpPr>
          <p:nvPr/>
        </p:nvSpPr>
        <p:spPr bwMode="auto">
          <a:xfrm>
            <a:off x="347464" y="1595534"/>
            <a:ext cx="8496943" cy="5256584"/>
          </a:xfrm>
          <a:prstGeom prst="rect">
            <a:avLst/>
          </a:prstGeom>
          <a:noFill/>
          <a:ln w="9525">
            <a:noFill/>
            <a:miter lim="800000"/>
            <a:headEnd/>
            <a:tailEnd/>
          </a:ln>
        </p:spPr>
        <p:txBody>
          <a:bodyPr lIns="0" tIns="0" rIns="0" bIns="0"/>
          <a:lstStyle/>
          <a:p>
            <a:pPr marL="285750" indent="-285750">
              <a:spcBef>
                <a:spcPct val="20000"/>
              </a:spcBef>
              <a:buFont typeface="Arial" panose="020B0604020202020204" pitchFamily="34" charset="0"/>
              <a:buChar char="•"/>
              <a:defRPr/>
            </a:pPr>
            <a:r>
              <a:rPr lang="pt-PT" sz="1800" dirty="0" err="1"/>
              <a:t>Roads</a:t>
            </a:r>
            <a:r>
              <a:rPr lang="pt-PT" sz="1800" dirty="0"/>
              <a:t>: </a:t>
            </a:r>
            <a:r>
              <a:rPr lang="pt-PT" sz="1800" dirty="0">
                <a:hlinkClick r:id="rId3"/>
              </a:rPr>
              <a:t>https://www.openstreetmap.org/</a:t>
            </a:r>
            <a:r>
              <a:rPr lang="pt-PT" sz="1800" dirty="0"/>
              <a:t> </a:t>
            </a:r>
          </a:p>
          <a:p>
            <a:pPr>
              <a:spcBef>
                <a:spcPct val="20000"/>
              </a:spcBef>
              <a:defRPr/>
            </a:pPr>
            <a:endParaRPr lang="en-GB" sz="1600" kern="0" dirty="0">
              <a:latin typeface="+mn-lt"/>
              <a:cs typeface="+mn-cs"/>
            </a:endParaRPr>
          </a:p>
          <a:p>
            <a:pPr>
              <a:spcBef>
                <a:spcPct val="20000"/>
              </a:spcBef>
              <a:defRPr/>
            </a:pPr>
            <a:endParaRPr lang="en-GB" sz="1100" kern="0" dirty="0">
              <a:latin typeface="+mn-lt"/>
              <a:cs typeface="+mn-cs"/>
            </a:endParaRPr>
          </a:p>
          <a:p>
            <a:pPr>
              <a:spcBef>
                <a:spcPct val="20000"/>
              </a:spcBef>
              <a:defRPr/>
            </a:pPr>
            <a:endParaRPr lang="en-GB" sz="1100" kern="0" dirty="0">
              <a:latin typeface="+mn-lt"/>
              <a:cs typeface="+mn-cs"/>
            </a:endParaRPr>
          </a:p>
          <a:p>
            <a:pPr>
              <a:spcBef>
                <a:spcPct val="20000"/>
              </a:spcBef>
              <a:defRPr/>
            </a:pPr>
            <a:endParaRPr lang="en-US" sz="1400" kern="0" dirty="0">
              <a:latin typeface="+mn-lt"/>
              <a:cs typeface="+mn-cs"/>
            </a:endParaRPr>
          </a:p>
          <a:p>
            <a:pPr>
              <a:spcBef>
                <a:spcPct val="20000"/>
              </a:spcBef>
              <a:defRPr/>
            </a:pPr>
            <a:endParaRPr lang="en-US" sz="1400" kern="0" dirty="0"/>
          </a:p>
          <a:p>
            <a:pPr>
              <a:spcBef>
                <a:spcPct val="20000"/>
              </a:spcBef>
              <a:defRPr/>
            </a:pPr>
            <a:endParaRPr lang="en-US" sz="1400" kern="0" dirty="0">
              <a:latin typeface="+mn-lt"/>
              <a:cs typeface="+mn-cs"/>
            </a:endParaRPr>
          </a:p>
          <a:p>
            <a:pPr>
              <a:spcBef>
                <a:spcPct val="20000"/>
              </a:spcBef>
              <a:defRPr/>
            </a:pPr>
            <a:endParaRPr lang="en-US" sz="1400" kern="0" dirty="0"/>
          </a:p>
          <a:p>
            <a:pPr>
              <a:spcBef>
                <a:spcPct val="20000"/>
              </a:spcBef>
              <a:defRPr/>
            </a:pPr>
            <a:endParaRPr lang="en-US" sz="1400" kern="0" dirty="0">
              <a:latin typeface="+mn-lt"/>
              <a:cs typeface="+mn-cs"/>
            </a:endParaRPr>
          </a:p>
          <a:p>
            <a:pPr>
              <a:spcBef>
                <a:spcPct val="20000"/>
              </a:spcBef>
              <a:defRPr/>
            </a:pPr>
            <a:endParaRPr lang="en-US" sz="1400" kern="0" dirty="0"/>
          </a:p>
          <a:p>
            <a:pPr>
              <a:spcBef>
                <a:spcPct val="20000"/>
              </a:spcBef>
              <a:defRPr/>
            </a:pPr>
            <a:endParaRPr lang="en-US" sz="1400" kern="0" dirty="0">
              <a:latin typeface="+mn-lt"/>
              <a:cs typeface="+mn-cs"/>
            </a:endParaRPr>
          </a:p>
          <a:p>
            <a:pPr>
              <a:spcBef>
                <a:spcPct val="20000"/>
              </a:spcBef>
              <a:defRPr/>
            </a:pPr>
            <a:endParaRPr lang="en-US" sz="1400" kern="0" dirty="0"/>
          </a:p>
          <a:p>
            <a:pPr>
              <a:spcBef>
                <a:spcPct val="20000"/>
              </a:spcBef>
              <a:defRPr/>
            </a:pPr>
            <a:endParaRPr lang="en-US" sz="1400" kern="0" dirty="0">
              <a:latin typeface="+mn-lt"/>
              <a:cs typeface="+mn-cs"/>
            </a:endParaRPr>
          </a:p>
          <a:p>
            <a:pPr>
              <a:spcBef>
                <a:spcPct val="20000"/>
              </a:spcBef>
              <a:defRPr/>
            </a:pPr>
            <a:endParaRPr lang="en-US" sz="1400" kern="0" dirty="0"/>
          </a:p>
          <a:p>
            <a:pPr>
              <a:spcBef>
                <a:spcPct val="20000"/>
              </a:spcBef>
              <a:defRPr/>
            </a:pPr>
            <a:endParaRPr lang="en-US" sz="1400" kern="0" dirty="0">
              <a:latin typeface="+mn-lt"/>
              <a:cs typeface="+mn-cs"/>
            </a:endParaRPr>
          </a:p>
          <a:p>
            <a:pPr>
              <a:spcBef>
                <a:spcPct val="20000"/>
              </a:spcBef>
              <a:defRPr/>
            </a:pPr>
            <a:endParaRPr lang="en-US" sz="1400" kern="0" dirty="0"/>
          </a:p>
          <a:p>
            <a:pPr>
              <a:spcBef>
                <a:spcPct val="20000"/>
              </a:spcBef>
              <a:defRPr/>
            </a:pPr>
            <a:endParaRPr lang="en-US" sz="1400" kern="0" dirty="0">
              <a:latin typeface="+mn-lt"/>
              <a:cs typeface="+mn-cs"/>
            </a:endParaRPr>
          </a:p>
          <a:p>
            <a:pPr>
              <a:spcBef>
                <a:spcPct val="20000"/>
              </a:spcBef>
              <a:defRPr/>
            </a:pPr>
            <a:endParaRPr lang="en-US" b="1" kern="0" dirty="0"/>
          </a:p>
          <a:p>
            <a:pPr>
              <a:spcBef>
                <a:spcPct val="20000"/>
              </a:spcBef>
              <a:defRPr/>
            </a:pPr>
            <a:r>
              <a:rPr lang="en-US" b="1" kern="0" dirty="0">
                <a:latin typeface="+mn-lt"/>
                <a:cs typeface="+mn-cs"/>
              </a:rPr>
              <a:t>Lots of citizen science projects showing up.</a:t>
            </a:r>
          </a:p>
        </p:txBody>
      </p:sp>
      <p:pic>
        <p:nvPicPr>
          <p:cNvPr id="11266" name="Picture 2" descr="http://files.geomajas.org/maven/trunk/geomajas/geomajas-layer-openstreetmap-documentation/html/images/OpenStreetMa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753" y="2204864"/>
            <a:ext cx="5724053" cy="356895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https://seshagiriprabhu.files.wordpress.com/2013/07/osm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4704" y="5583411"/>
            <a:ext cx="3443536" cy="1205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64621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ctrTitle" idx="4294967295"/>
          </p:nvPr>
        </p:nvSpPr>
        <p:spPr>
          <a:xfrm>
            <a:off x="827088" y="549275"/>
            <a:ext cx="8316912" cy="1150938"/>
          </a:xfrm>
        </p:spPr>
        <p:txBody>
          <a:bodyPr>
            <a:normAutofit fontScale="90000"/>
          </a:bodyPr>
          <a:lstStyle/>
          <a:p>
            <a:pPr eaLnBrk="1" hangingPunct="1"/>
            <a:r>
              <a:rPr lang="en-GB" altLang="en-US" dirty="0"/>
              <a:t>Where can I find datasets?</a:t>
            </a:r>
            <a:br>
              <a:rPr lang="en-GB" altLang="en-US" b="1" dirty="0"/>
            </a:br>
            <a:endParaRPr lang="en-GB" altLang="en-US" sz="3500" dirty="0"/>
          </a:p>
        </p:txBody>
      </p:sp>
      <p:sp>
        <p:nvSpPr>
          <p:cNvPr id="18" name="Rectangle 3"/>
          <p:cNvSpPr txBox="1">
            <a:spLocks noChangeArrowheads="1"/>
          </p:cNvSpPr>
          <p:nvPr/>
        </p:nvSpPr>
        <p:spPr bwMode="auto">
          <a:xfrm>
            <a:off x="323528" y="1484784"/>
            <a:ext cx="8496943" cy="5256584"/>
          </a:xfrm>
          <a:prstGeom prst="rect">
            <a:avLst/>
          </a:prstGeom>
          <a:noFill/>
          <a:ln w="9525">
            <a:noFill/>
            <a:miter lim="800000"/>
            <a:headEnd/>
            <a:tailEnd/>
          </a:ln>
        </p:spPr>
        <p:txBody>
          <a:bodyPr lIns="0" tIns="0" rIns="0" bIns="0"/>
          <a:lstStyle/>
          <a:p>
            <a:pPr marL="285750" indent="-285750">
              <a:spcBef>
                <a:spcPct val="20000"/>
              </a:spcBef>
              <a:buFont typeface="Arial" panose="020B0604020202020204" pitchFamily="34" charset="0"/>
              <a:buChar char="•"/>
              <a:defRPr/>
            </a:pPr>
            <a:r>
              <a:rPr lang="pt-PT" sz="1800" dirty="0" err="1"/>
              <a:t>Climate</a:t>
            </a:r>
            <a:r>
              <a:rPr lang="pt-PT" sz="1800" dirty="0"/>
              <a:t> data: </a:t>
            </a:r>
            <a:r>
              <a:rPr lang="pt-PT" sz="1800" dirty="0">
                <a:hlinkClick r:id="rId3"/>
              </a:rPr>
              <a:t>http://www.worldclim.org/</a:t>
            </a:r>
            <a:r>
              <a:rPr lang="pt-PT" sz="1800" dirty="0"/>
              <a:t>, ISI-MIP, CHELSA </a:t>
            </a:r>
          </a:p>
          <a:p>
            <a:pPr>
              <a:spcBef>
                <a:spcPct val="20000"/>
              </a:spcBef>
              <a:defRPr/>
            </a:pPr>
            <a:endParaRPr lang="en-GB" sz="1600" kern="0" dirty="0">
              <a:latin typeface="+mn-lt"/>
              <a:cs typeface="+mn-cs"/>
            </a:endParaRPr>
          </a:p>
          <a:p>
            <a:pPr>
              <a:spcBef>
                <a:spcPct val="20000"/>
              </a:spcBef>
              <a:defRPr/>
            </a:pPr>
            <a:endParaRPr lang="en-GB" sz="1100" kern="0" dirty="0">
              <a:latin typeface="+mn-lt"/>
              <a:cs typeface="+mn-cs"/>
            </a:endParaRPr>
          </a:p>
          <a:p>
            <a:pPr>
              <a:spcBef>
                <a:spcPct val="20000"/>
              </a:spcBef>
              <a:defRPr/>
            </a:pPr>
            <a:endParaRPr lang="en-GB" sz="1100" kern="0" dirty="0">
              <a:latin typeface="+mn-lt"/>
              <a:cs typeface="+mn-cs"/>
            </a:endParaRPr>
          </a:p>
          <a:p>
            <a:pPr>
              <a:spcBef>
                <a:spcPct val="20000"/>
              </a:spcBef>
              <a:defRPr/>
            </a:pPr>
            <a:endParaRPr lang="en-US" sz="1400" kern="0" dirty="0">
              <a:latin typeface="+mn-lt"/>
              <a:cs typeface="+mn-cs"/>
            </a:endParaRPr>
          </a:p>
        </p:txBody>
      </p:sp>
      <p:pic>
        <p:nvPicPr>
          <p:cNvPr id="12290" name="Picture 2" descr="http://archive.sciencewatch.com/sciencewatch/ana/st/climate/09decSTClimHijmF1XL.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2492896"/>
            <a:ext cx="7693162"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06457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ctrTitle" idx="4294967295"/>
          </p:nvPr>
        </p:nvSpPr>
        <p:spPr>
          <a:xfrm>
            <a:off x="827088" y="549275"/>
            <a:ext cx="8316912" cy="1150938"/>
          </a:xfrm>
        </p:spPr>
        <p:txBody>
          <a:bodyPr>
            <a:normAutofit fontScale="90000"/>
          </a:bodyPr>
          <a:lstStyle/>
          <a:p>
            <a:pPr eaLnBrk="1" hangingPunct="1"/>
            <a:r>
              <a:rPr lang="en-GB" altLang="en-US" dirty="0"/>
              <a:t>Where can I find datasets?</a:t>
            </a:r>
            <a:br>
              <a:rPr lang="en-GB" altLang="en-US" b="1" dirty="0"/>
            </a:br>
            <a:endParaRPr lang="en-GB" altLang="en-US" sz="3500" dirty="0"/>
          </a:p>
        </p:txBody>
      </p:sp>
      <p:sp>
        <p:nvSpPr>
          <p:cNvPr id="18" name="Rectangle 3"/>
          <p:cNvSpPr txBox="1">
            <a:spLocks noChangeArrowheads="1"/>
          </p:cNvSpPr>
          <p:nvPr/>
        </p:nvSpPr>
        <p:spPr bwMode="auto">
          <a:xfrm>
            <a:off x="323528" y="1484784"/>
            <a:ext cx="8496943" cy="5256584"/>
          </a:xfrm>
          <a:prstGeom prst="rect">
            <a:avLst/>
          </a:prstGeom>
          <a:noFill/>
          <a:ln w="9525">
            <a:noFill/>
            <a:miter lim="800000"/>
            <a:headEnd/>
            <a:tailEnd/>
          </a:ln>
        </p:spPr>
        <p:txBody>
          <a:bodyPr lIns="0" tIns="0" rIns="0" bIns="0"/>
          <a:lstStyle/>
          <a:p>
            <a:pPr marL="285750" indent="-285750">
              <a:spcBef>
                <a:spcPct val="20000"/>
              </a:spcBef>
              <a:buFont typeface="Arial" panose="020B0604020202020204" pitchFamily="34" charset="0"/>
              <a:buChar char="•"/>
              <a:defRPr/>
            </a:pPr>
            <a:r>
              <a:rPr lang="pt-PT" sz="1800" dirty="0" err="1"/>
              <a:t>Protected</a:t>
            </a:r>
            <a:r>
              <a:rPr lang="pt-PT" sz="1800" dirty="0"/>
              <a:t> </a:t>
            </a:r>
            <a:r>
              <a:rPr lang="pt-PT" sz="1800" dirty="0" err="1"/>
              <a:t>Areas</a:t>
            </a:r>
            <a:r>
              <a:rPr lang="pt-PT" sz="1800" dirty="0"/>
              <a:t>: </a:t>
            </a:r>
            <a:r>
              <a:rPr lang="pt-PT" sz="1800" dirty="0">
                <a:hlinkClick r:id="rId3"/>
              </a:rPr>
              <a:t>http://www.protectedplanet.net/</a:t>
            </a:r>
            <a:r>
              <a:rPr lang="pt-PT" sz="1800" dirty="0"/>
              <a:t> </a:t>
            </a:r>
          </a:p>
          <a:p>
            <a:pPr>
              <a:spcBef>
                <a:spcPct val="20000"/>
              </a:spcBef>
              <a:defRPr/>
            </a:pPr>
            <a:endParaRPr lang="en-GB" sz="1600" kern="0" dirty="0">
              <a:latin typeface="+mn-lt"/>
              <a:cs typeface="+mn-cs"/>
            </a:endParaRPr>
          </a:p>
          <a:p>
            <a:pPr>
              <a:spcBef>
                <a:spcPct val="20000"/>
              </a:spcBef>
              <a:defRPr/>
            </a:pPr>
            <a:endParaRPr lang="en-GB" sz="1100" kern="0" dirty="0">
              <a:latin typeface="+mn-lt"/>
              <a:cs typeface="+mn-cs"/>
            </a:endParaRPr>
          </a:p>
          <a:p>
            <a:pPr>
              <a:spcBef>
                <a:spcPct val="20000"/>
              </a:spcBef>
              <a:defRPr/>
            </a:pPr>
            <a:endParaRPr lang="en-GB" sz="1100" kern="0" dirty="0">
              <a:latin typeface="+mn-lt"/>
              <a:cs typeface="+mn-cs"/>
            </a:endParaRPr>
          </a:p>
          <a:p>
            <a:pPr>
              <a:spcBef>
                <a:spcPct val="20000"/>
              </a:spcBef>
              <a:defRPr/>
            </a:pPr>
            <a:endParaRPr lang="en-US" sz="1400" kern="0" dirty="0">
              <a:latin typeface="+mn-lt"/>
              <a:cs typeface="+mn-cs"/>
            </a:endParaRPr>
          </a:p>
        </p:txBody>
      </p:sp>
      <p:pic>
        <p:nvPicPr>
          <p:cNvPr id="13316" name="Picture 4" descr="https://motherjones.com/files/images/protected_planet.preview.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146" y="2132856"/>
            <a:ext cx="8219860" cy="4392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93756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ctrTitle" idx="4294967295"/>
          </p:nvPr>
        </p:nvSpPr>
        <p:spPr>
          <a:xfrm>
            <a:off x="827088" y="549275"/>
            <a:ext cx="8316912" cy="1150938"/>
          </a:xfrm>
        </p:spPr>
        <p:txBody>
          <a:bodyPr>
            <a:normAutofit fontScale="90000"/>
          </a:bodyPr>
          <a:lstStyle/>
          <a:p>
            <a:pPr eaLnBrk="1" hangingPunct="1"/>
            <a:r>
              <a:rPr lang="en-GB" altLang="en-US" dirty="0"/>
              <a:t>Where can I find datasets?</a:t>
            </a:r>
            <a:br>
              <a:rPr lang="en-GB" altLang="en-US" b="1" dirty="0"/>
            </a:br>
            <a:endParaRPr lang="en-GB" altLang="en-US" sz="3500" dirty="0"/>
          </a:p>
        </p:txBody>
      </p:sp>
      <p:sp>
        <p:nvSpPr>
          <p:cNvPr id="18" name="Rectangle 3"/>
          <p:cNvSpPr txBox="1">
            <a:spLocks noChangeArrowheads="1"/>
          </p:cNvSpPr>
          <p:nvPr/>
        </p:nvSpPr>
        <p:spPr bwMode="auto">
          <a:xfrm>
            <a:off x="323528" y="1484784"/>
            <a:ext cx="8496943" cy="4248472"/>
          </a:xfrm>
          <a:prstGeom prst="rect">
            <a:avLst/>
          </a:prstGeom>
          <a:noFill/>
          <a:ln w="9525">
            <a:noFill/>
            <a:miter lim="800000"/>
            <a:headEnd/>
            <a:tailEnd/>
          </a:ln>
        </p:spPr>
        <p:txBody>
          <a:bodyPr lIns="0" tIns="0" rIns="0" bIns="0"/>
          <a:lstStyle/>
          <a:p>
            <a:pPr marL="285750" indent="-285750">
              <a:spcBef>
                <a:spcPct val="20000"/>
              </a:spcBef>
              <a:buFont typeface="Arial" panose="020B0604020202020204" pitchFamily="34" charset="0"/>
              <a:buChar char="•"/>
              <a:defRPr/>
            </a:pPr>
            <a:r>
              <a:rPr lang="pt-PT" sz="1800" dirty="0" err="1"/>
              <a:t>Among</a:t>
            </a:r>
            <a:r>
              <a:rPr lang="pt-PT" sz="1800" dirty="0"/>
              <a:t> </a:t>
            </a:r>
            <a:r>
              <a:rPr lang="pt-PT" sz="1800" dirty="0" err="1"/>
              <a:t>many</a:t>
            </a:r>
            <a:r>
              <a:rPr lang="pt-PT" sz="1800" dirty="0"/>
              <a:t> </a:t>
            </a:r>
            <a:r>
              <a:rPr lang="pt-PT" sz="1800" dirty="0" err="1"/>
              <a:t>others</a:t>
            </a:r>
            <a:r>
              <a:rPr lang="pt-PT" sz="1800" dirty="0"/>
              <a:t> </a:t>
            </a:r>
            <a:r>
              <a:rPr lang="pt-PT" sz="1800" dirty="0" err="1"/>
              <a:t>such</a:t>
            </a:r>
            <a:r>
              <a:rPr lang="pt-PT" sz="1800" dirty="0"/>
              <a:t> as...</a:t>
            </a:r>
          </a:p>
          <a:p>
            <a:pPr marL="285750" indent="-285750">
              <a:spcBef>
                <a:spcPct val="20000"/>
              </a:spcBef>
              <a:buFont typeface="Arial" panose="020B0604020202020204" pitchFamily="34" charset="0"/>
              <a:buChar char="•"/>
              <a:defRPr/>
            </a:pPr>
            <a:endParaRPr lang="pt-PT" sz="1800" dirty="0"/>
          </a:p>
          <a:p>
            <a:pPr marL="285750" indent="-285750">
              <a:spcBef>
                <a:spcPct val="20000"/>
              </a:spcBef>
              <a:buFont typeface="Arial" panose="020B0604020202020204" pitchFamily="34" charset="0"/>
              <a:buChar char="•"/>
              <a:defRPr/>
            </a:pPr>
            <a:r>
              <a:rPr lang="pt-PT" sz="1800" dirty="0" err="1"/>
              <a:t>Rivers</a:t>
            </a:r>
            <a:r>
              <a:rPr lang="pt-PT" sz="1800" dirty="0"/>
              <a:t>: </a:t>
            </a:r>
            <a:r>
              <a:rPr lang="pt-PT" sz="1800" dirty="0">
                <a:hlinkClick r:id="rId3"/>
              </a:rPr>
              <a:t>http://www.diva-gis.org/gdata</a:t>
            </a:r>
            <a:r>
              <a:rPr lang="pt-PT" sz="1800" dirty="0"/>
              <a:t> </a:t>
            </a:r>
          </a:p>
          <a:p>
            <a:pPr>
              <a:spcBef>
                <a:spcPct val="20000"/>
              </a:spcBef>
              <a:defRPr/>
            </a:pPr>
            <a:endParaRPr lang="pt-PT" sz="1800" dirty="0"/>
          </a:p>
          <a:p>
            <a:pPr marL="285750" indent="-285750">
              <a:spcBef>
                <a:spcPct val="20000"/>
              </a:spcBef>
              <a:buFont typeface="Arial" panose="020B0604020202020204" pitchFamily="34" charset="0"/>
              <a:buChar char="•"/>
              <a:defRPr/>
            </a:pPr>
            <a:r>
              <a:rPr lang="pt-PT" sz="1800" dirty="0" err="1"/>
              <a:t>National</a:t>
            </a:r>
            <a:r>
              <a:rPr lang="pt-PT" sz="1800" dirty="0"/>
              <a:t> </a:t>
            </a:r>
            <a:r>
              <a:rPr lang="pt-PT" sz="1800" dirty="0" err="1"/>
              <a:t>Statistics</a:t>
            </a:r>
            <a:r>
              <a:rPr lang="pt-PT" sz="1800" dirty="0"/>
              <a:t> </a:t>
            </a:r>
            <a:r>
              <a:rPr lang="pt-PT" sz="1800" dirty="0" err="1"/>
              <a:t>Institutes</a:t>
            </a:r>
            <a:r>
              <a:rPr lang="pt-PT" sz="1800" dirty="0"/>
              <a:t> (tabular data </a:t>
            </a:r>
            <a:r>
              <a:rPr lang="pt-PT" sz="1800" dirty="0" err="1"/>
              <a:t>that</a:t>
            </a:r>
            <a:r>
              <a:rPr lang="pt-PT" sz="1800" dirty="0"/>
              <a:t> </a:t>
            </a:r>
            <a:r>
              <a:rPr lang="pt-PT" sz="1800" dirty="0" err="1"/>
              <a:t>you</a:t>
            </a:r>
            <a:r>
              <a:rPr lang="pt-PT" sz="1800" dirty="0"/>
              <a:t> can combine </a:t>
            </a:r>
            <a:r>
              <a:rPr lang="pt-PT" sz="1800" dirty="0" err="1"/>
              <a:t>with</a:t>
            </a:r>
            <a:r>
              <a:rPr lang="pt-PT" sz="1800" dirty="0"/>
              <a:t> a </a:t>
            </a:r>
            <a:r>
              <a:rPr lang="pt-PT" sz="1800" dirty="0" err="1"/>
              <a:t>spatial</a:t>
            </a:r>
            <a:r>
              <a:rPr lang="pt-PT" sz="1800" dirty="0"/>
              <a:t> </a:t>
            </a:r>
            <a:r>
              <a:rPr lang="pt-PT" sz="1800" dirty="0" err="1"/>
              <a:t>layer</a:t>
            </a:r>
            <a:r>
              <a:rPr lang="pt-PT" sz="1800" dirty="0"/>
              <a:t> </a:t>
            </a:r>
            <a:r>
              <a:rPr lang="pt-PT" sz="1800" dirty="0" err="1"/>
              <a:t>of</a:t>
            </a:r>
            <a:r>
              <a:rPr lang="pt-PT" sz="1800" dirty="0"/>
              <a:t> </a:t>
            </a:r>
            <a:r>
              <a:rPr lang="pt-PT" sz="1800" dirty="0" err="1"/>
              <a:t>administrative</a:t>
            </a:r>
            <a:r>
              <a:rPr lang="pt-PT" sz="1800" dirty="0"/>
              <a:t> </a:t>
            </a:r>
            <a:r>
              <a:rPr lang="pt-PT" sz="1800" dirty="0" err="1"/>
              <a:t>boundaries</a:t>
            </a:r>
            <a:r>
              <a:rPr lang="pt-PT" sz="1800" dirty="0"/>
              <a:t> </a:t>
            </a:r>
            <a:r>
              <a:rPr lang="pt-PT" sz="1800" dirty="0" err="1"/>
              <a:t>using</a:t>
            </a:r>
            <a:r>
              <a:rPr lang="pt-PT" sz="1800" dirty="0"/>
              <a:t> QGIS </a:t>
            </a:r>
            <a:r>
              <a:rPr lang="pt-PT" sz="1800" dirty="0" err="1"/>
              <a:t>or</a:t>
            </a:r>
            <a:r>
              <a:rPr lang="pt-PT" sz="1800" dirty="0"/>
              <a:t> </a:t>
            </a:r>
            <a:r>
              <a:rPr lang="pt-PT" sz="1800" dirty="0" err="1"/>
              <a:t>ArcGIS</a:t>
            </a:r>
            <a:r>
              <a:rPr lang="pt-PT" sz="1800" dirty="0"/>
              <a:t>)</a:t>
            </a:r>
          </a:p>
          <a:p>
            <a:pPr marL="742950" lvl="1" indent="-285750">
              <a:spcBef>
                <a:spcPct val="20000"/>
              </a:spcBef>
              <a:buFont typeface="Arial" panose="020B0604020202020204" pitchFamily="34" charset="0"/>
              <a:buChar char="•"/>
              <a:defRPr/>
            </a:pPr>
            <a:r>
              <a:rPr lang="pt-PT" sz="1800" dirty="0"/>
              <a:t>GDP</a:t>
            </a:r>
          </a:p>
          <a:p>
            <a:pPr marL="742950" lvl="1" indent="-285750">
              <a:spcBef>
                <a:spcPct val="20000"/>
              </a:spcBef>
              <a:buFont typeface="Arial" panose="020B0604020202020204" pitchFamily="34" charset="0"/>
              <a:buChar char="•"/>
              <a:defRPr/>
            </a:pPr>
            <a:r>
              <a:rPr lang="pt-PT" sz="1800" dirty="0" err="1"/>
              <a:t>Agricultural</a:t>
            </a:r>
            <a:r>
              <a:rPr lang="pt-PT" sz="1800" dirty="0"/>
              <a:t> </a:t>
            </a:r>
            <a:r>
              <a:rPr lang="pt-PT" sz="1800" dirty="0" err="1"/>
              <a:t>production</a:t>
            </a:r>
            <a:endParaRPr lang="pt-PT" sz="1800" dirty="0"/>
          </a:p>
          <a:p>
            <a:pPr marL="742950" lvl="1" indent="-285750">
              <a:spcBef>
                <a:spcPct val="20000"/>
              </a:spcBef>
              <a:buFont typeface="Arial" panose="020B0604020202020204" pitchFamily="34" charset="0"/>
              <a:buChar char="•"/>
              <a:defRPr/>
            </a:pPr>
            <a:r>
              <a:rPr lang="pt-PT" sz="1800" dirty="0" err="1"/>
              <a:t>Employment</a:t>
            </a:r>
            <a:endParaRPr lang="pt-PT" sz="1800" dirty="0"/>
          </a:p>
          <a:p>
            <a:pPr marL="742950" lvl="1" indent="-285750">
              <a:spcBef>
                <a:spcPct val="20000"/>
              </a:spcBef>
              <a:buFont typeface="Arial" panose="020B0604020202020204" pitchFamily="34" charset="0"/>
              <a:buChar char="•"/>
              <a:defRPr/>
            </a:pPr>
            <a:r>
              <a:rPr lang="pt-PT" sz="1800" dirty="0" err="1"/>
              <a:t>Education</a:t>
            </a:r>
            <a:endParaRPr lang="pt-PT" sz="1800" dirty="0"/>
          </a:p>
          <a:p>
            <a:pPr marL="742950" lvl="1" indent="-285750">
              <a:spcBef>
                <a:spcPct val="20000"/>
              </a:spcBef>
              <a:buFont typeface="Arial" panose="020B0604020202020204" pitchFamily="34" charset="0"/>
              <a:buChar char="•"/>
              <a:defRPr/>
            </a:pPr>
            <a:r>
              <a:rPr lang="pt-PT" sz="1800" dirty="0" err="1"/>
              <a:t>Industry</a:t>
            </a:r>
            <a:endParaRPr lang="pt-PT" sz="1800" dirty="0"/>
          </a:p>
          <a:p>
            <a:pPr>
              <a:spcBef>
                <a:spcPct val="20000"/>
              </a:spcBef>
              <a:defRPr/>
            </a:pPr>
            <a:endParaRPr lang="pt-PT" sz="1800" dirty="0"/>
          </a:p>
          <a:p>
            <a:pPr marL="285750" indent="-285750">
              <a:spcBef>
                <a:spcPct val="20000"/>
              </a:spcBef>
              <a:buFont typeface="Arial" panose="020B0604020202020204" pitchFamily="34" charset="0"/>
              <a:buChar char="•"/>
              <a:defRPr/>
            </a:pPr>
            <a:r>
              <a:rPr lang="pt-PT" sz="1800" dirty="0"/>
              <a:t>Etc.</a:t>
            </a:r>
          </a:p>
          <a:p>
            <a:pPr algn="ctr">
              <a:spcBef>
                <a:spcPct val="20000"/>
              </a:spcBef>
              <a:defRPr/>
            </a:pPr>
            <a:r>
              <a:rPr lang="en-GB" kern="0" dirty="0">
                <a:solidFill>
                  <a:schemeClr val="tx2">
                    <a:lumMod val="60000"/>
                    <a:lumOff val="40000"/>
                  </a:schemeClr>
                </a:solidFill>
                <a:latin typeface="+mn-lt"/>
                <a:cs typeface="+mn-cs"/>
              </a:rPr>
              <a:t>I got the data, now what? </a:t>
            </a:r>
          </a:p>
        </p:txBody>
      </p:sp>
    </p:spTree>
    <p:extLst>
      <p:ext uri="{BB962C8B-B14F-4D97-AF65-F5344CB8AC3E}">
        <p14:creationId xmlns:p14="http://schemas.microsoft.com/office/powerpoint/2010/main" val="41897126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C26A46-26F4-8242-8425-31E065E3CB90}"/>
              </a:ext>
            </a:extLst>
          </p:cNvPr>
          <p:cNvSpPr txBox="1"/>
          <p:nvPr/>
        </p:nvSpPr>
        <p:spPr>
          <a:xfrm>
            <a:off x="1478070" y="2292263"/>
            <a:ext cx="6485302" cy="2062103"/>
          </a:xfrm>
          <a:prstGeom prst="rect">
            <a:avLst/>
          </a:prstGeom>
          <a:noFill/>
        </p:spPr>
        <p:txBody>
          <a:bodyPr wrap="none" rtlCol="0">
            <a:spAutoFit/>
          </a:bodyPr>
          <a:lstStyle/>
          <a:p>
            <a:r>
              <a:rPr lang="de-DE" sz="3200" dirty="0"/>
              <a:t>I </a:t>
            </a:r>
            <a:r>
              <a:rPr lang="de-DE" sz="3200" dirty="0" err="1"/>
              <a:t>know</a:t>
            </a:r>
            <a:r>
              <a:rPr lang="de-DE" sz="3200" dirty="0"/>
              <a:t> </a:t>
            </a:r>
            <a:r>
              <a:rPr lang="de-DE" sz="3200" dirty="0" err="1"/>
              <a:t>what</a:t>
            </a:r>
            <a:r>
              <a:rPr lang="de-DE" sz="3200" dirty="0"/>
              <a:t> I </a:t>
            </a:r>
            <a:r>
              <a:rPr lang="de-DE" sz="3200" dirty="0" err="1"/>
              <a:t>want</a:t>
            </a:r>
            <a:r>
              <a:rPr lang="de-DE" sz="3200" dirty="0"/>
              <a:t> </a:t>
            </a:r>
            <a:r>
              <a:rPr lang="de-DE" sz="3200" dirty="0" err="1"/>
              <a:t>to</a:t>
            </a:r>
            <a:r>
              <a:rPr lang="de-DE" sz="3200" dirty="0"/>
              <a:t> </a:t>
            </a:r>
            <a:r>
              <a:rPr lang="de-DE" sz="3200" dirty="0" err="1"/>
              <a:t>project</a:t>
            </a:r>
            <a:endParaRPr lang="de-DE" sz="3200" dirty="0"/>
          </a:p>
          <a:p>
            <a:r>
              <a:rPr lang="de-DE" sz="3200" dirty="0"/>
              <a:t>I </a:t>
            </a:r>
            <a:r>
              <a:rPr lang="de-DE" sz="3200" dirty="0" err="1"/>
              <a:t>collected</a:t>
            </a:r>
            <a:r>
              <a:rPr lang="de-DE" sz="3200" dirty="0"/>
              <a:t> </a:t>
            </a:r>
            <a:r>
              <a:rPr lang="de-DE" sz="3200" dirty="0" err="1"/>
              <a:t>the</a:t>
            </a:r>
            <a:r>
              <a:rPr lang="de-DE" sz="3200" dirty="0"/>
              <a:t> </a:t>
            </a:r>
            <a:r>
              <a:rPr lang="de-DE" sz="3200" dirty="0" err="1"/>
              <a:t>data</a:t>
            </a:r>
            <a:r>
              <a:rPr lang="de-DE" sz="3200" dirty="0"/>
              <a:t> </a:t>
            </a:r>
            <a:r>
              <a:rPr lang="de-DE" sz="3200" dirty="0" err="1"/>
              <a:t>that</a:t>
            </a:r>
            <a:r>
              <a:rPr lang="de-DE" sz="3200" dirty="0"/>
              <a:t> I </a:t>
            </a:r>
            <a:r>
              <a:rPr lang="de-DE" sz="3200" dirty="0" err="1"/>
              <a:t>want</a:t>
            </a:r>
            <a:r>
              <a:rPr lang="de-DE" sz="3200" dirty="0"/>
              <a:t> </a:t>
            </a:r>
            <a:r>
              <a:rPr lang="de-DE" sz="3200" dirty="0" err="1"/>
              <a:t>to</a:t>
            </a:r>
            <a:r>
              <a:rPr lang="de-DE" sz="3200" dirty="0"/>
              <a:t> </a:t>
            </a:r>
            <a:r>
              <a:rPr lang="de-DE" sz="3200" dirty="0" err="1"/>
              <a:t>use</a:t>
            </a:r>
            <a:r>
              <a:rPr lang="de-DE" sz="3200" dirty="0"/>
              <a:t> </a:t>
            </a:r>
          </a:p>
          <a:p>
            <a:endParaRPr lang="de-DE" sz="3200" dirty="0"/>
          </a:p>
          <a:p>
            <a:r>
              <a:rPr lang="de-DE" sz="3200" dirty="0" err="1"/>
              <a:t>What‘s</a:t>
            </a:r>
            <a:r>
              <a:rPr lang="de-DE" sz="3200" dirty="0"/>
              <a:t> </a:t>
            </a:r>
            <a:r>
              <a:rPr lang="de-DE" sz="3200" dirty="0" err="1"/>
              <a:t>next</a:t>
            </a:r>
            <a:r>
              <a:rPr lang="de-DE" sz="3200" dirty="0"/>
              <a:t>?</a:t>
            </a:r>
          </a:p>
        </p:txBody>
      </p:sp>
    </p:spTree>
    <p:extLst>
      <p:ext uri="{BB962C8B-B14F-4D97-AF65-F5344CB8AC3E}">
        <p14:creationId xmlns:p14="http://schemas.microsoft.com/office/powerpoint/2010/main" val="14235264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2B21A-B564-F142-AB45-918C7A82708F}"/>
              </a:ext>
            </a:extLst>
          </p:cNvPr>
          <p:cNvSpPr>
            <a:spLocks noGrp="1"/>
          </p:cNvSpPr>
          <p:nvPr>
            <p:ph type="title"/>
          </p:nvPr>
        </p:nvSpPr>
        <p:spPr/>
        <p:txBody>
          <a:bodyPr>
            <a:noAutofit/>
          </a:bodyPr>
          <a:lstStyle/>
          <a:p>
            <a:r>
              <a:rPr lang="pt-PT" sz="4000" b="1" kern="0" dirty="0" err="1"/>
              <a:t>Two</a:t>
            </a:r>
            <a:r>
              <a:rPr lang="pt-PT" sz="4000" b="1" kern="0" dirty="0"/>
              <a:t> </a:t>
            </a:r>
            <a:r>
              <a:rPr lang="pt-PT" sz="4000" b="1" kern="0" dirty="0" err="1"/>
              <a:t>key</a:t>
            </a:r>
            <a:r>
              <a:rPr lang="pt-PT" sz="4000" b="1" kern="0" dirty="0"/>
              <a:t> </a:t>
            </a:r>
            <a:r>
              <a:rPr lang="pt-PT" sz="4000" b="1" kern="0" dirty="0" err="1"/>
              <a:t>aspects</a:t>
            </a:r>
            <a:r>
              <a:rPr lang="pt-PT" sz="4000" b="1" kern="0" dirty="0"/>
              <a:t> </a:t>
            </a:r>
            <a:r>
              <a:rPr lang="pt-PT" sz="4000" b="1" kern="0" dirty="0" err="1"/>
              <a:t>being</a:t>
            </a:r>
            <a:r>
              <a:rPr lang="pt-PT" sz="4000" b="1" kern="0" dirty="0"/>
              <a:t> </a:t>
            </a:r>
            <a:r>
              <a:rPr lang="pt-PT" sz="4000" b="1" kern="0" dirty="0" err="1"/>
              <a:t>modeled</a:t>
            </a:r>
            <a:endParaRPr lang="de-DE" sz="1600" dirty="0"/>
          </a:p>
        </p:txBody>
      </p:sp>
      <p:sp>
        <p:nvSpPr>
          <p:cNvPr id="4" name="Rectangle 3">
            <a:extLst>
              <a:ext uri="{FF2B5EF4-FFF2-40B4-BE49-F238E27FC236}">
                <a16:creationId xmlns:a16="http://schemas.microsoft.com/office/drawing/2014/main" id="{72142DEF-3E68-1145-9775-D7D71BE05373}"/>
              </a:ext>
            </a:extLst>
          </p:cNvPr>
          <p:cNvSpPr txBox="1">
            <a:spLocks noChangeArrowheads="1"/>
          </p:cNvSpPr>
          <p:nvPr/>
        </p:nvSpPr>
        <p:spPr bwMode="auto">
          <a:xfrm>
            <a:off x="395537" y="1700212"/>
            <a:ext cx="8424936" cy="3096939"/>
          </a:xfrm>
          <a:prstGeom prst="rect">
            <a:avLst/>
          </a:prstGeom>
          <a:noFill/>
          <a:ln w="9525">
            <a:noFill/>
            <a:miter lim="800000"/>
            <a:headEnd/>
            <a:tailEnd/>
          </a:ln>
        </p:spPr>
        <p:txBody>
          <a:bodyPr lIns="0" tIns="0" rIns="0" bIns="0"/>
          <a:lstStyle/>
          <a:p>
            <a:pPr>
              <a:spcBef>
                <a:spcPct val="20000"/>
              </a:spcBef>
              <a:defRPr/>
            </a:pPr>
            <a:endParaRPr lang="pt-PT" sz="2000" b="1" kern="0" dirty="0">
              <a:latin typeface="+mn-lt"/>
              <a:cs typeface="+mn-cs"/>
            </a:endParaRPr>
          </a:p>
          <a:p>
            <a:pPr marL="285750" indent="-285750">
              <a:spcBef>
                <a:spcPct val="20000"/>
              </a:spcBef>
              <a:buFont typeface="Arial" panose="020B0604020202020204" pitchFamily="34" charset="0"/>
              <a:buChar char="•"/>
              <a:defRPr/>
            </a:pPr>
            <a:r>
              <a:rPr lang="pt-PT" sz="2000" dirty="0" err="1"/>
              <a:t>The</a:t>
            </a:r>
            <a:r>
              <a:rPr lang="pt-PT" sz="2000" dirty="0"/>
              <a:t> rate </a:t>
            </a:r>
            <a:r>
              <a:rPr lang="pt-PT" sz="2000" dirty="0" err="1"/>
              <a:t>of</a:t>
            </a:r>
            <a:r>
              <a:rPr lang="pt-PT" sz="2000" dirty="0"/>
              <a:t> </a:t>
            </a:r>
            <a:r>
              <a:rPr lang="pt-PT" sz="2000" dirty="0" err="1"/>
              <a:t>change</a:t>
            </a:r>
            <a:r>
              <a:rPr lang="pt-PT" sz="2000" dirty="0"/>
              <a:t> (</a:t>
            </a:r>
            <a:r>
              <a:rPr lang="pt-PT" sz="2000" dirty="0" err="1"/>
              <a:t>how</a:t>
            </a:r>
            <a:r>
              <a:rPr lang="pt-PT" sz="2000" dirty="0"/>
              <a:t> </a:t>
            </a:r>
            <a:r>
              <a:rPr lang="pt-PT" sz="2000" dirty="0" err="1"/>
              <a:t>much</a:t>
            </a:r>
            <a:r>
              <a:rPr lang="pt-PT" sz="2000" dirty="0"/>
              <a:t>?) – determine </a:t>
            </a:r>
            <a:r>
              <a:rPr lang="pt-PT" sz="2000" dirty="0" err="1"/>
              <a:t>the</a:t>
            </a:r>
            <a:r>
              <a:rPr lang="pt-PT" sz="2000" dirty="0"/>
              <a:t> </a:t>
            </a:r>
            <a:r>
              <a:rPr lang="pt-PT" sz="2000" dirty="0" err="1"/>
              <a:t>area</a:t>
            </a:r>
            <a:r>
              <a:rPr lang="pt-PT" sz="2000" dirty="0"/>
              <a:t> (</a:t>
            </a:r>
            <a:r>
              <a:rPr lang="pt-PT" sz="2000" dirty="0" err="1"/>
              <a:t>or</a:t>
            </a:r>
            <a:r>
              <a:rPr lang="pt-PT" sz="2000" dirty="0"/>
              <a:t> </a:t>
            </a:r>
            <a:r>
              <a:rPr lang="pt-PT" sz="2000" dirty="0" err="1"/>
              <a:t>number</a:t>
            </a:r>
            <a:r>
              <a:rPr lang="pt-PT" sz="2000" dirty="0"/>
              <a:t> </a:t>
            </a:r>
            <a:r>
              <a:rPr lang="pt-PT" sz="2000" dirty="0" err="1"/>
              <a:t>of</a:t>
            </a:r>
            <a:r>
              <a:rPr lang="pt-PT" sz="2000" dirty="0"/>
              <a:t> pixels) </a:t>
            </a:r>
            <a:r>
              <a:rPr lang="pt-PT" sz="2000" dirty="0" err="1"/>
              <a:t>that</a:t>
            </a:r>
            <a:r>
              <a:rPr lang="pt-PT" sz="2000" dirty="0"/>
              <a:t> </a:t>
            </a:r>
            <a:r>
              <a:rPr lang="pt-PT" sz="2000" dirty="0" err="1"/>
              <a:t>will</a:t>
            </a:r>
            <a:r>
              <a:rPr lang="pt-PT" sz="2000" dirty="0"/>
              <a:t> </a:t>
            </a:r>
            <a:r>
              <a:rPr lang="pt-PT" sz="2000" dirty="0" err="1"/>
              <a:t>change</a:t>
            </a:r>
            <a:r>
              <a:rPr lang="pt-PT" sz="2000" dirty="0"/>
              <a:t> </a:t>
            </a:r>
            <a:r>
              <a:rPr lang="pt-PT" sz="2000" dirty="0" err="1"/>
              <a:t>from</a:t>
            </a:r>
            <a:r>
              <a:rPr lang="pt-PT" sz="2000" dirty="0"/>
              <a:t> </a:t>
            </a:r>
            <a:r>
              <a:rPr lang="pt-PT" sz="2000" dirty="0" err="1"/>
              <a:t>one</a:t>
            </a:r>
            <a:r>
              <a:rPr lang="pt-PT" sz="2000" dirty="0"/>
              <a:t> </a:t>
            </a:r>
            <a:r>
              <a:rPr lang="pt-PT" sz="2000" dirty="0" err="1"/>
              <a:t>land</a:t>
            </a:r>
            <a:r>
              <a:rPr lang="pt-PT" sz="2000" dirty="0"/>
              <a:t> cover to </a:t>
            </a:r>
            <a:r>
              <a:rPr lang="pt-PT" sz="2000" dirty="0" err="1"/>
              <a:t>another</a:t>
            </a:r>
            <a:r>
              <a:rPr lang="pt-PT" sz="2000" dirty="0"/>
              <a:t>;  </a:t>
            </a:r>
            <a:r>
              <a:rPr lang="pt-PT" sz="2000" i="1" dirty="0" err="1"/>
              <a:t>imposed</a:t>
            </a:r>
            <a:r>
              <a:rPr lang="pt-PT" sz="2000" i="1" dirty="0"/>
              <a:t> </a:t>
            </a:r>
            <a:r>
              <a:rPr lang="pt-PT" sz="2000" i="1" dirty="0" err="1"/>
              <a:t>or</a:t>
            </a:r>
            <a:r>
              <a:rPr lang="pt-PT" sz="2000" i="1" dirty="0"/>
              <a:t> </a:t>
            </a:r>
            <a:r>
              <a:rPr lang="pt-PT" sz="2000" i="1" dirty="0" err="1"/>
              <a:t>estimated</a:t>
            </a:r>
            <a:endParaRPr lang="pt-PT" sz="2000" i="1" dirty="0"/>
          </a:p>
          <a:p>
            <a:pPr>
              <a:spcBef>
                <a:spcPct val="20000"/>
              </a:spcBef>
              <a:defRPr/>
            </a:pPr>
            <a:endParaRPr lang="pt-PT" sz="2000" dirty="0"/>
          </a:p>
          <a:p>
            <a:pPr marL="285750" indent="-285750">
              <a:spcBef>
                <a:spcPct val="20000"/>
              </a:spcBef>
              <a:buFont typeface="Arial" panose="020B0604020202020204" pitchFamily="34" charset="0"/>
              <a:buChar char="•"/>
              <a:defRPr/>
            </a:pPr>
            <a:r>
              <a:rPr lang="pt-PT" sz="2000" dirty="0" err="1"/>
              <a:t>The</a:t>
            </a:r>
            <a:r>
              <a:rPr lang="pt-PT" sz="2000" dirty="0"/>
              <a:t> </a:t>
            </a:r>
            <a:r>
              <a:rPr lang="pt-PT" sz="2000" dirty="0" err="1"/>
              <a:t>location</a:t>
            </a:r>
            <a:r>
              <a:rPr lang="pt-PT" sz="2000" dirty="0"/>
              <a:t> </a:t>
            </a:r>
            <a:r>
              <a:rPr lang="pt-PT" sz="2000" dirty="0" err="1"/>
              <a:t>of</a:t>
            </a:r>
            <a:r>
              <a:rPr lang="pt-PT" sz="2000" dirty="0"/>
              <a:t> </a:t>
            </a:r>
            <a:r>
              <a:rPr lang="pt-PT" sz="2000" dirty="0" err="1"/>
              <a:t>change</a:t>
            </a:r>
            <a:r>
              <a:rPr lang="pt-PT" sz="2000" dirty="0"/>
              <a:t> (</a:t>
            </a:r>
            <a:r>
              <a:rPr lang="pt-PT" sz="2000" dirty="0" err="1"/>
              <a:t>where</a:t>
            </a:r>
            <a:r>
              <a:rPr lang="pt-PT" sz="2000" dirty="0"/>
              <a:t>?) – </a:t>
            </a:r>
            <a:r>
              <a:rPr lang="pt-PT" sz="2000" dirty="0" err="1"/>
              <a:t>suggest</a:t>
            </a:r>
            <a:r>
              <a:rPr lang="pt-PT" sz="2000" dirty="0"/>
              <a:t> </a:t>
            </a:r>
            <a:r>
              <a:rPr lang="pt-PT" sz="2000" dirty="0" err="1"/>
              <a:t>where</a:t>
            </a:r>
            <a:r>
              <a:rPr lang="pt-PT" sz="2000" dirty="0"/>
              <a:t> </a:t>
            </a:r>
            <a:r>
              <a:rPr lang="pt-PT" sz="2000" dirty="0" err="1"/>
              <a:t>the</a:t>
            </a:r>
            <a:r>
              <a:rPr lang="pt-PT" sz="2000" dirty="0"/>
              <a:t> </a:t>
            </a:r>
            <a:r>
              <a:rPr lang="pt-PT" sz="2000" dirty="0" err="1"/>
              <a:t>estimated</a:t>
            </a:r>
            <a:r>
              <a:rPr lang="pt-PT" sz="2000" dirty="0"/>
              <a:t> </a:t>
            </a:r>
            <a:r>
              <a:rPr lang="pt-PT" sz="2000" dirty="0" err="1"/>
              <a:t>change</a:t>
            </a:r>
            <a:r>
              <a:rPr lang="pt-PT" sz="2000" dirty="0"/>
              <a:t> </a:t>
            </a:r>
            <a:r>
              <a:rPr lang="pt-PT" sz="2000" dirty="0" err="1"/>
              <a:t>will</a:t>
            </a:r>
            <a:r>
              <a:rPr lang="pt-PT" sz="2000" dirty="0"/>
              <a:t> </a:t>
            </a:r>
            <a:r>
              <a:rPr lang="pt-PT" sz="2000" dirty="0" err="1"/>
              <a:t>occur</a:t>
            </a:r>
            <a:r>
              <a:rPr lang="pt-PT" sz="2000" dirty="0"/>
              <a:t> in </a:t>
            </a:r>
            <a:r>
              <a:rPr lang="pt-PT" sz="2000" dirty="0" err="1"/>
              <a:t>the</a:t>
            </a:r>
            <a:r>
              <a:rPr lang="pt-PT" sz="2000" dirty="0"/>
              <a:t> </a:t>
            </a:r>
            <a:r>
              <a:rPr lang="pt-PT" sz="2000" dirty="0" err="1"/>
              <a:t>landscape</a:t>
            </a:r>
            <a:r>
              <a:rPr lang="pt-PT" sz="2000" dirty="0"/>
              <a:t>;</a:t>
            </a:r>
          </a:p>
          <a:p>
            <a:pPr>
              <a:spcBef>
                <a:spcPct val="20000"/>
              </a:spcBef>
              <a:defRPr/>
            </a:pPr>
            <a:endParaRPr lang="en-GB" sz="1800" kern="0" dirty="0">
              <a:latin typeface="+mn-lt"/>
              <a:cs typeface="+mn-cs"/>
            </a:endParaRPr>
          </a:p>
          <a:p>
            <a:pPr>
              <a:spcBef>
                <a:spcPct val="20000"/>
              </a:spcBef>
              <a:defRPr/>
            </a:pPr>
            <a:endParaRPr lang="en-GB" sz="1200" kern="0" dirty="0">
              <a:latin typeface="+mn-lt"/>
              <a:cs typeface="+mn-cs"/>
            </a:endParaRPr>
          </a:p>
          <a:p>
            <a:pPr>
              <a:spcBef>
                <a:spcPct val="20000"/>
              </a:spcBef>
              <a:defRPr/>
            </a:pPr>
            <a:endParaRPr lang="en-GB" sz="1200" kern="0" dirty="0">
              <a:latin typeface="+mn-lt"/>
              <a:cs typeface="+mn-cs"/>
            </a:endParaRPr>
          </a:p>
          <a:p>
            <a:pPr>
              <a:spcBef>
                <a:spcPct val="20000"/>
              </a:spcBef>
              <a:defRPr/>
            </a:pPr>
            <a:endParaRPr lang="en-US" sz="1600" kern="0" dirty="0">
              <a:latin typeface="+mn-lt"/>
              <a:cs typeface="+mn-cs"/>
            </a:endParaRPr>
          </a:p>
        </p:txBody>
      </p:sp>
      <p:sp>
        <p:nvSpPr>
          <p:cNvPr id="5" name="Rounded Rectangle 4">
            <a:extLst>
              <a:ext uri="{FF2B5EF4-FFF2-40B4-BE49-F238E27FC236}">
                <a16:creationId xmlns:a16="http://schemas.microsoft.com/office/drawing/2014/main" id="{FB3108D0-982F-6746-8207-074735F8627E}"/>
              </a:ext>
            </a:extLst>
          </p:cNvPr>
          <p:cNvSpPr/>
          <p:nvPr/>
        </p:nvSpPr>
        <p:spPr>
          <a:xfrm>
            <a:off x="1043608" y="5229201"/>
            <a:ext cx="2839815" cy="903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Demand (economic drivers)</a:t>
            </a:r>
          </a:p>
        </p:txBody>
      </p:sp>
      <p:sp>
        <p:nvSpPr>
          <p:cNvPr id="6" name="Rounded Rectangle 5">
            <a:extLst>
              <a:ext uri="{FF2B5EF4-FFF2-40B4-BE49-F238E27FC236}">
                <a16:creationId xmlns:a16="http://schemas.microsoft.com/office/drawing/2014/main" id="{9A398F86-939B-8545-B309-264745892A38}"/>
              </a:ext>
            </a:extLst>
          </p:cNvPr>
          <p:cNvSpPr/>
          <p:nvPr/>
        </p:nvSpPr>
        <p:spPr>
          <a:xfrm>
            <a:off x="5724128" y="5229200"/>
            <a:ext cx="2449689" cy="903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Allocation (landscape)</a:t>
            </a:r>
          </a:p>
        </p:txBody>
      </p:sp>
      <p:sp>
        <p:nvSpPr>
          <p:cNvPr id="7" name="Right Arrow 6">
            <a:extLst>
              <a:ext uri="{FF2B5EF4-FFF2-40B4-BE49-F238E27FC236}">
                <a16:creationId xmlns:a16="http://schemas.microsoft.com/office/drawing/2014/main" id="{4F4EB893-FBD6-5247-BD1A-3BA6BA426719}"/>
              </a:ext>
            </a:extLst>
          </p:cNvPr>
          <p:cNvSpPr/>
          <p:nvPr/>
        </p:nvSpPr>
        <p:spPr>
          <a:xfrm>
            <a:off x="4123310" y="5201157"/>
            <a:ext cx="1498601" cy="377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Left Arrow 7">
            <a:extLst>
              <a:ext uri="{FF2B5EF4-FFF2-40B4-BE49-F238E27FC236}">
                <a16:creationId xmlns:a16="http://schemas.microsoft.com/office/drawing/2014/main" id="{D57C5035-B185-A443-AF34-75A4D9E4B945}"/>
              </a:ext>
            </a:extLst>
          </p:cNvPr>
          <p:cNvSpPr/>
          <p:nvPr/>
        </p:nvSpPr>
        <p:spPr>
          <a:xfrm>
            <a:off x="4123310" y="5807756"/>
            <a:ext cx="1498601" cy="16186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2" descr="http://cliparts.co/cliparts/yck/KAk/yckKAkpRi.jpg">
            <a:extLst>
              <a:ext uri="{FF2B5EF4-FFF2-40B4-BE49-F238E27FC236}">
                <a16:creationId xmlns:a16="http://schemas.microsoft.com/office/drawing/2014/main" id="{EFED3EED-A029-5247-8478-756E0C50FC4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V="1">
            <a:off x="4500304" y="5559886"/>
            <a:ext cx="744612" cy="74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E0E77AB-4FEA-CA4B-9641-6FA2AD5E6AB2}"/>
              </a:ext>
            </a:extLst>
          </p:cNvPr>
          <p:cNvSpPr txBox="1"/>
          <p:nvPr/>
        </p:nvSpPr>
        <p:spPr>
          <a:xfrm>
            <a:off x="6024043" y="6519446"/>
            <a:ext cx="2938048" cy="338554"/>
          </a:xfrm>
          <a:prstGeom prst="rect">
            <a:avLst/>
          </a:prstGeom>
          <a:noFill/>
        </p:spPr>
        <p:txBody>
          <a:bodyPr wrap="none" rtlCol="0">
            <a:spAutoFit/>
          </a:bodyPr>
          <a:lstStyle/>
          <a:p>
            <a:r>
              <a:rPr lang="pt-PT" sz="1600" dirty="0">
                <a:solidFill>
                  <a:schemeClr val="tx2">
                    <a:lumMod val="60000"/>
                    <a:lumOff val="40000"/>
                  </a:schemeClr>
                </a:solidFill>
              </a:rPr>
              <a:t>Some </a:t>
            </a:r>
            <a:r>
              <a:rPr lang="pt-PT" sz="1600" dirty="0" err="1">
                <a:solidFill>
                  <a:schemeClr val="tx2">
                    <a:lumMod val="60000"/>
                    <a:lumOff val="40000"/>
                  </a:schemeClr>
                </a:solidFill>
              </a:rPr>
              <a:t>will</a:t>
            </a:r>
            <a:r>
              <a:rPr lang="pt-PT" sz="1600" dirty="0">
                <a:solidFill>
                  <a:schemeClr val="tx2">
                    <a:lumMod val="60000"/>
                    <a:lumOff val="40000"/>
                  </a:schemeClr>
                </a:solidFill>
              </a:rPr>
              <a:t> do, </a:t>
            </a:r>
            <a:r>
              <a:rPr lang="pt-PT" sz="1600" dirty="0" err="1">
                <a:solidFill>
                  <a:schemeClr val="tx2">
                    <a:lumMod val="60000"/>
                    <a:lumOff val="40000"/>
                  </a:schemeClr>
                </a:solidFill>
              </a:rPr>
              <a:t>others</a:t>
            </a:r>
            <a:r>
              <a:rPr lang="pt-PT" sz="1600" dirty="0">
                <a:solidFill>
                  <a:schemeClr val="tx2">
                    <a:lumMod val="60000"/>
                    <a:lumOff val="40000"/>
                  </a:schemeClr>
                </a:solidFill>
              </a:rPr>
              <a:t> </a:t>
            </a:r>
            <a:r>
              <a:rPr lang="pt-PT" sz="1600" dirty="0" err="1">
                <a:solidFill>
                  <a:schemeClr val="tx2">
                    <a:lumMod val="60000"/>
                    <a:lumOff val="40000"/>
                  </a:schemeClr>
                </a:solidFill>
              </a:rPr>
              <a:t>won’t</a:t>
            </a:r>
            <a:endParaRPr lang="pt-PT" sz="1600" dirty="0">
              <a:solidFill>
                <a:schemeClr val="tx2">
                  <a:lumMod val="60000"/>
                  <a:lumOff val="40000"/>
                </a:schemeClr>
              </a:solidFill>
            </a:endParaRPr>
          </a:p>
        </p:txBody>
      </p:sp>
    </p:spTree>
    <p:extLst>
      <p:ext uri="{BB962C8B-B14F-4D97-AF65-F5344CB8AC3E}">
        <p14:creationId xmlns:p14="http://schemas.microsoft.com/office/powerpoint/2010/main" val="8493739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0867C-E27D-B740-A72F-4701A60DE1E7}"/>
              </a:ext>
            </a:extLst>
          </p:cNvPr>
          <p:cNvSpPr>
            <a:spLocks noGrp="1"/>
          </p:cNvSpPr>
          <p:nvPr>
            <p:ph type="title"/>
          </p:nvPr>
        </p:nvSpPr>
        <p:spPr/>
        <p:txBody>
          <a:bodyPr/>
          <a:lstStyle/>
          <a:p>
            <a:r>
              <a:rPr lang="de-DE" dirty="0"/>
              <a:t>Rate </a:t>
            </a:r>
            <a:r>
              <a:rPr lang="de-DE" dirty="0" err="1"/>
              <a:t>of</a:t>
            </a:r>
            <a:r>
              <a:rPr lang="de-DE" dirty="0"/>
              <a:t> Change</a:t>
            </a:r>
          </a:p>
        </p:txBody>
      </p:sp>
      <p:sp>
        <p:nvSpPr>
          <p:cNvPr id="3" name="Content Placeholder 2">
            <a:extLst>
              <a:ext uri="{FF2B5EF4-FFF2-40B4-BE49-F238E27FC236}">
                <a16:creationId xmlns:a16="http://schemas.microsoft.com/office/drawing/2014/main" id="{2C098938-E443-3148-BE27-9FCA77F9DFE6}"/>
              </a:ext>
            </a:extLst>
          </p:cNvPr>
          <p:cNvSpPr>
            <a:spLocks noGrp="1"/>
          </p:cNvSpPr>
          <p:nvPr>
            <p:ph idx="1"/>
          </p:nvPr>
        </p:nvSpPr>
        <p:spPr>
          <a:xfrm>
            <a:off x="628650" y="1825624"/>
            <a:ext cx="7776314" cy="4349707"/>
          </a:xfrm>
        </p:spPr>
        <p:txBody>
          <a:bodyPr>
            <a:normAutofit fontScale="70000" lnSpcReduction="20000"/>
          </a:bodyPr>
          <a:lstStyle/>
          <a:p>
            <a:r>
              <a:rPr lang="de-DE" b="1" i="1" dirty="0" err="1"/>
              <a:t>Imposed</a:t>
            </a:r>
            <a:r>
              <a:rPr lang="de-DE" b="1" i="1" dirty="0"/>
              <a:t> (top-down) </a:t>
            </a:r>
            <a:r>
              <a:rPr lang="de-DE" dirty="0"/>
              <a:t>– </a:t>
            </a:r>
            <a:r>
              <a:rPr lang="de-DE" dirty="0" err="1"/>
              <a:t>from</a:t>
            </a:r>
            <a:r>
              <a:rPr lang="de-DE" dirty="0"/>
              <a:t> </a:t>
            </a:r>
            <a:r>
              <a:rPr lang="de-DE" dirty="0" err="1"/>
              <a:t>historical</a:t>
            </a:r>
            <a:r>
              <a:rPr lang="de-DE" dirty="0"/>
              <a:t> </a:t>
            </a:r>
            <a:r>
              <a:rPr lang="de-DE" dirty="0" err="1"/>
              <a:t>trends</a:t>
            </a:r>
            <a:r>
              <a:rPr lang="de-DE" dirty="0"/>
              <a:t> </a:t>
            </a:r>
            <a:r>
              <a:rPr lang="de-DE" dirty="0" err="1"/>
              <a:t>or</a:t>
            </a:r>
            <a:r>
              <a:rPr lang="de-DE" dirty="0"/>
              <a:t> </a:t>
            </a:r>
            <a:r>
              <a:rPr lang="de-DE" dirty="0" err="1"/>
              <a:t>assuming</a:t>
            </a:r>
            <a:r>
              <a:rPr lang="de-DE" dirty="0"/>
              <a:t> </a:t>
            </a:r>
            <a:r>
              <a:rPr lang="de-DE" dirty="0" err="1"/>
              <a:t>certain</a:t>
            </a:r>
            <a:r>
              <a:rPr lang="de-DE" dirty="0"/>
              <a:t> </a:t>
            </a:r>
            <a:r>
              <a:rPr lang="de-DE" dirty="0" err="1"/>
              <a:t>variations</a:t>
            </a:r>
            <a:r>
              <a:rPr lang="de-DE" dirty="0"/>
              <a:t> in </a:t>
            </a:r>
            <a:r>
              <a:rPr lang="de-DE" dirty="0" err="1"/>
              <a:t>future</a:t>
            </a:r>
            <a:r>
              <a:rPr lang="de-DE" dirty="0"/>
              <a:t> </a:t>
            </a:r>
            <a:r>
              <a:rPr lang="de-DE" dirty="0" err="1"/>
              <a:t>demand</a:t>
            </a:r>
            <a:r>
              <a:rPr lang="de-DE" dirty="0"/>
              <a:t> </a:t>
            </a:r>
            <a:r>
              <a:rPr lang="de-DE" dirty="0" err="1"/>
              <a:t>that</a:t>
            </a:r>
            <a:r>
              <a:rPr lang="de-DE" dirty="0"/>
              <a:t> </a:t>
            </a:r>
            <a:r>
              <a:rPr lang="de-DE" dirty="0" err="1"/>
              <a:t>leads</a:t>
            </a:r>
            <a:r>
              <a:rPr lang="de-DE" dirty="0"/>
              <a:t> </a:t>
            </a:r>
            <a:r>
              <a:rPr lang="de-DE" dirty="0" err="1"/>
              <a:t>to</a:t>
            </a:r>
            <a:r>
              <a:rPr lang="de-DE" dirty="0"/>
              <a:t> </a:t>
            </a:r>
            <a:r>
              <a:rPr lang="de-DE" dirty="0" err="1"/>
              <a:t>changes</a:t>
            </a:r>
            <a:r>
              <a:rPr lang="de-DE" dirty="0"/>
              <a:t> in </a:t>
            </a:r>
            <a:r>
              <a:rPr lang="de-DE" dirty="0" err="1"/>
              <a:t>amount</a:t>
            </a:r>
            <a:r>
              <a:rPr lang="de-DE" dirty="0"/>
              <a:t> </a:t>
            </a:r>
            <a:r>
              <a:rPr lang="de-DE" dirty="0" err="1"/>
              <a:t>of</a:t>
            </a:r>
            <a:r>
              <a:rPr lang="de-DE" dirty="0"/>
              <a:t> </a:t>
            </a:r>
            <a:r>
              <a:rPr lang="de-DE" dirty="0" err="1"/>
              <a:t>land</a:t>
            </a:r>
            <a:r>
              <a:rPr lang="de-DE" dirty="0"/>
              <a:t> </a:t>
            </a:r>
            <a:r>
              <a:rPr lang="de-DE" dirty="0" err="1"/>
              <a:t>being</a:t>
            </a:r>
            <a:r>
              <a:rPr lang="de-DE" dirty="0"/>
              <a:t> </a:t>
            </a:r>
            <a:r>
              <a:rPr lang="de-DE" dirty="0" err="1"/>
              <a:t>converted</a:t>
            </a:r>
            <a:endParaRPr lang="de-DE" dirty="0"/>
          </a:p>
          <a:p>
            <a:r>
              <a:rPr lang="de-DE" i="1" dirty="0"/>
              <a:t>N = X </a:t>
            </a:r>
            <a:r>
              <a:rPr lang="de-DE" i="1" dirty="0" err="1"/>
              <a:t>pixels</a:t>
            </a:r>
            <a:r>
              <a:rPr lang="de-DE" dirty="0"/>
              <a:t>, </a:t>
            </a:r>
            <a:r>
              <a:rPr lang="de-DE" dirty="0" err="1"/>
              <a:t>pixels</a:t>
            </a:r>
            <a:r>
              <a:rPr lang="de-DE" dirty="0"/>
              <a:t> </a:t>
            </a:r>
            <a:r>
              <a:rPr lang="de-DE" dirty="0" err="1"/>
              <a:t>with</a:t>
            </a:r>
            <a:r>
              <a:rPr lang="de-DE" dirty="0"/>
              <a:t> </a:t>
            </a:r>
            <a:r>
              <a:rPr lang="de-DE" dirty="0" err="1"/>
              <a:t>highest</a:t>
            </a:r>
            <a:r>
              <a:rPr lang="de-DE" dirty="0"/>
              <a:t> </a:t>
            </a:r>
            <a:r>
              <a:rPr lang="de-DE" dirty="0" err="1"/>
              <a:t>probabilites</a:t>
            </a:r>
            <a:r>
              <a:rPr lang="de-DE" dirty="0"/>
              <a:t> (</a:t>
            </a:r>
            <a:r>
              <a:rPr lang="de-DE" dirty="0" err="1"/>
              <a:t>from</a:t>
            </a:r>
            <a:r>
              <a:rPr lang="de-DE" dirty="0"/>
              <a:t> </a:t>
            </a:r>
            <a:r>
              <a:rPr lang="de-DE" dirty="0" err="1"/>
              <a:t>allocation</a:t>
            </a:r>
            <a:r>
              <a:rPr lang="de-DE" dirty="0"/>
              <a:t> </a:t>
            </a:r>
            <a:r>
              <a:rPr lang="de-DE" dirty="0" err="1"/>
              <a:t>module</a:t>
            </a:r>
            <a:r>
              <a:rPr lang="de-DE" dirty="0"/>
              <a:t> </a:t>
            </a:r>
            <a:r>
              <a:rPr lang="de-DE" dirty="0" err="1"/>
              <a:t>are</a:t>
            </a:r>
            <a:r>
              <a:rPr lang="de-DE" dirty="0"/>
              <a:t> </a:t>
            </a:r>
            <a:r>
              <a:rPr lang="de-DE" dirty="0" err="1"/>
              <a:t>selected</a:t>
            </a:r>
            <a:r>
              <a:rPr lang="de-DE" dirty="0"/>
              <a:t> </a:t>
            </a:r>
            <a:r>
              <a:rPr lang="de-DE" dirty="0" err="1"/>
              <a:t>to</a:t>
            </a:r>
            <a:r>
              <a:rPr lang="de-DE" dirty="0"/>
              <a:t> </a:t>
            </a:r>
            <a:r>
              <a:rPr lang="de-DE" dirty="0" err="1"/>
              <a:t>change</a:t>
            </a:r>
            <a:r>
              <a:rPr lang="de-DE" dirty="0"/>
              <a:t>)</a:t>
            </a:r>
          </a:p>
          <a:p>
            <a:pPr marL="0" indent="0">
              <a:buNone/>
            </a:pPr>
            <a:endParaRPr lang="de-DE" dirty="0"/>
          </a:p>
          <a:p>
            <a:endParaRPr lang="de-DE" dirty="0"/>
          </a:p>
          <a:p>
            <a:endParaRPr lang="de-DE" dirty="0"/>
          </a:p>
          <a:p>
            <a:pPr marL="0" indent="0">
              <a:buNone/>
            </a:pPr>
            <a:endParaRPr lang="de-DE" dirty="0"/>
          </a:p>
          <a:p>
            <a:r>
              <a:rPr lang="de-DE" b="1" i="1" dirty="0" err="1"/>
              <a:t>Estimated</a:t>
            </a:r>
            <a:r>
              <a:rPr lang="de-DE" b="1" i="1" dirty="0"/>
              <a:t> (</a:t>
            </a:r>
            <a:r>
              <a:rPr lang="de-DE" b="1" i="1" dirty="0" err="1"/>
              <a:t>bottom-up</a:t>
            </a:r>
            <a:r>
              <a:rPr lang="de-DE" b="1" i="1" dirty="0"/>
              <a:t>) </a:t>
            </a:r>
            <a:r>
              <a:rPr lang="de-DE" dirty="0"/>
              <a:t>– </a:t>
            </a:r>
            <a:r>
              <a:rPr lang="de-DE" dirty="0" err="1"/>
              <a:t>the</a:t>
            </a:r>
            <a:r>
              <a:rPr lang="de-DE" dirty="0"/>
              <a:t> </a:t>
            </a:r>
            <a:r>
              <a:rPr lang="de-DE" dirty="0" err="1"/>
              <a:t>model</a:t>
            </a:r>
            <a:r>
              <a:rPr lang="de-DE" dirty="0"/>
              <a:t> </a:t>
            </a:r>
            <a:r>
              <a:rPr lang="de-DE" dirty="0" err="1"/>
              <a:t>uses</a:t>
            </a:r>
            <a:r>
              <a:rPr lang="de-DE" dirty="0"/>
              <a:t> </a:t>
            </a:r>
            <a:r>
              <a:rPr lang="de-DE" dirty="0" err="1"/>
              <a:t>the</a:t>
            </a:r>
            <a:r>
              <a:rPr lang="de-DE" dirty="0"/>
              <a:t> </a:t>
            </a:r>
            <a:r>
              <a:rPr lang="de-DE" dirty="0" err="1"/>
              <a:t>input</a:t>
            </a:r>
            <a:r>
              <a:rPr lang="de-DE" dirty="0"/>
              <a:t> </a:t>
            </a:r>
            <a:r>
              <a:rPr lang="de-DE" dirty="0" err="1"/>
              <a:t>data</a:t>
            </a:r>
            <a:r>
              <a:rPr lang="de-DE" dirty="0"/>
              <a:t> </a:t>
            </a:r>
            <a:r>
              <a:rPr lang="de-DE" dirty="0" err="1"/>
              <a:t>to</a:t>
            </a:r>
            <a:r>
              <a:rPr lang="de-DE" dirty="0"/>
              <a:t> </a:t>
            </a:r>
            <a:r>
              <a:rPr lang="de-DE" dirty="0" err="1"/>
              <a:t>estimate</a:t>
            </a:r>
            <a:r>
              <a:rPr lang="de-DE" dirty="0"/>
              <a:t> </a:t>
            </a:r>
            <a:r>
              <a:rPr lang="de-DE" dirty="0" err="1"/>
              <a:t>expected</a:t>
            </a:r>
            <a:r>
              <a:rPr lang="de-DE" dirty="0"/>
              <a:t> </a:t>
            </a:r>
            <a:r>
              <a:rPr lang="de-DE" dirty="0" err="1"/>
              <a:t>number</a:t>
            </a:r>
            <a:r>
              <a:rPr lang="de-DE" dirty="0"/>
              <a:t> </a:t>
            </a:r>
            <a:r>
              <a:rPr lang="de-DE" dirty="0" err="1"/>
              <a:t>of</a:t>
            </a:r>
            <a:r>
              <a:rPr lang="de-DE" dirty="0"/>
              <a:t> </a:t>
            </a:r>
            <a:r>
              <a:rPr lang="de-DE" dirty="0" err="1"/>
              <a:t>pixels</a:t>
            </a:r>
            <a:r>
              <a:rPr lang="de-DE" dirty="0"/>
              <a:t> </a:t>
            </a:r>
            <a:r>
              <a:rPr lang="de-DE" dirty="0" err="1"/>
              <a:t>that</a:t>
            </a:r>
            <a:r>
              <a:rPr lang="de-DE" dirty="0"/>
              <a:t> will </a:t>
            </a:r>
            <a:r>
              <a:rPr lang="de-DE" dirty="0" err="1"/>
              <a:t>change</a:t>
            </a:r>
            <a:r>
              <a:rPr lang="de-DE" dirty="0"/>
              <a:t>. More </a:t>
            </a:r>
            <a:r>
              <a:rPr lang="de-DE" dirty="0" err="1"/>
              <a:t>reliant</a:t>
            </a:r>
            <a:r>
              <a:rPr lang="de-DE" dirty="0"/>
              <a:t> </a:t>
            </a:r>
            <a:r>
              <a:rPr lang="de-DE" dirty="0" err="1"/>
              <a:t>of</a:t>
            </a:r>
            <a:r>
              <a:rPr lang="de-DE" dirty="0"/>
              <a:t> </a:t>
            </a:r>
            <a:r>
              <a:rPr lang="de-DE" dirty="0" err="1"/>
              <a:t>quality</a:t>
            </a:r>
            <a:r>
              <a:rPr lang="de-DE" dirty="0"/>
              <a:t> </a:t>
            </a:r>
            <a:r>
              <a:rPr lang="de-DE" dirty="0" err="1"/>
              <a:t>data</a:t>
            </a:r>
            <a:r>
              <a:rPr lang="de-DE" dirty="0"/>
              <a:t>. </a:t>
            </a:r>
          </a:p>
          <a:p>
            <a:r>
              <a:rPr lang="de-DE" i="1" dirty="0"/>
              <a:t>N = f(</a:t>
            </a:r>
            <a:r>
              <a:rPr lang="de-DE" i="1" dirty="0" err="1"/>
              <a:t>inputs</a:t>
            </a:r>
            <a:r>
              <a:rPr lang="de-DE" i="1" dirty="0"/>
              <a:t>)</a:t>
            </a:r>
            <a:r>
              <a:rPr lang="de-DE" dirty="0"/>
              <a:t>, </a:t>
            </a:r>
            <a:r>
              <a:rPr lang="de-DE" dirty="0" err="1"/>
              <a:t>pixels</a:t>
            </a:r>
            <a:r>
              <a:rPr lang="de-DE" dirty="0"/>
              <a:t> </a:t>
            </a:r>
            <a:r>
              <a:rPr lang="de-DE" dirty="0" err="1"/>
              <a:t>with</a:t>
            </a:r>
            <a:r>
              <a:rPr lang="de-DE" dirty="0"/>
              <a:t> </a:t>
            </a:r>
            <a:r>
              <a:rPr lang="de-DE" dirty="0" err="1"/>
              <a:t>highest</a:t>
            </a:r>
            <a:r>
              <a:rPr lang="de-DE" dirty="0"/>
              <a:t> </a:t>
            </a:r>
            <a:r>
              <a:rPr lang="de-DE" dirty="0" err="1"/>
              <a:t>probabilites</a:t>
            </a:r>
            <a:r>
              <a:rPr lang="de-DE" dirty="0"/>
              <a:t> will </a:t>
            </a:r>
            <a:r>
              <a:rPr lang="de-DE" dirty="0" err="1"/>
              <a:t>change</a:t>
            </a:r>
            <a:r>
              <a:rPr lang="de-DE" dirty="0"/>
              <a:t> </a:t>
            </a:r>
            <a:r>
              <a:rPr lang="de-DE" dirty="0" err="1"/>
              <a:t>more</a:t>
            </a:r>
            <a:r>
              <a:rPr lang="de-DE" dirty="0"/>
              <a:t> </a:t>
            </a:r>
            <a:r>
              <a:rPr lang="de-DE" dirty="0" err="1"/>
              <a:t>often</a:t>
            </a:r>
            <a:r>
              <a:rPr lang="de-DE" dirty="0"/>
              <a:t> (</a:t>
            </a:r>
            <a:r>
              <a:rPr lang="de-DE" dirty="0" err="1"/>
              <a:t>allocation</a:t>
            </a:r>
            <a:r>
              <a:rPr lang="de-DE" dirty="0"/>
              <a:t>/</a:t>
            </a:r>
            <a:r>
              <a:rPr lang="de-DE" dirty="0" err="1"/>
              <a:t>spatial</a:t>
            </a:r>
            <a:r>
              <a:rPr lang="de-DE" dirty="0"/>
              <a:t> </a:t>
            </a:r>
            <a:r>
              <a:rPr lang="de-DE" dirty="0" err="1"/>
              <a:t>module</a:t>
            </a:r>
            <a:r>
              <a:rPr lang="de-DE" dirty="0"/>
              <a:t> </a:t>
            </a:r>
            <a:r>
              <a:rPr lang="de-DE" dirty="0" err="1"/>
              <a:t>determines</a:t>
            </a:r>
            <a:r>
              <a:rPr lang="de-DE" dirty="0"/>
              <a:t> </a:t>
            </a:r>
            <a:r>
              <a:rPr lang="de-DE" dirty="0" err="1"/>
              <a:t>both</a:t>
            </a:r>
            <a:r>
              <a:rPr lang="de-DE" dirty="0"/>
              <a:t> </a:t>
            </a:r>
            <a:r>
              <a:rPr lang="de-DE" dirty="0" err="1"/>
              <a:t>amount</a:t>
            </a:r>
            <a:r>
              <a:rPr lang="de-DE" dirty="0"/>
              <a:t> </a:t>
            </a:r>
            <a:r>
              <a:rPr lang="de-DE" dirty="0" err="1"/>
              <a:t>and</a:t>
            </a:r>
            <a:r>
              <a:rPr lang="de-DE" dirty="0"/>
              <a:t> </a:t>
            </a:r>
            <a:r>
              <a:rPr lang="de-DE" dirty="0" err="1"/>
              <a:t>location</a:t>
            </a:r>
            <a:r>
              <a:rPr lang="de-DE" dirty="0"/>
              <a:t> </a:t>
            </a:r>
            <a:r>
              <a:rPr lang="de-DE" dirty="0" err="1"/>
              <a:t>of</a:t>
            </a:r>
            <a:r>
              <a:rPr lang="de-DE" dirty="0"/>
              <a:t> </a:t>
            </a:r>
            <a:r>
              <a:rPr lang="de-DE" dirty="0" err="1"/>
              <a:t>change</a:t>
            </a:r>
            <a:r>
              <a:rPr lang="de-DE" dirty="0"/>
              <a:t>)</a:t>
            </a:r>
          </a:p>
          <a:p>
            <a:endParaRPr lang="de-DE" dirty="0"/>
          </a:p>
        </p:txBody>
      </p:sp>
      <p:sp>
        <p:nvSpPr>
          <p:cNvPr id="5" name="Rounded Rectangle 4">
            <a:extLst>
              <a:ext uri="{FF2B5EF4-FFF2-40B4-BE49-F238E27FC236}">
                <a16:creationId xmlns:a16="http://schemas.microsoft.com/office/drawing/2014/main" id="{6ED1AAE6-53C7-9448-A153-1CDB774ACCE9}"/>
              </a:ext>
            </a:extLst>
          </p:cNvPr>
          <p:cNvSpPr/>
          <p:nvPr/>
        </p:nvSpPr>
        <p:spPr>
          <a:xfrm>
            <a:off x="3347155" y="5820284"/>
            <a:ext cx="2449689" cy="903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Integrated model (landscape)</a:t>
            </a:r>
          </a:p>
        </p:txBody>
      </p:sp>
      <p:sp>
        <p:nvSpPr>
          <p:cNvPr id="13" name="Rounded Rectangle 12">
            <a:extLst>
              <a:ext uri="{FF2B5EF4-FFF2-40B4-BE49-F238E27FC236}">
                <a16:creationId xmlns:a16="http://schemas.microsoft.com/office/drawing/2014/main" id="{5AA65F02-2AC2-8242-B761-76CF7B947E59}"/>
              </a:ext>
            </a:extLst>
          </p:cNvPr>
          <p:cNvSpPr/>
          <p:nvPr/>
        </p:nvSpPr>
        <p:spPr>
          <a:xfrm>
            <a:off x="941390" y="3272980"/>
            <a:ext cx="2839815" cy="903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Demand (economic drivers)</a:t>
            </a:r>
          </a:p>
        </p:txBody>
      </p:sp>
      <p:sp>
        <p:nvSpPr>
          <p:cNvPr id="14" name="Rounded Rectangle 13">
            <a:extLst>
              <a:ext uri="{FF2B5EF4-FFF2-40B4-BE49-F238E27FC236}">
                <a16:creationId xmlns:a16="http://schemas.microsoft.com/office/drawing/2014/main" id="{8C280BDF-C969-D94E-BA37-C0CB574B123C}"/>
              </a:ext>
            </a:extLst>
          </p:cNvPr>
          <p:cNvSpPr/>
          <p:nvPr/>
        </p:nvSpPr>
        <p:spPr>
          <a:xfrm>
            <a:off x="5621910" y="3272979"/>
            <a:ext cx="2449689" cy="903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Allocation (landscape)</a:t>
            </a:r>
          </a:p>
        </p:txBody>
      </p:sp>
      <p:sp>
        <p:nvSpPr>
          <p:cNvPr id="15" name="Right Arrow 14">
            <a:extLst>
              <a:ext uri="{FF2B5EF4-FFF2-40B4-BE49-F238E27FC236}">
                <a16:creationId xmlns:a16="http://schemas.microsoft.com/office/drawing/2014/main" id="{F9714A0C-E249-9F4E-8D69-4831CF69F983}"/>
              </a:ext>
            </a:extLst>
          </p:cNvPr>
          <p:cNvSpPr/>
          <p:nvPr/>
        </p:nvSpPr>
        <p:spPr>
          <a:xfrm>
            <a:off x="3952257" y="3535534"/>
            <a:ext cx="1498601" cy="377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62190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13" grpId="0" animBg="1"/>
      <p:bldP spid="14" grpId="0" animBg="1"/>
      <p:bldP spid="1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C8B8C-223B-9943-ABFC-18AEEE2E108A}"/>
              </a:ext>
            </a:extLst>
          </p:cNvPr>
          <p:cNvSpPr>
            <a:spLocks noGrp="1"/>
          </p:cNvSpPr>
          <p:nvPr>
            <p:ph type="title"/>
          </p:nvPr>
        </p:nvSpPr>
        <p:spPr/>
        <p:txBody>
          <a:bodyPr/>
          <a:lstStyle/>
          <a:p>
            <a:r>
              <a:rPr lang="de-DE" dirty="0"/>
              <a:t>A </a:t>
            </a:r>
            <a:r>
              <a:rPr lang="de-DE" dirty="0" err="1"/>
              <a:t>conceptual</a:t>
            </a:r>
            <a:r>
              <a:rPr lang="de-DE" dirty="0"/>
              <a:t> </a:t>
            </a:r>
            <a:r>
              <a:rPr lang="de-DE" dirty="0" err="1"/>
              <a:t>example</a:t>
            </a:r>
            <a:endParaRPr lang="de-DE" dirty="0"/>
          </a:p>
        </p:txBody>
      </p:sp>
      <p:graphicFrame>
        <p:nvGraphicFramePr>
          <p:cNvPr id="4" name="Content Placeholder 3">
            <a:extLst>
              <a:ext uri="{FF2B5EF4-FFF2-40B4-BE49-F238E27FC236}">
                <a16:creationId xmlns:a16="http://schemas.microsoft.com/office/drawing/2014/main" id="{0C07D2D6-052B-E342-A64B-3FAE47DD8674}"/>
              </a:ext>
            </a:extLst>
          </p:cNvPr>
          <p:cNvGraphicFramePr>
            <a:graphicFrameLocks noGrp="1"/>
          </p:cNvGraphicFramePr>
          <p:nvPr>
            <p:ph idx="1"/>
            <p:extLst>
              <p:ext uri="{D42A27DB-BD31-4B8C-83A1-F6EECF244321}">
                <p14:modId xmlns:p14="http://schemas.microsoft.com/office/powerpoint/2010/main" val="1375231429"/>
              </p:ext>
            </p:extLst>
          </p:nvPr>
        </p:nvGraphicFramePr>
        <p:xfrm>
          <a:off x="628650" y="1825624"/>
          <a:ext cx="3667775" cy="2733850"/>
        </p:xfrm>
        <a:graphic>
          <a:graphicData uri="http://schemas.openxmlformats.org/drawingml/2006/table">
            <a:tbl>
              <a:tblPr firstRow="1" bandRow="1">
                <a:tableStyleId>{5C22544A-7EE6-4342-B048-85BDC9FD1C3A}</a:tableStyleId>
              </a:tblPr>
              <a:tblGrid>
                <a:gridCol w="733555">
                  <a:extLst>
                    <a:ext uri="{9D8B030D-6E8A-4147-A177-3AD203B41FA5}">
                      <a16:colId xmlns:a16="http://schemas.microsoft.com/office/drawing/2014/main" val="1629406192"/>
                    </a:ext>
                  </a:extLst>
                </a:gridCol>
                <a:gridCol w="733555">
                  <a:extLst>
                    <a:ext uri="{9D8B030D-6E8A-4147-A177-3AD203B41FA5}">
                      <a16:colId xmlns:a16="http://schemas.microsoft.com/office/drawing/2014/main" val="1020629876"/>
                    </a:ext>
                  </a:extLst>
                </a:gridCol>
                <a:gridCol w="733555">
                  <a:extLst>
                    <a:ext uri="{9D8B030D-6E8A-4147-A177-3AD203B41FA5}">
                      <a16:colId xmlns:a16="http://schemas.microsoft.com/office/drawing/2014/main" val="331085968"/>
                    </a:ext>
                  </a:extLst>
                </a:gridCol>
                <a:gridCol w="733555">
                  <a:extLst>
                    <a:ext uri="{9D8B030D-6E8A-4147-A177-3AD203B41FA5}">
                      <a16:colId xmlns:a16="http://schemas.microsoft.com/office/drawing/2014/main" val="65354774"/>
                    </a:ext>
                  </a:extLst>
                </a:gridCol>
                <a:gridCol w="733555">
                  <a:extLst>
                    <a:ext uri="{9D8B030D-6E8A-4147-A177-3AD203B41FA5}">
                      <a16:colId xmlns:a16="http://schemas.microsoft.com/office/drawing/2014/main" val="457560731"/>
                    </a:ext>
                  </a:extLst>
                </a:gridCol>
              </a:tblGrid>
              <a:tr h="546770">
                <a:tc>
                  <a:txBody>
                    <a:bodyPr/>
                    <a:lstStyle/>
                    <a:p>
                      <a:pPr algn="ctr"/>
                      <a:r>
                        <a:rPr lang="de-DE" b="0" dirty="0">
                          <a:solidFill>
                            <a:sysClr val="windowText" lastClr="000000"/>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0135821"/>
                  </a:ext>
                </a:extLst>
              </a:tr>
              <a:tr h="546770">
                <a:tc>
                  <a:txBody>
                    <a:bodyPr/>
                    <a:lstStyle/>
                    <a:p>
                      <a:pPr algn="ctr"/>
                      <a:r>
                        <a:rPr lang="de-DE" b="0" dirty="0">
                          <a:solidFill>
                            <a:sysClr val="windowText" lastClr="000000"/>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2215281"/>
                  </a:ext>
                </a:extLst>
              </a:tr>
              <a:tr h="546770">
                <a:tc>
                  <a:txBody>
                    <a:bodyPr/>
                    <a:lstStyle/>
                    <a:p>
                      <a:pPr algn="ctr"/>
                      <a:r>
                        <a:rPr lang="de-DE" b="0" dirty="0">
                          <a:solidFill>
                            <a:sysClr val="windowText" lastClr="000000"/>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0448617"/>
                  </a:ext>
                </a:extLst>
              </a:tr>
              <a:tr h="546770">
                <a:tc>
                  <a:txBody>
                    <a:bodyPr/>
                    <a:lstStyle/>
                    <a:p>
                      <a:pPr algn="ctr"/>
                      <a:r>
                        <a:rPr lang="de-DE" b="0" dirty="0">
                          <a:solidFill>
                            <a:sysClr val="windowText" lastClr="000000"/>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11122213"/>
                  </a:ext>
                </a:extLst>
              </a:tr>
              <a:tr h="546770">
                <a:tc>
                  <a:txBody>
                    <a:bodyPr/>
                    <a:lstStyle/>
                    <a:p>
                      <a:pPr algn="ctr"/>
                      <a:r>
                        <a:rPr lang="de-DE" b="0" dirty="0">
                          <a:solidFill>
                            <a:sysClr val="windowText" lastClr="000000"/>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18555657"/>
                  </a:ext>
                </a:extLst>
              </a:tr>
            </a:tbl>
          </a:graphicData>
        </a:graphic>
      </p:graphicFrame>
      <p:graphicFrame>
        <p:nvGraphicFramePr>
          <p:cNvPr id="5" name="Table 4">
            <a:extLst>
              <a:ext uri="{FF2B5EF4-FFF2-40B4-BE49-F238E27FC236}">
                <a16:creationId xmlns:a16="http://schemas.microsoft.com/office/drawing/2014/main" id="{B485D328-F578-F547-8DF4-CA7A3C20C5CD}"/>
              </a:ext>
            </a:extLst>
          </p:cNvPr>
          <p:cNvGraphicFramePr>
            <a:graphicFrameLocks noGrp="1"/>
          </p:cNvGraphicFramePr>
          <p:nvPr>
            <p:extLst>
              <p:ext uri="{D42A27DB-BD31-4B8C-83A1-F6EECF244321}">
                <p14:modId xmlns:p14="http://schemas.microsoft.com/office/powerpoint/2010/main" val="3653310379"/>
              </p:ext>
            </p:extLst>
          </p:nvPr>
        </p:nvGraphicFramePr>
        <p:xfrm>
          <a:off x="4847575" y="1825624"/>
          <a:ext cx="3667775" cy="2733850"/>
        </p:xfrm>
        <a:graphic>
          <a:graphicData uri="http://schemas.openxmlformats.org/drawingml/2006/table">
            <a:tbl>
              <a:tblPr firstRow="1" bandRow="1">
                <a:tableStyleId>{5C22544A-7EE6-4342-B048-85BDC9FD1C3A}</a:tableStyleId>
              </a:tblPr>
              <a:tblGrid>
                <a:gridCol w="733555">
                  <a:extLst>
                    <a:ext uri="{9D8B030D-6E8A-4147-A177-3AD203B41FA5}">
                      <a16:colId xmlns:a16="http://schemas.microsoft.com/office/drawing/2014/main" val="3498117161"/>
                    </a:ext>
                  </a:extLst>
                </a:gridCol>
                <a:gridCol w="733555">
                  <a:extLst>
                    <a:ext uri="{9D8B030D-6E8A-4147-A177-3AD203B41FA5}">
                      <a16:colId xmlns:a16="http://schemas.microsoft.com/office/drawing/2014/main" val="258466086"/>
                    </a:ext>
                  </a:extLst>
                </a:gridCol>
                <a:gridCol w="733555">
                  <a:extLst>
                    <a:ext uri="{9D8B030D-6E8A-4147-A177-3AD203B41FA5}">
                      <a16:colId xmlns:a16="http://schemas.microsoft.com/office/drawing/2014/main" val="1178481872"/>
                    </a:ext>
                  </a:extLst>
                </a:gridCol>
                <a:gridCol w="733555">
                  <a:extLst>
                    <a:ext uri="{9D8B030D-6E8A-4147-A177-3AD203B41FA5}">
                      <a16:colId xmlns:a16="http://schemas.microsoft.com/office/drawing/2014/main" val="1372056463"/>
                    </a:ext>
                  </a:extLst>
                </a:gridCol>
                <a:gridCol w="733555">
                  <a:extLst>
                    <a:ext uri="{9D8B030D-6E8A-4147-A177-3AD203B41FA5}">
                      <a16:colId xmlns:a16="http://schemas.microsoft.com/office/drawing/2014/main" val="2467643256"/>
                    </a:ext>
                  </a:extLst>
                </a:gridCol>
              </a:tblGrid>
              <a:tr h="546770">
                <a:tc>
                  <a:txBody>
                    <a:bodyPr/>
                    <a:lstStyle/>
                    <a:p>
                      <a:pPr algn="ctr"/>
                      <a:r>
                        <a:rPr lang="de-DE" b="0" dirty="0">
                          <a:solidFill>
                            <a:sysClr val="windowText" lastClr="000000"/>
                          </a:solidFill>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3205845"/>
                  </a:ext>
                </a:extLst>
              </a:tr>
              <a:tr h="546770">
                <a:tc>
                  <a:txBody>
                    <a:bodyPr/>
                    <a:lstStyle/>
                    <a:p>
                      <a:pPr algn="ctr"/>
                      <a:r>
                        <a:rPr lang="de-DE" b="0" dirty="0">
                          <a:solidFill>
                            <a:sysClr val="windowText" lastClr="000000"/>
                          </a:solidFill>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28220725"/>
                  </a:ext>
                </a:extLst>
              </a:tr>
              <a:tr h="546770">
                <a:tc>
                  <a:txBody>
                    <a:bodyPr/>
                    <a:lstStyle/>
                    <a:p>
                      <a:pPr algn="ctr"/>
                      <a:r>
                        <a:rPr lang="de-DE" b="0" dirty="0">
                          <a:solidFill>
                            <a:sysClr val="windowText" lastClr="000000"/>
                          </a:solidFill>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1716717"/>
                  </a:ext>
                </a:extLst>
              </a:tr>
              <a:tr h="546770">
                <a:tc>
                  <a:txBody>
                    <a:bodyPr/>
                    <a:lstStyle/>
                    <a:p>
                      <a:pPr algn="ctr"/>
                      <a:r>
                        <a:rPr lang="de-DE" b="0" dirty="0">
                          <a:solidFill>
                            <a:sysClr val="windowText" lastClr="000000"/>
                          </a:solidFill>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5336091"/>
                  </a:ext>
                </a:extLst>
              </a:tr>
              <a:tr h="546770">
                <a:tc>
                  <a:txBody>
                    <a:bodyPr/>
                    <a:lstStyle/>
                    <a:p>
                      <a:pPr algn="ctr"/>
                      <a:r>
                        <a:rPr lang="de-DE" b="0" dirty="0">
                          <a:solidFill>
                            <a:sysClr val="windowText" lastClr="000000"/>
                          </a:solidFill>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4834018"/>
                  </a:ext>
                </a:extLst>
              </a:tr>
            </a:tbl>
          </a:graphicData>
        </a:graphic>
      </p:graphicFrame>
      <p:sp>
        <p:nvSpPr>
          <p:cNvPr id="6" name="TextBox 5">
            <a:extLst>
              <a:ext uri="{FF2B5EF4-FFF2-40B4-BE49-F238E27FC236}">
                <a16:creationId xmlns:a16="http://schemas.microsoft.com/office/drawing/2014/main" id="{B43F5037-F60E-5D42-A12D-92AE525C7A8A}"/>
              </a:ext>
            </a:extLst>
          </p:cNvPr>
          <p:cNvSpPr txBox="1"/>
          <p:nvPr/>
        </p:nvSpPr>
        <p:spPr>
          <a:xfrm>
            <a:off x="628652" y="4784942"/>
            <a:ext cx="3435749" cy="369332"/>
          </a:xfrm>
          <a:prstGeom prst="rect">
            <a:avLst/>
          </a:prstGeom>
          <a:noFill/>
        </p:spPr>
        <p:txBody>
          <a:bodyPr wrap="none" rtlCol="0">
            <a:spAutoFit/>
          </a:bodyPr>
          <a:lstStyle/>
          <a:p>
            <a:r>
              <a:rPr lang="de-DE" dirty="0"/>
              <a:t>Initial </a:t>
            </a:r>
            <a:r>
              <a:rPr lang="de-DE" dirty="0" err="1"/>
              <a:t>Forest</a:t>
            </a:r>
            <a:r>
              <a:rPr lang="de-DE" dirty="0"/>
              <a:t>/Non-</a:t>
            </a:r>
            <a:r>
              <a:rPr lang="de-DE" dirty="0" err="1"/>
              <a:t>Forest</a:t>
            </a:r>
            <a:r>
              <a:rPr lang="de-DE" dirty="0"/>
              <a:t> </a:t>
            </a:r>
            <a:r>
              <a:rPr lang="de-DE" dirty="0" err="1"/>
              <a:t>Map</a:t>
            </a:r>
            <a:r>
              <a:rPr lang="de-DE" dirty="0"/>
              <a:t> in t0</a:t>
            </a:r>
          </a:p>
        </p:txBody>
      </p:sp>
      <p:sp>
        <p:nvSpPr>
          <p:cNvPr id="7" name="TextBox 6">
            <a:extLst>
              <a:ext uri="{FF2B5EF4-FFF2-40B4-BE49-F238E27FC236}">
                <a16:creationId xmlns:a16="http://schemas.microsoft.com/office/drawing/2014/main" id="{59E05640-0E0F-DB40-A4A7-06A5E96232A5}"/>
              </a:ext>
            </a:extLst>
          </p:cNvPr>
          <p:cNvSpPr txBox="1"/>
          <p:nvPr/>
        </p:nvSpPr>
        <p:spPr>
          <a:xfrm>
            <a:off x="4963587" y="4775641"/>
            <a:ext cx="3551763" cy="2031325"/>
          </a:xfrm>
          <a:prstGeom prst="rect">
            <a:avLst/>
          </a:prstGeom>
          <a:noFill/>
        </p:spPr>
        <p:txBody>
          <a:bodyPr wrap="square" rtlCol="0">
            <a:spAutoFit/>
          </a:bodyPr>
          <a:lstStyle/>
          <a:p>
            <a:r>
              <a:rPr lang="de-DE" dirty="0" err="1"/>
              <a:t>Probability</a:t>
            </a:r>
            <a:r>
              <a:rPr lang="de-DE" dirty="0"/>
              <a:t> </a:t>
            </a:r>
            <a:r>
              <a:rPr lang="de-DE" dirty="0" err="1"/>
              <a:t>of</a:t>
            </a:r>
            <a:r>
              <a:rPr lang="de-DE" dirty="0"/>
              <a:t> </a:t>
            </a:r>
            <a:r>
              <a:rPr lang="de-DE" dirty="0" err="1"/>
              <a:t>conversion</a:t>
            </a:r>
            <a:r>
              <a:rPr lang="de-DE" dirty="0"/>
              <a:t> (</a:t>
            </a:r>
            <a:r>
              <a:rPr lang="de-DE" dirty="0" err="1"/>
              <a:t>coming</a:t>
            </a:r>
            <a:r>
              <a:rPr lang="de-DE" dirty="0"/>
              <a:t> </a:t>
            </a:r>
            <a:r>
              <a:rPr lang="de-DE" dirty="0" err="1"/>
              <a:t>from</a:t>
            </a:r>
            <a:r>
              <a:rPr lang="de-DE" dirty="0"/>
              <a:t> a </a:t>
            </a:r>
            <a:r>
              <a:rPr lang="de-DE" dirty="0" err="1"/>
              <a:t>model</a:t>
            </a:r>
            <a:r>
              <a:rPr lang="de-DE" dirty="0"/>
              <a:t>):</a:t>
            </a:r>
          </a:p>
          <a:p>
            <a:pPr marL="285750" indent="-285750">
              <a:buFontTx/>
              <a:buChar char="-"/>
            </a:pPr>
            <a:r>
              <a:rPr lang="de-DE" dirty="0" err="1"/>
              <a:t>Depends</a:t>
            </a:r>
            <a:r>
              <a:rPr lang="de-DE" dirty="0"/>
              <a:t> on </a:t>
            </a:r>
            <a:r>
              <a:rPr lang="de-DE" dirty="0" err="1"/>
              <a:t>past</a:t>
            </a:r>
            <a:r>
              <a:rPr lang="de-DE" dirty="0"/>
              <a:t> </a:t>
            </a:r>
            <a:r>
              <a:rPr lang="de-DE" dirty="0" err="1"/>
              <a:t>deforestation</a:t>
            </a:r>
            <a:endParaRPr lang="de-DE" dirty="0"/>
          </a:p>
          <a:p>
            <a:pPr marL="285750" indent="-285750">
              <a:buFontTx/>
              <a:buChar char="-"/>
            </a:pPr>
            <a:r>
              <a:rPr lang="de-DE" dirty="0" err="1"/>
              <a:t>Distance</a:t>
            </a:r>
            <a:r>
              <a:rPr lang="de-DE" dirty="0"/>
              <a:t> </a:t>
            </a:r>
            <a:r>
              <a:rPr lang="de-DE" dirty="0" err="1"/>
              <a:t>to</a:t>
            </a:r>
            <a:r>
              <a:rPr lang="de-DE" dirty="0"/>
              <a:t> </a:t>
            </a:r>
            <a:r>
              <a:rPr lang="de-DE" dirty="0" err="1"/>
              <a:t>roads</a:t>
            </a:r>
            <a:endParaRPr lang="de-DE" dirty="0"/>
          </a:p>
          <a:p>
            <a:pPr marL="285750" indent="-285750">
              <a:buFontTx/>
              <a:buChar char="-"/>
            </a:pPr>
            <a:r>
              <a:rPr lang="de-DE" dirty="0" err="1"/>
              <a:t>Socioeconomic</a:t>
            </a:r>
            <a:r>
              <a:rPr lang="de-DE" dirty="0"/>
              <a:t> </a:t>
            </a:r>
            <a:r>
              <a:rPr lang="de-DE" dirty="0" err="1"/>
              <a:t>factors</a:t>
            </a:r>
            <a:endParaRPr lang="de-DE" dirty="0"/>
          </a:p>
          <a:p>
            <a:pPr marL="285750" indent="-285750">
              <a:buFontTx/>
              <a:buChar char="-"/>
            </a:pPr>
            <a:r>
              <a:rPr lang="de-DE" dirty="0" err="1"/>
              <a:t>Existance</a:t>
            </a:r>
            <a:r>
              <a:rPr lang="de-DE" dirty="0"/>
              <a:t> </a:t>
            </a:r>
            <a:r>
              <a:rPr lang="de-DE" dirty="0" err="1"/>
              <a:t>of</a:t>
            </a:r>
            <a:r>
              <a:rPr lang="de-DE" dirty="0"/>
              <a:t> </a:t>
            </a:r>
            <a:r>
              <a:rPr lang="de-DE" dirty="0" err="1"/>
              <a:t>protected</a:t>
            </a:r>
            <a:r>
              <a:rPr lang="de-DE" dirty="0"/>
              <a:t> </a:t>
            </a:r>
            <a:r>
              <a:rPr lang="de-DE" dirty="0" err="1"/>
              <a:t>areas</a:t>
            </a:r>
            <a:endParaRPr lang="de-DE" dirty="0"/>
          </a:p>
          <a:p>
            <a:pPr marL="285750" indent="-285750">
              <a:buFontTx/>
              <a:buChar char="-"/>
            </a:pPr>
            <a:r>
              <a:rPr lang="de-DE" dirty="0"/>
              <a:t>Etc.</a:t>
            </a:r>
          </a:p>
        </p:txBody>
      </p:sp>
    </p:spTree>
    <p:extLst>
      <p:ext uri="{BB962C8B-B14F-4D97-AF65-F5344CB8AC3E}">
        <p14:creationId xmlns:p14="http://schemas.microsoft.com/office/powerpoint/2010/main" val="1073088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C8B8C-223B-9943-ABFC-18AEEE2E108A}"/>
              </a:ext>
            </a:extLst>
          </p:cNvPr>
          <p:cNvSpPr>
            <a:spLocks noGrp="1"/>
          </p:cNvSpPr>
          <p:nvPr>
            <p:ph type="title"/>
          </p:nvPr>
        </p:nvSpPr>
        <p:spPr/>
        <p:txBody>
          <a:bodyPr/>
          <a:lstStyle/>
          <a:p>
            <a:r>
              <a:rPr lang="de-DE" dirty="0"/>
              <a:t>A </a:t>
            </a:r>
            <a:r>
              <a:rPr lang="de-DE" dirty="0" err="1"/>
              <a:t>conceptual</a:t>
            </a:r>
            <a:r>
              <a:rPr lang="de-DE" dirty="0"/>
              <a:t> </a:t>
            </a:r>
            <a:r>
              <a:rPr lang="de-DE" dirty="0" err="1"/>
              <a:t>example</a:t>
            </a:r>
            <a:endParaRPr lang="de-DE" dirty="0"/>
          </a:p>
        </p:txBody>
      </p:sp>
      <p:graphicFrame>
        <p:nvGraphicFramePr>
          <p:cNvPr id="4" name="Content Placeholder 3">
            <a:extLst>
              <a:ext uri="{FF2B5EF4-FFF2-40B4-BE49-F238E27FC236}">
                <a16:creationId xmlns:a16="http://schemas.microsoft.com/office/drawing/2014/main" id="{0C07D2D6-052B-E342-A64B-3FAE47DD8674}"/>
              </a:ext>
            </a:extLst>
          </p:cNvPr>
          <p:cNvGraphicFramePr>
            <a:graphicFrameLocks noGrp="1"/>
          </p:cNvGraphicFramePr>
          <p:nvPr>
            <p:ph idx="1"/>
            <p:extLst>
              <p:ext uri="{D42A27DB-BD31-4B8C-83A1-F6EECF244321}">
                <p14:modId xmlns:p14="http://schemas.microsoft.com/office/powerpoint/2010/main" val="3519559986"/>
              </p:ext>
            </p:extLst>
          </p:nvPr>
        </p:nvGraphicFramePr>
        <p:xfrm>
          <a:off x="628650" y="1825624"/>
          <a:ext cx="3667775" cy="2733850"/>
        </p:xfrm>
        <a:graphic>
          <a:graphicData uri="http://schemas.openxmlformats.org/drawingml/2006/table">
            <a:tbl>
              <a:tblPr firstRow="1" bandRow="1">
                <a:tableStyleId>{5C22544A-7EE6-4342-B048-85BDC9FD1C3A}</a:tableStyleId>
              </a:tblPr>
              <a:tblGrid>
                <a:gridCol w="733555">
                  <a:extLst>
                    <a:ext uri="{9D8B030D-6E8A-4147-A177-3AD203B41FA5}">
                      <a16:colId xmlns:a16="http://schemas.microsoft.com/office/drawing/2014/main" val="1629406192"/>
                    </a:ext>
                  </a:extLst>
                </a:gridCol>
                <a:gridCol w="733555">
                  <a:extLst>
                    <a:ext uri="{9D8B030D-6E8A-4147-A177-3AD203B41FA5}">
                      <a16:colId xmlns:a16="http://schemas.microsoft.com/office/drawing/2014/main" val="1020629876"/>
                    </a:ext>
                  </a:extLst>
                </a:gridCol>
                <a:gridCol w="733555">
                  <a:extLst>
                    <a:ext uri="{9D8B030D-6E8A-4147-A177-3AD203B41FA5}">
                      <a16:colId xmlns:a16="http://schemas.microsoft.com/office/drawing/2014/main" val="331085968"/>
                    </a:ext>
                  </a:extLst>
                </a:gridCol>
                <a:gridCol w="733555">
                  <a:extLst>
                    <a:ext uri="{9D8B030D-6E8A-4147-A177-3AD203B41FA5}">
                      <a16:colId xmlns:a16="http://schemas.microsoft.com/office/drawing/2014/main" val="65354774"/>
                    </a:ext>
                  </a:extLst>
                </a:gridCol>
                <a:gridCol w="733555">
                  <a:extLst>
                    <a:ext uri="{9D8B030D-6E8A-4147-A177-3AD203B41FA5}">
                      <a16:colId xmlns:a16="http://schemas.microsoft.com/office/drawing/2014/main" val="457560731"/>
                    </a:ext>
                  </a:extLst>
                </a:gridCol>
              </a:tblGrid>
              <a:tr h="546770">
                <a:tc>
                  <a:txBody>
                    <a:bodyPr/>
                    <a:lstStyle/>
                    <a:p>
                      <a:pPr algn="ctr"/>
                      <a:r>
                        <a:rPr lang="de-DE" b="0" dirty="0">
                          <a:solidFill>
                            <a:sysClr val="windowText" lastClr="000000"/>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0135821"/>
                  </a:ext>
                </a:extLst>
              </a:tr>
              <a:tr h="546770">
                <a:tc>
                  <a:txBody>
                    <a:bodyPr/>
                    <a:lstStyle/>
                    <a:p>
                      <a:pPr algn="ctr"/>
                      <a:r>
                        <a:rPr lang="de-DE" b="0" dirty="0">
                          <a:solidFill>
                            <a:sysClr val="windowText" lastClr="000000"/>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rgbClr val="FF0000"/>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rgbClr val="FF0000"/>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2215281"/>
                  </a:ext>
                </a:extLst>
              </a:tr>
              <a:tr h="546770">
                <a:tc>
                  <a:txBody>
                    <a:bodyPr/>
                    <a:lstStyle/>
                    <a:p>
                      <a:pPr algn="ctr"/>
                      <a:r>
                        <a:rPr lang="de-DE" b="0" dirty="0">
                          <a:solidFill>
                            <a:sysClr val="windowText" lastClr="000000"/>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0448617"/>
                  </a:ext>
                </a:extLst>
              </a:tr>
              <a:tr h="546770">
                <a:tc>
                  <a:txBody>
                    <a:bodyPr/>
                    <a:lstStyle/>
                    <a:p>
                      <a:pPr algn="ctr"/>
                      <a:r>
                        <a:rPr lang="de-DE" b="0" dirty="0">
                          <a:solidFill>
                            <a:sysClr val="windowText" lastClr="000000"/>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rgbClr val="FF0000"/>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11122213"/>
                  </a:ext>
                </a:extLst>
              </a:tr>
              <a:tr h="546770">
                <a:tc>
                  <a:txBody>
                    <a:bodyPr/>
                    <a:lstStyle/>
                    <a:p>
                      <a:pPr algn="ctr"/>
                      <a:r>
                        <a:rPr lang="de-DE" b="0" dirty="0">
                          <a:solidFill>
                            <a:sysClr val="windowText" lastClr="000000"/>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18555657"/>
                  </a:ext>
                </a:extLst>
              </a:tr>
            </a:tbl>
          </a:graphicData>
        </a:graphic>
      </p:graphicFrame>
      <p:graphicFrame>
        <p:nvGraphicFramePr>
          <p:cNvPr id="5" name="Table 4">
            <a:extLst>
              <a:ext uri="{FF2B5EF4-FFF2-40B4-BE49-F238E27FC236}">
                <a16:creationId xmlns:a16="http://schemas.microsoft.com/office/drawing/2014/main" id="{B485D328-F578-F547-8DF4-CA7A3C20C5CD}"/>
              </a:ext>
            </a:extLst>
          </p:cNvPr>
          <p:cNvGraphicFramePr>
            <a:graphicFrameLocks noGrp="1"/>
          </p:cNvGraphicFramePr>
          <p:nvPr/>
        </p:nvGraphicFramePr>
        <p:xfrm>
          <a:off x="4847575" y="1825624"/>
          <a:ext cx="3667775" cy="2733850"/>
        </p:xfrm>
        <a:graphic>
          <a:graphicData uri="http://schemas.openxmlformats.org/drawingml/2006/table">
            <a:tbl>
              <a:tblPr firstRow="1" bandRow="1">
                <a:tableStyleId>{5C22544A-7EE6-4342-B048-85BDC9FD1C3A}</a:tableStyleId>
              </a:tblPr>
              <a:tblGrid>
                <a:gridCol w="733555">
                  <a:extLst>
                    <a:ext uri="{9D8B030D-6E8A-4147-A177-3AD203B41FA5}">
                      <a16:colId xmlns:a16="http://schemas.microsoft.com/office/drawing/2014/main" val="3498117161"/>
                    </a:ext>
                  </a:extLst>
                </a:gridCol>
                <a:gridCol w="733555">
                  <a:extLst>
                    <a:ext uri="{9D8B030D-6E8A-4147-A177-3AD203B41FA5}">
                      <a16:colId xmlns:a16="http://schemas.microsoft.com/office/drawing/2014/main" val="258466086"/>
                    </a:ext>
                  </a:extLst>
                </a:gridCol>
                <a:gridCol w="733555">
                  <a:extLst>
                    <a:ext uri="{9D8B030D-6E8A-4147-A177-3AD203B41FA5}">
                      <a16:colId xmlns:a16="http://schemas.microsoft.com/office/drawing/2014/main" val="1178481872"/>
                    </a:ext>
                  </a:extLst>
                </a:gridCol>
                <a:gridCol w="733555">
                  <a:extLst>
                    <a:ext uri="{9D8B030D-6E8A-4147-A177-3AD203B41FA5}">
                      <a16:colId xmlns:a16="http://schemas.microsoft.com/office/drawing/2014/main" val="1372056463"/>
                    </a:ext>
                  </a:extLst>
                </a:gridCol>
                <a:gridCol w="733555">
                  <a:extLst>
                    <a:ext uri="{9D8B030D-6E8A-4147-A177-3AD203B41FA5}">
                      <a16:colId xmlns:a16="http://schemas.microsoft.com/office/drawing/2014/main" val="2467643256"/>
                    </a:ext>
                  </a:extLst>
                </a:gridCol>
              </a:tblGrid>
              <a:tr h="546770">
                <a:tc>
                  <a:txBody>
                    <a:bodyPr/>
                    <a:lstStyle/>
                    <a:p>
                      <a:pPr algn="ctr"/>
                      <a:r>
                        <a:rPr lang="de-DE" b="0" dirty="0">
                          <a:solidFill>
                            <a:sysClr val="windowText" lastClr="000000"/>
                          </a:solidFill>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3205845"/>
                  </a:ext>
                </a:extLst>
              </a:tr>
              <a:tr h="546770">
                <a:tc>
                  <a:txBody>
                    <a:bodyPr/>
                    <a:lstStyle/>
                    <a:p>
                      <a:pPr algn="ctr"/>
                      <a:r>
                        <a:rPr lang="de-DE" b="0" dirty="0">
                          <a:solidFill>
                            <a:sysClr val="windowText" lastClr="000000"/>
                          </a:solidFill>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28220725"/>
                  </a:ext>
                </a:extLst>
              </a:tr>
              <a:tr h="546770">
                <a:tc>
                  <a:txBody>
                    <a:bodyPr/>
                    <a:lstStyle/>
                    <a:p>
                      <a:pPr algn="ctr"/>
                      <a:r>
                        <a:rPr lang="de-DE" b="0" dirty="0">
                          <a:solidFill>
                            <a:sysClr val="windowText" lastClr="000000"/>
                          </a:solidFill>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1716717"/>
                  </a:ext>
                </a:extLst>
              </a:tr>
              <a:tr h="546770">
                <a:tc>
                  <a:txBody>
                    <a:bodyPr/>
                    <a:lstStyle/>
                    <a:p>
                      <a:pPr algn="ctr"/>
                      <a:r>
                        <a:rPr lang="de-DE" b="0" dirty="0">
                          <a:solidFill>
                            <a:sysClr val="windowText" lastClr="000000"/>
                          </a:solidFill>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5336091"/>
                  </a:ext>
                </a:extLst>
              </a:tr>
              <a:tr h="546770">
                <a:tc>
                  <a:txBody>
                    <a:bodyPr/>
                    <a:lstStyle/>
                    <a:p>
                      <a:pPr algn="ctr"/>
                      <a:r>
                        <a:rPr lang="de-DE" b="0" dirty="0">
                          <a:solidFill>
                            <a:sysClr val="windowText" lastClr="000000"/>
                          </a:solidFill>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4834018"/>
                  </a:ext>
                </a:extLst>
              </a:tr>
            </a:tbl>
          </a:graphicData>
        </a:graphic>
      </p:graphicFrame>
      <p:sp>
        <p:nvSpPr>
          <p:cNvPr id="6" name="TextBox 5">
            <a:extLst>
              <a:ext uri="{FF2B5EF4-FFF2-40B4-BE49-F238E27FC236}">
                <a16:creationId xmlns:a16="http://schemas.microsoft.com/office/drawing/2014/main" id="{B43F5037-F60E-5D42-A12D-92AE525C7A8A}"/>
              </a:ext>
            </a:extLst>
          </p:cNvPr>
          <p:cNvSpPr txBox="1"/>
          <p:nvPr/>
        </p:nvSpPr>
        <p:spPr>
          <a:xfrm>
            <a:off x="628652" y="4784942"/>
            <a:ext cx="3713132" cy="923330"/>
          </a:xfrm>
          <a:prstGeom prst="rect">
            <a:avLst/>
          </a:prstGeom>
          <a:noFill/>
        </p:spPr>
        <p:txBody>
          <a:bodyPr wrap="none" rtlCol="0">
            <a:spAutoFit/>
          </a:bodyPr>
          <a:lstStyle/>
          <a:p>
            <a:r>
              <a:rPr lang="de-DE" dirty="0"/>
              <a:t>Future </a:t>
            </a:r>
            <a:r>
              <a:rPr lang="de-DE" dirty="0" err="1"/>
              <a:t>Forest</a:t>
            </a:r>
            <a:r>
              <a:rPr lang="de-DE" dirty="0"/>
              <a:t>/Non-</a:t>
            </a:r>
            <a:r>
              <a:rPr lang="de-DE" dirty="0" err="1"/>
              <a:t>Forest</a:t>
            </a:r>
            <a:r>
              <a:rPr lang="de-DE" dirty="0"/>
              <a:t> </a:t>
            </a:r>
            <a:r>
              <a:rPr lang="de-DE" dirty="0" err="1"/>
              <a:t>Map</a:t>
            </a:r>
            <a:r>
              <a:rPr lang="de-DE" dirty="0"/>
              <a:t> in t1</a:t>
            </a:r>
          </a:p>
          <a:p>
            <a:endParaRPr lang="de-DE" dirty="0"/>
          </a:p>
          <a:p>
            <a:r>
              <a:rPr lang="de-DE" b="1" dirty="0"/>
              <a:t>Rate </a:t>
            </a:r>
            <a:r>
              <a:rPr lang="de-DE" b="1" dirty="0" err="1"/>
              <a:t>estimated</a:t>
            </a:r>
            <a:r>
              <a:rPr lang="de-DE" b="1" dirty="0"/>
              <a:t>: 3 </a:t>
            </a:r>
            <a:r>
              <a:rPr lang="de-DE" b="1" dirty="0" err="1"/>
              <a:t>pixels</a:t>
            </a:r>
            <a:r>
              <a:rPr lang="de-DE" b="1" dirty="0"/>
              <a:t> </a:t>
            </a:r>
            <a:r>
              <a:rPr lang="de-DE" b="1" dirty="0" err="1"/>
              <a:t>change</a:t>
            </a:r>
            <a:r>
              <a:rPr lang="de-DE" b="1" dirty="0"/>
              <a:t> </a:t>
            </a:r>
            <a:r>
              <a:rPr lang="de-DE" b="1" dirty="0" err="1"/>
              <a:t>state</a:t>
            </a:r>
            <a:endParaRPr lang="de-DE" b="1" dirty="0"/>
          </a:p>
        </p:txBody>
      </p:sp>
      <p:sp>
        <p:nvSpPr>
          <p:cNvPr id="7" name="TextBox 6">
            <a:extLst>
              <a:ext uri="{FF2B5EF4-FFF2-40B4-BE49-F238E27FC236}">
                <a16:creationId xmlns:a16="http://schemas.microsoft.com/office/drawing/2014/main" id="{59E05640-0E0F-DB40-A4A7-06A5E96232A5}"/>
              </a:ext>
            </a:extLst>
          </p:cNvPr>
          <p:cNvSpPr txBox="1"/>
          <p:nvPr/>
        </p:nvSpPr>
        <p:spPr>
          <a:xfrm>
            <a:off x="4963587" y="4775641"/>
            <a:ext cx="3551763" cy="2031325"/>
          </a:xfrm>
          <a:prstGeom prst="rect">
            <a:avLst/>
          </a:prstGeom>
          <a:noFill/>
        </p:spPr>
        <p:txBody>
          <a:bodyPr wrap="square" rtlCol="0">
            <a:spAutoFit/>
          </a:bodyPr>
          <a:lstStyle/>
          <a:p>
            <a:r>
              <a:rPr lang="de-DE" dirty="0" err="1"/>
              <a:t>Probability</a:t>
            </a:r>
            <a:r>
              <a:rPr lang="de-DE" dirty="0"/>
              <a:t> </a:t>
            </a:r>
            <a:r>
              <a:rPr lang="de-DE" dirty="0" err="1"/>
              <a:t>of</a:t>
            </a:r>
            <a:r>
              <a:rPr lang="de-DE" dirty="0"/>
              <a:t> </a:t>
            </a:r>
            <a:r>
              <a:rPr lang="de-DE" dirty="0" err="1"/>
              <a:t>conversion</a:t>
            </a:r>
            <a:r>
              <a:rPr lang="de-DE" dirty="0"/>
              <a:t> (</a:t>
            </a:r>
            <a:r>
              <a:rPr lang="de-DE" dirty="0" err="1"/>
              <a:t>coming</a:t>
            </a:r>
            <a:r>
              <a:rPr lang="de-DE" dirty="0"/>
              <a:t> </a:t>
            </a:r>
            <a:r>
              <a:rPr lang="de-DE" dirty="0" err="1"/>
              <a:t>from</a:t>
            </a:r>
            <a:r>
              <a:rPr lang="de-DE" dirty="0"/>
              <a:t> a </a:t>
            </a:r>
            <a:r>
              <a:rPr lang="de-DE" dirty="0" err="1"/>
              <a:t>model</a:t>
            </a:r>
            <a:r>
              <a:rPr lang="de-DE" dirty="0"/>
              <a:t>):</a:t>
            </a:r>
          </a:p>
          <a:p>
            <a:pPr marL="285750" indent="-285750">
              <a:buFontTx/>
              <a:buChar char="-"/>
            </a:pPr>
            <a:r>
              <a:rPr lang="de-DE" dirty="0" err="1"/>
              <a:t>Depends</a:t>
            </a:r>
            <a:r>
              <a:rPr lang="de-DE" dirty="0"/>
              <a:t> on </a:t>
            </a:r>
            <a:r>
              <a:rPr lang="de-DE" dirty="0" err="1"/>
              <a:t>past</a:t>
            </a:r>
            <a:r>
              <a:rPr lang="de-DE" dirty="0"/>
              <a:t> </a:t>
            </a:r>
            <a:r>
              <a:rPr lang="de-DE" dirty="0" err="1"/>
              <a:t>deforestation</a:t>
            </a:r>
            <a:endParaRPr lang="de-DE" dirty="0"/>
          </a:p>
          <a:p>
            <a:pPr marL="285750" indent="-285750">
              <a:buFontTx/>
              <a:buChar char="-"/>
            </a:pPr>
            <a:r>
              <a:rPr lang="de-DE" dirty="0" err="1"/>
              <a:t>Distance</a:t>
            </a:r>
            <a:r>
              <a:rPr lang="de-DE" dirty="0"/>
              <a:t> </a:t>
            </a:r>
            <a:r>
              <a:rPr lang="de-DE" dirty="0" err="1"/>
              <a:t>to</a:t>
            </a:r>
            <a:r>
              <a:rPr lang="de-DE" dirty="0"/>
              <a:t> </a:t>
            </a:r>
            <a:r>
              <a:rPr lang="de-DE" dirty="0" err="1"/>
              <a:t>roads</a:t>
            </a:r>
            <a:endParaRPr lang="de-DE" dirty="0"/>
          </a:p>
          <a:p>
            <a:pPr marL="285750" indent="-285750">
              <a:buFontTx/>
              <a:buChar char="-"/>
            </a:pPr>
            <a:r>
              <a:rPr lang="de-DE" dirty="0" err="1"/>
              <a:t>Socioeconomic</a:t>
            </a:r>
            <a:r>
              <a:rPr lang="de-DE" dirty="0"/>
              <a:t> </a:t>
            </a:r>
            <a:r>
              <a:rPr lang="de-DE" dirty="0" err="1"/>
              <a:t>factors</a:t>
            </a:r>
            <a:endParaRPr lang="de-DE" dirty="0"/>
          </a:p>
          <a:p>
            <a:pPr marL="285750" indent="-285750">
              <a:buFontTx/>
              <a:buChar char="-"/>
            </a:pPr>
            <a:r>
              <a:rPr lang="de-DE" dirty="0" err="1"/>
              <a:t>Existance</a:t>
            </a:r>
            <a:r>
              <a:rPr lang="de-DE" dirty="0"/>
              <a:t> </a:t>
            </a:r>
            <a:r>
              <a:rPr lang="de-DE" dirty="0" err="1"/>
              <a:t>of</a:t>
            </a:r>
            <a:r>
              <a:rPr lang="de-DE" dirty="0"/>
              <a:t> </a:t>
            </a:r>
            <a:r>
              <a:rPr lang="de-DE" dirty="0" err="1"/>
              <a:t>protected</a:t>
            </a:r>
            <a:r>
              <a:rPr lang="de-DE" dirty="0"/>
              <a:t> </a:t>
            </a:r>
            <a:r>
              <a:rPr lang="de-DE" dirty="0" err="1"/>
              <a:t>areas</a:t>
            </a:r>
            <a:endParaRPr lang="de-DE" dirty="0"/>
          </a:p>
          <a:p>
            <a:pPr marL="285750" indent="-285750">
              <a:buFontTx/>
              <a:buChar char="-"/>
            </a:pPr>
            <a:r>
              <a:rPr lang="de-DE" dirty="0"/>
              <a:t>Etc.</a:t>
            </a:r>
          </a:p>
        </p:txBody>
      </p:sp>
    </p:spTree>
    <p:extLst>
      <p:ext uri="{BB962C8B-B14F-4D97-AF65-F5344CB8AC3E}">
        <p14:creationId xmlns:p14="http://schemas.microsoft.com/office/powerpoint/2010/main" val="899071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Consequences of LULCC</a:t>
            </a:r>
          </a:p>
        </p:txBody>
      </p:sp>
      <p:sp>
        <p:nvSpPr>
          <p:cNvPr id="3" name="Content Placeholder 2"/>
          <p:cNvSpPr>
            <a:spLocks noGrp="1"/>
          </p:cNvSpPr>
          <p:nvPr>
            <p:ph idx="1"/>
          </p:nvPr>
        </p:nvSpPr>
        <p:spPr>
          <a:xfrm>
            <a:off x="628650" y="1825625"/>
            <a:ext cx="4092979" cy="4774680"/>
          </a:xfrm>
        </p:spPr>
        <p:txBody>
          <a:bodyPr>
            <a:normAutofit/>
          </a:bodyPr>
          <a:lstStyle/>
          <a:p>
            <a:r>
              <a:rPr lang="en-US" sz="1800" dirty="0"/>
              <a:t>As the landscape changes, there are major impacts on biodiversity, ecosystem services, and human well being, which can be aggravated by climate change </a:t>
            </a:r>
            <a:r>
              <a:rPr lang="en-US" sz="1400" dirty="0"/>
              <a:t>(</a:t>
            </a:r>
            <a:r>
              <a:rPr lang="en-US" sz="1400" dirty="0" err="1"/>
              <a:t>Pecl</a:t>
            </a:r>
            <a:r>
              <a:rPr lang="en-US" sz="1400" dirty="0"/>
              <a:t> et al. 2017 Science)</a:t>
            </a:r>
            <a:r>
              <a:rPr lang="en-US" sz="1800" dirty="0"/>
              <a:t>; </a:t>
            </a:r>
          </a:p>
          <a:p>
            <a:endParaRPr lang="en-US" sz="1800" dirty="0"/>
          </a:p>
          <a:p>
            <a:r>
              <a:rPr lang="en-US" sz="1800" dirty="0"/>
              <a:t>Modeling can help us understand how landscapes change over time and space, its consequences on biodiversity, ecosystem services, and potential impacts on human well being;</a:t>
            </a:r>
          </a:p>
          <a:p>
            <a:endParaRPr lang="en-US" sz="1800" dirty="0"/>
          </a:p>
          <a:p>
            <a:r>
              <a:rPr lang="en-US" sz="1800" dirty="0"/>
              <a:t>By projecting future changes we can help decision and policy makers anticipate potential impacts.</a:t>
            </a:r>
          </a:p>
          <a:p>
            <a:endParaRPr lang="en-US" sz="1800" dirty="0"/>
          </a:p>
        </p:txBody>
      </p:sp>
      <p:pic>
        <p:nvPicPr>
          <p:cNvPr id="4" name="Picture 3"/>
          <p:cNvPicPr>
            <a:picLocks noChangeAspect="1"/>
          </p:cNvPicPr>
          <p:nvPr/>
        </p:nvPicPr>
        <p:blipFill>
          <a:blip r:embed="rId2"/>
          <a:stretch>
            <a:fillRect/>
          </a:stretch>
        </p:blipFill>
        <p:spPr>
          <a:xfrm>
            <a:off x="4904508" y="4259424"/>
            <a:ext cx="4106487" cy="2200834"/>
          </a:xfrm>
          <a:prstGeom prst="rect">
            <a:avLst/>
          </a:prstGeom>
        </p:spPr>
      </p:pic>
      <p:sp>
        <p:nvSpPr>
          <p:cNvPr id="5" name="TextBox 4"/>
          <p:cNvSpPr txBox="1"/>
          <p:nvPr/>
        </p:nvSpPr>
        <p:spPr>
          <a:xfrm>
            <a:off x="6266638" y="6475647"/>
            <a:ext cx="1933799" cy="276999"/>
          </a:xfrm>
          <a:prstGeom prst="rect">
            <a:avLst/>
          </a:prstGeom>
          <a:noFill/>
        </p:spPr>
        <p:txBody>
          <a:bodyPr wrap="none" rtlCol="0">
            <a:spAutoFit/>
          </a:bodyPr>
          <a:lstStyle/>
          <a:p>
            <a:r>
              <a:rPr lang="en-US" sz="1200" dirty="0" err="1"/>
              <a:t>Cardinale</a:t>
            </a:r>
            <a:r>
              <a:rPr lang="en-US" sz="1200" dirty="0"/>
              <a:t> et al. 2012 Nature</a:t>
            </a:r>
          </a:p>
        </p:txBody>
      </p:sp>
      <p:pic>
        <p:nvPicPr>
          <p:cNvPr id="6" name="Picture 5"/>
          <p:cNvPicPr>
            <a:picLocks noChangeAspect="1"/>
          </p:cNvPicPr>
          <p:nvPr/>
        </p:nvPicPr>
        <p:blipFill>
          <a:blip r:embed="rId3"/>
          <a:stretch>
            <a:fillRect/>
          </a:stretch>
        </p:blipFill>
        <p:spPr>
          <a:xfrm>
            <a:off x="5302428" y="1421368"/>
            <a:ext cx="3841572" cy="2470155"/>
          </a:xfrm>
          <a:prstGeom prst="rect">
            <a:avLst/>
          </a:prstGeom>
        </p:spPr>
      </p:pic>
      <p:sp>
        <p:nvSpPr>
          <p:cNvPr id="7" name="TextBox 6"/>
          <p:cNvSpPr txBox="1"/>
          <p:nvPr/>
        </p:nvSpPr>
        <p:spPr>
          <a:xfrm>
            <a:off x="6266638" y="3906912"/>
            <a:ext cx="1716688" cy="276999"/>
          </a:xfrm>
          <a:prstGeom prst="rect">
            <a:avLst/>
          </a:prstGeom>
          <a:noFill/>
        </p:spPr>
        <p:txBody>
          <a:bodyPr wrap="none" rtlCol="0">
            <a:spAutoFit/>
          </a:bodyPr>
          <a:lstStyle/>
          <a:p>
            <a:r>
              <a:rPr lang="en-US" sz="1200" dirty="0"/>
              <a:t>Foley et al. 2005 Science</a:t>
            </a:r>
          </a:p>
        </p:txBody>
      </p:sp>
    </p:spTree>
    <p:extLst>
      <p:ext uri="{BB962C8B-B14F-4D97-AF65-F5344CB8AC3E}">
        <p14:creationId xmlns:p14="http://schemas.microsoft.com/office/powerpoint/2010/main" val="181879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C8B8C-223B-9943-ABFC-18AEEE2E108A}"/>
              </a:ext>
            </a:extLst>
          </p:cNvPr>
          <p:cNvSpPr>
            <a:spLocks noGrp="1"/>
          </p:cNvSpPr>
          <p:nvPr>
            <p:ph type="title"/>
          </p:nvPr>
        </p:nvSpPr>
        <p:spPr/>
        <p:txBody>
          <a:bodyPr/>
          <a:lstStyle/>
          <a:p>
            <a:r>
              <a:rPr lang="de-DE" dirty="0"/>
              <a:t>A </a:t>
            </a:r>
            <a:r>
              <a:rPr lang="de-DE" dirty="0" err="1"/>
              <a:t>conceptual</a:t>
            </a:r>
            <a:r>
              <a:rPr lang="de-DE" dirty="0"/>
              <a:t> </a:t>
            </a:r>
            <a:r>
              <a:rPr lang="de-DE" dirty="0" err="1"/>
              <a:t>example</a:t>
            </a:r>
            <a:endParaRPr lang="de-DE" dirty="0"/>
          </a:p>
        </p:txBody>
      </p:sp>
      <p:graphicFrame>
        <p:nvGraphicFramePr>
          <p:cNvPr id="4" name="Content Placeholder 3">
            <a:extLst>
              <a:ext uri="{FF2B5EF4-FFF2-40B4-BE49-F238E27FC236}">
                <a16:creationId xmlns:a16="http://schemas.microsoft.com/office/drawing/2014/main" id="{0C07D2D6-052B-E342-A64B-3FAE47DD8674}"/>
              </a:ext>
            </a:extLst>
          </p:cNvPr>
          <p:cNvGraphicFramePr>
            <a:graphicFrameLocks noGrp="1"/>
          </p:cNvGraphicFramePr>
          <p:nvPr>
            <p:ph idx="1"/>
            <p:extLst>
              <p:ext uri="{D42A27DB-BD31-4B8C-83A1-F6EECF244321}">
                <p14:modId xmlns:p14="http://schemas.microsoft.com/office/powerpoint/2010/main" val="3761700514"/>
              </p:ext>
            </p:extLst>
          </p:nvPr>
        </p:nvGraphicFramePr>
        <p:xfrm>
          <a:off x="628650" y="1825624"/>
          <a:ext cx="3667775" cy="2733850"/>
        </p:xfrm>
        <a:graphic>
          <a:graphicData uri="http://schemas.openxmlformats.org/drawingml/2006/table">
            <a:tbl>
              <a:tblPr firstRow="1" bandRow="1">
                <a:tableStyleId>{5C22544A-7EE6-4342-B048-85BDC9FD1C3A}</a:tableStyleId>
              </a:tblPr>
              <a:tblGrid>
                <a:gridCol w="733555">
                  <a:extLst>
                    <a:ext uri="{9D8B030D-6E8A-4147-A177-3AD203B41FA5}">
                      <a16:colId xmlns:a16="http://schemas.microsoft.com/office/drawing/2014/main" val="1629406192"/>
                    </a:ext>
                  </a:extLst>
                </a:gridCol>
                <a:gridCol w="733555">
                  <a:extLst>
                    <a:ext uri="{9D8B030D-6E8A-4147-A177-3AD203B41FA5}">
                      <a16:colId xmlns:a16="http://schemas.microsoft.com/office/drawing/2014/main" val="1020629876"/>
                    </a:ext>
                  </a:extLst>
                </a:gridCol>
                <a:gridCol w="733555">
                  <a:extLst>
                    <a:ext uri="{9D8B030D-6E8A-4147-A177-3AD203B41FA5}">
                      <a16:colId xmlns:a16="http://schemas.microsoft.com/office/drawing/2014/main" val="331085968"/>
                    </a:ext>
                  </a:extLst>
                </a:gridCol>
                <a:gridCol w="733555">
                  <a:extLst>
                    <a:ext uri="{9D8B030D-6E8A-4147-A177-3AD203B41FA5}">
                      <a16:colId xmlns:a16="http://schemas.microsoft.com/office/drawing/2014/main" val="65354774"/>
                    </a:ext>
                  </a:extLst>
                </a:gridCol>
                <a:gridCol w="733555">
                  <a:extLst>
                    <a:ext uri="{9D8B030D-6E8A-4147-A177-3AD203B41FA5}">
                      <a16:colId xmlns:a16="http://schemas.microsoft.com/office/drawing/2014/main" val="457560731"/>
                    </a:ext>
                  </a:extLst>
                </a:gridCol>
              </a:tblGrid>
              <a:tr h="546770">
                <a:tc>
                  <a:txBody>
                    <a:bodyPr/>
                    <a:lstStyle/>
                    <a:p>
                      <a:pPr algn="ctr"/>
                      <a:r>
                        <a:rPr lang="de-DE" b="0" dirty="0">
                          <a:solidFill>
                            <a:sysClr val="windowText" lastClr="000000"/>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0135821"/>
                  </a:ext>
                </a:extLst>
              </a:tr>
              <a:tr h="546770">
                <a:tc>
                  <a:txBody>
                    <a:bodyPr/>
                    <a:lstStyle/>
                    <a:p>
                      <a:pPr algn="ctr"/>
                      <a:r>
                        <a:rPr lang="de-DE" b="0" dirty="0">
                          <a:solidFill>
                            <a:sysClr val="windowText" lastClr="000000"/>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rgbClr val="FF0000"/>
                          </a:solidFill>
                        </a:rPr>
                        <a:t>0</a:t>
                      </a:r>
                      <a:endParaRPr lang="de-DE"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rgbClr val="FF0000"/>
                          </a:solidFill>
                        </a:rPr>
                        <a:t>0</a:t>
                      </a:r>
                      <a:endParaRPr lang="de-DE"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2215281"/>
                  </a:ext>
                </a:extLst>
              </a:tr>
              <a:tr h="546770">
                <a:tc>
                  <a:txBody>
                    <a:bodyPr/>
                    <a:lstStyle/>
                    <a:p>
                      <a:pPr algn="ctr"/>
                      <a:r>
                        <a:rPr lang="de-DE" b="0" dirty="0">
                          <a:solidFill>
                            <a:sysClr val="windowText" lastClr="000000"/>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0448617"/>
                  </a:ext>
                </a:extLst>
              </a:tr>
              <a:tr h="546770">
                <a:tc>
                  <a:txBody>
                    <a:bodyPr/>
                    <a:lstStyle/>
                    <a:p>
                      <a:pPr algn="ctr"/>
                      <a:r>
                        <a:rPr lang="de-DE" b="0" dirty="0">
                          <a:solidFill>
                            <a:sysClr val="windowText" lastClr="000000"/>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rgbClr val="FF0000"/>
                          </a:solidFill>
                        </a:rPr>
                        <a:t>0</a:t>
                      </a:r>
                      <a:endParaRPr lang="de-DE"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rgbClr val="FF0000"/>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11122213"/>
                  </a:ext>
                </a:extLst>
              </a:tr>
              <a:tr h="546770">
                <a:tc>
                  <a:txBody>
                    <a:bodyPr/>
                    <a:lstStyle/>
                    <a:p>
                      <a:pPr algn="ctr"/>
                      <a:r>
                        <a:rPr lang="de-DE" b="0" dirty="0">
                          <a:solidFill>
                            <a:sysClr val="windowText" lastClr="000000"/>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rgbClr val="FF0000"/>
                          </a:solidFill>
                        </a:rPr>
                        <a:t>0</a:t>
                      </a:r>
                      <a:endParaRPr lang="de-DE"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18555657"/>
                  </a:ext>
                </a:extLst>
              </a:tr>
            </a:tbl>
          </a:graphicData>
        </a:graphic>
      </p:graphicFrame>
      <p:graphicFrame>
        <p:nvGraphicFramePr>
          <p:cNvPr id="5" name="Table 4">
            <a:extLst>
              <a:ext uri="{FF2B5EF4-FFF2-40B4-BE49-F238E27FC236}">
                <a16:creationId xmlns:a16="http://schemas.microsoft.com/office/drawing/2014/main" id="{B485D328-F578-F547-8DF4-CA7A3C20C5CD}"/>
              </a:ext>
            </a:extLst>
          </p:cNvPr>
          <p:cNvGraphicFramePr>
            <a:graphicFrameLocks noGrp="1"/>
          </p:cNvGraphicFramePr>
          <p:nvPr/>
        </p:nvGraphicFramePr>
        <p:xfrm>
          <a:off x="4847575" y="1825624"/>
          <a:ext cx="3667775" cy="2733850"/>
        </p:xfrm>
        <a:graphic>
          <a:graphicData uri="http://schemas.openxmlformats.org/drawingml/2006/table">
            <a:tbl>
              <a:tblPr firstRow="1" bandRow="1">
                <a:tableStyleId>{5C22544A-7EE6-4342-B048-85BDC9FD1C3A}</a:tableStyleId>
              </a:tblPr>
              <a:tblGrid>
                <a:gridCol w="733555">
                  <a:extLst>
                    <a:ext uri="{9D8B030D-6E8A-4147-A177-3AD203B41FA5}">
                      <a16:colId xmlns:a16="http://schemas.microsoft.com/office/drawing/2014/main" val="3498117161"/>
                    </a:ext>
                  </a:extLst>
                </a:gridCol>
                <a:gridCol w="733555">
                  <a:extLst>
                    <a:ext uri="{9D8B030D-6E8A-4147-A177-3AD203B41FA5}">
                      <a16:colId xmlns:a16="http://schemas.microsoft.com/office/drawing/2014/main" val="258466086"/>
                    </a:ext>
                  </a:extLst>
                </a:gridCol>
                <a:gridCol w="733555">
                  <a:extLst>
                    <a:ext uri="{9D8B030D-6E8A-4147-A177-3AD203B41FA5}">
                      <a16:colId xmlns:a16="http://schemas.microsoft.com/office/drawing/2014/main" val="1178481872"/>
                    </a:ext>
                  </a:extLst>
                </a:gridCol>
                <a:gridCol w="733555">
                  <a:extLst>
                    <a:ext uri="{9D8B030D-6E8A-4147-A177-3AD203B41FA5}">
                      <a16:colId xmlns:a16="http://schemas.microsoft.com/office/drawing/2014/main" val="1372056463"/>
                    </a:ext>
                  </a:extLst>
                </a:gridCol>
                <a:gridCol w="733555">
                  <a:extLst>
                    <a:ext uri="{9D8B030D-6E8A-4147-A177-3AD203B41FA5}">
                      <a16:colId xmlns:a16="http://schemas.microsoft.com/office/drawing/2014/main" val="2467643256"/>
                    </a:ext>
                  </a:extLst>
                </a:gridCol>
              </a:tblGrid>
              <a:tr h="546770">
                <a:tc>
                  <a:txBody>
                    <a:bodyPr/>
                    <a:lstStyle/>
                    <a:p>
                      <a:pPr algn="ctr"/>
                      <a:r>
                        <a:rPr lang="de-DE" b="0" dirty="0">
                          <a:solidFill>
                            <a:sysClr val="windowText" lastClr="000000"/>
                          </a:solidFill>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3205845"/>
                  </a:ext>
                </a:extLst>
              </a:tr>
              <a:tr h="546770">
                <a:tc>
                  <a:txBody>
                    <a:bodyPr/>
                    <a:lstStyle/>
                    <a:p>
                      <a:pPr algn="ctr"/>
                      <a:r>
                        <a:rPr lang="de-DE" b="0" dirty="0">
                          <a:solidFill>
                            <a:sysClr val="windowText" lastClr="000000"/>
                          </a:solidFill>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28220725"/>
                  </a:ext>
                </a:extLst>
              </a:tr>
              <a:tr h="546770">
                <a:tc>
                  <a:txBody>
                    <a:bodyPr/>
                    <a:lstStyle/>
                    <a:p>
                      <a:pPr algn="ctr"/>
                      <a:r>
                        <a:rPr lang="de-DE" b="0" dirty="0">
                          <a:solidFill>
                            <a:sysClr val="windowText" lastClr="000000"/>
                          </a:solidFill>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1716717"/>
                  </a:ext>
                </a:extLst>
              </a:tr>
              <a:tr h="546770">
                <a:tc>
                  <a:txBody>
                    <a:bodyPr/>
                    <a:lstStyle/>
                    <a:p>
                      <a:pPr algn="ctr"/>
                      <a:r>
                        <a:rPr lang="de-DE" b="0" dirty="0">
                          <a:solidFill>
                            <a:sysClr val="windowText" lastClr="000000"/>
                          </a:solidFill>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5336091"/>
                  </a:ext>
                </a:extLst>
              </a:tr>
              <a:tr h="546770">
                <a:tc>
                  <a:txBody>
                    <a:bodyPr/>
                    <a:lstStyle/>
                    <a:p>
                      <a:pPr algn="ctr"/>
                      <a:r>
                        <a:rPr lang="de-DE" b="0" dirty="0">
                          <a:solidFill>
                            <a:sysClr val="windowText" lastClr="000000"/>
                          </a:solidFill>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a:solidFill>
                            <a:sysClr val="windowText" lastClr="000000"/>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4834018"/>
                  </a:ext>
                </a:extLst>
              </a:tr>
            </a:tbl>
          </a:graphicData>
        </a:graphic>
      </p:graphicFrame>
      <p:sp>
        <p:nvSpPr>
          <p:cNvPr id="6" name="TextBox 5">
            <a:extLst>
              <a:ext uri="{FF2B5EF4-FFF2-40B4-BE49-F238E27FC236}">
                <a16:creationId xmlns:a16="http://schemas.microsoft.com/office/drawing/2014/main" id="{B43F5037-F60E-5D42-A12D-92AE525C7A8A}"/>
              </a:ext>
            </a:extLst>
          </p:cNvPr>
          <p:cNvSpPr txBox="1"/>
          <p:nvPr/>
        </p:nvSpPr>
        <p:spPr>
          <a:xfrm>
            <a:off x="628652" y="4784942"/>
            <a:ext cx="3713132" cy="1477328"/>
          </a:xfrm>
          <a:prstGeom prst="rect">
            <a:avLst/>
          </a:prstGeom>
          <a:noFill/>
        </p:spPr>
        <p:txBody>
          <a:bodyPr wrap="none" rtlCol="0">
            <a:spAutoFit/>
          </a:bodyPr>
          <a:lstStyle/>
          <a:p>
            <a:r>
              <a:rPr lang="de-DE" dirty="0"/>
              <a:t>Future </a:t>
            </a:r>
            <a:r>
              <a:rPr lang="de-DE" dirty="0" err="1"/>
              <a:t>Forest</a:t>
            </a:r>
            <a:r>
              <a:rPr lang="de-DE" dirty="0"/>
              <a:t>/Non-</a:t>
            </a:r>
            <a:r>
              <a:rPr lang="de-DE" dirty="0" err="1"/>
              <a:t>Forest</a:t>
            </a:r>
            <a:r>
              <a:rPr lang="de-DE" dirty="0"/>
              <a:t> </a:t>
            </a:r>
            <a:r>
              <a:rPr lang="de-DE" dirty="0" err="1"/>
              <a:t>Map</a:t>
            </a:r>
            <a:r>
              <a:rPr lang="de-DE" dirty="0"/>
              <a:t> in t1</a:t>
            </a:r>
          </a:p>
          <a:p>
            <a:endParaRPr lang="de-DE" dirty="0"/>
          </a:p>
          <a:p>
            <a:r>
              <a:rPr lang="de-DE" b="1" dirty="0"/>
              <a:t>Rate </a:t>
            </a:r>
            <a:r>
              <a:rPr lang="de-DE" b="1" dirty="0" err="1"/>
              <a:t>imposed</a:t>
            </a:r>
            <a:r>
              <a:rPr lang="de-DE" b="1" dirty="0"/>
              <a:t>: 5 </a:t>
            </a:r>
            <a:r>
              <a:rPr lang="de-DE" b="1" dirty="0" err="1"/>
              <a:t>pixels</a:t>
            </a:r>
            <a:r>
              <a:rPr lang="de-DE" b="1" dirty="0"/>
              <a:t> </a:t>
            </a:r>
            <a:r>
              <a:rPr lang="de-DE" b="1" dirty="0" err="1"/>
              <a:t>change</a:t>
            </a:r>
            <a:r>
              <a:rPr lang="de-DE" b="1" dirty="0"/>
              <a:t> </a:t>
            </a:r>
            <a:r>
              <a:rPr lang="de-DE" b="1" dirty="0" err="1"/>
              <a:t>state</a:t>
            </a:r>
            <a:endParaRPr lang="de-DE" b="1" dirty="0"/>
          </a:p>
          <a:p>
            <a:r>
              <a:rPr lang="de-DE" b="1" dirty="0"/>
              <a:t>Select </a:t>
            </a:r>
            <a:r>
              <a:rPr lang="de-DE" b="1" dirty="0" err="1"/>
              <a:t>those</a:t>
            </a:r>
            <a:r>
              <a:rPr lang="de-DE" b="1" dirty="0"/>
              <a:t> </a:t>
            </a:r>
            <a:r>
              <a:rPr lang="de-DE" b="1" dirty="0" err="1"/>
              <a:t>with</a:t>
            </a:r>
            <a:r>
              <a:rPr lang="de-DE" b="1" dirty="0"/>
              <a:t> </a:t>
            </a:r>
            <a:r>
              <a:rPr lang="de-DE" b="1" dirty="0" err="1"/>
              <a:t>highest</a:t>
            </a:r>
            <a:r>
              <a:rPr lang="de-DE" b="1" dirty="0"/>
              <a:t> </a:t>
            </a:r>
            <a:r>
              <a:rPr lang="de-DE" b="1" dirty="0" err="1"/>
              <a:t>probability</a:t>
            </a:r>
            <a:endParaRPr lang="de-DE" b="1" dirty="0"/>
          </a:p>
          <a:p>
            <a:endParaRPr lang="de-DE" dirty="0"/>
          </a:p>
        </p:txBody>
      </p:sp>
      <p:sp>
        <p:nvSpPr>
          <p:cNvPr id="7" name="TextBox 6">
            <a:extLst>
              <a:ext uri="{FF2B5EF4-FFF2-40B4-BE49-F238E27FC236}">
                <a16:creationId xmlns:a16="http://schemas.microsoft.com/office/drawing/2014/main" id="{59E05640-0E0F-DB40-A4A7-06A5E96232A5}"/>
              </a:ext>
            </a:extLst>
          </p:cNvPr>
          <p:cNvSpPr txBox="1"/>
          <p:nvPr/>
        </p:nvSpPr>
        <p:spPr>
          <a:xfrm>
            <a:off x="4963587" y="4775641"/>
            <a:ext cx="3551763" cy="2031325"/>
          </a:xfrm>
          <a:prstGeom prst="rect">
            <a:avLst/>
          </a:prstGeom>
          <a:noFill/>
        </p:spPr>
        <p:txBody>
          <a:bodyPr wrap="square" rtlCol="0">
            <a:spAutoFit/>
          </a:bodyPr>
          <a:lstStyle/>
          <a:p>
            <a:r>
              <a:rPr lang="de-DE" dirty="0" err="1"/>
              <a:t>Probability</a:t>
            </a:r>
            <a:r>
              <a:rPr lang="de-DE" dirty="0"/>
              <a:t> </a:t>
            </a:r>
            <a:r>
              <a:rPr lang="de-DE" dirty="0" err="1"/>
              <a:t>of</a:t>
            </a:r>
            <a:r>
              <a:rPr lang="de-DE" dirty="0"/>
              <a:t> </a:t>
            </a:r>
            <a:r>
              <a:rPr lang="de-DE" dirty="0" err="1"/>
              <a:t>conversion</a:t>
            </a:r>
            <a:r>
              <a:rPr lang="de-DE" dirty="0"/>
              <a:t> (</a:t>
            </a:r>
            <a:r>
              <a:rPr lang="de-DE" dirty="0" err="1"/>
              <a:t>coming</a:t>
            </a:r>
            <a:r>
              <a:rPr lang="de-DE" dirty="0"/>
              <a:t> </a:t>
            </a:r>
            <a:r>
              <a:rPr lang="de-DE" dirty="0" err="1"/>
              <a:t>from</a:t>
            </a:r>
            <a:r>
              <a:rPr lang="de-DE" dirty="0"/>
              <a:t> a </a:t>
            </a:r>
            <a:r>
              <a:rPr lang="de-DE" dirty="0" err="1"/>
              <a:t>model</a:t>
            </a:r>
            <a:r>
              <a:rPr lang="de-DE" dirty="0"/>
              <a:t>):</a:t>
            </a:r>
          </a:p>
          <a:p>
            <a:pPr marL="285750" indent="-285750">
              <a:buFontTx/>
              <a:buChar char="-"/>
            </a:pPr>
            <a:r>
              <a:rPr lang="de-DE" dirty="0" err="1"/>
              <a:t>Depends</a:t>
            </a:r>
            <a:r>
              <a:rPr lang="de-DE" dirty="0"/>
              <a:t> on </a:t>
            </a:r>
            <a:r>
              <a:rPr lang="de-DE" dirty="0" err="1"/>
              <a:t>past</a:t>
            </a:r>
            <a:r>
              <a:rPr lang="de-DE" dirty="0"/>
              <a:t> </a:t>
            </a:r>
            <a:r>
              <a:rPr lang="de-DE" dirty="0" err="1"/>
              <a:t>deforestation</a:t>
            </a:r>
            <a:endParaRPr lang="de-DE" dirty="0"/>
          </a:p>
          <a:p>
            <a:pPr marL="285750" indent="-285750">
              <a:buFontTx/>
              <a:buChar char="-"/>
            </a:pPr>
            <a:r>
              <a:rPr lang="de-DE" dirty="0" err="1"/>
              <a:t>Distance</a:t>
            </a:r>
            <a:r>
              <a:rPr lang="de-DE" dirty="0"/>
              <a:t> </a:t>
            </a:r>
            <a:r>
              <a:rPr lang="de-DE" dirty="0" err="1"/>
              <a:t>to</a:t>
            </a:r>
            <a:r>
              <a:rPr lang="de-DE" dirty="0"/>
              <a:t> </a:t>
            </a:r>
            <a:r>
              <a:rPr lang="de-DE" dirty="0" err="1"/>
              <a:t>roads</a:t>
            </a:r>
            <a:endParaRPr lang="de-DE" dirty="0"/>
          </a:p>
          <a:p>
            <a:pPr marL="285750" indent="-285750">
              <a:buFontTx/>
              <a:buChar char="-"/>
            </a:pPr>
            <a:r>
              <a:rPr lang="de-DE" dirty="0" err="1"/>
              <a:t>Socioeconomic</a:t>
            </a:r>
            <a:r>
              <a:rPr lang="de-DE" dirty="0"/>
              <a:t> </a:t>
            </a:r>
            <a:r>
              <a:rPr lang="de-DE" dirty="0" err="1"/>
              <a:t>factors</a:t>
            </a:r>
            <a:endParaRPr lang="de-DE" dirty="0"/>
          </a:p>
          <a:p>
            <a:pPr marL="285750" indent="-285750">
              <a:buFontTx/>
              <a:buChar char="-"/>
            </a:pPr>
            <a:r>
              <a:rPr lang="de-DE" dirty="0" err="1"/>
              <a:t>Existance</a:t>
            </a:r>
            <a:r>
              <a:rPr lang="de-DE" dirty="0"/>
              <a:t> </a:t>
            </a:r>
            <a:r>
              <a:rPr lang="de-DE" dirty="0" err="1"/>
              <a:t>of</a:t>
            </a:r>
            <a:r>
              <a:rPr lang="de-DE" dirty="0"/>
              <a:t> </a:t>
            </a:r>
            <a:r>
              <a:rPr lang="de-DE" dirty="0" err="1"/>
              <a:t>protected</a:t>
            </a:r>
            <a:r>
              <a:rPr lang="de-DE" dirty="0"/>
              <a:t> </a:t>
            </a:r>
            <a:r>
              <a:rPr lang="de-DE" dirty="0" err="1"/>
              <a:t>areas</a:t>
            </a:r>
            <a:endParaRPr lang="de-DE" dirty="0"/>
          </a:p>
          <a:p>
            <a:pPr marL="285750" indent="-285750">
              <a:buFontTx/>
              <a:buChar char="-"/>
            </a:pPr>
            <a:r>
              <a:rPr lang="de-DE" dirty="0"/>
              <a:t>Etc.</a:t>
            </a:r>
          </a:p>
        </p:txBody>
      </p:sp>
    </p:spTree>
    <p:extLst>
      <p:ext uri="{BB962C8B-B14F-4D97-AF65-F5344CB8AC3E}">
        <p14:creationId xmlns:p14="http://schemas.microsoft.com/office/powerpoint/2010/main" val="30200474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30D49-7324-BC42-855A-B28B9A4108F6}"/>
              </a:ext>
            </a:extLst>
          </p:cNvPr>
          <p:cNvSpPr>
            <a:spLocks noGrp="1"/>
          </p:cNvSpPr>
          <p:nvPr>
            <p:ph type="title"/>
          </p:nvPr>
        </p:nvSpPr>
        <p:spPr/>
        <p:txBody>
          <a:bodyPr>
            <a:normAutofit/>
          </a:bodyPr>
          <a:lstStyle/>
          <a:p>
            <a:r>
              <a:rPr lang="pt-PT" b="1" kern="0" dirty="0" err="1"/>
              <a:t>Five</a:t>
            </a:r>
            <a:r>
              <a:rPr lang="pt-PT" b="1" kern="0" dirty="0"/>
              <a:t> </a:t>
            </a:r>
            <a:r>
              <a:rPr lang="pt-PT" b="1" kern="0" dirty="0" err="1"/>
              <a:t>broad</a:t>
            </a:r>
            <a:r>
              <a:rPr lang="pt-PT" b="1" kern="0" dirty="0"/>
              <a:t> LCC </a:t>
            </a:r>
            <a:r>
              <a:rPr lang="pt-PT" b="1" kern="0" dirty="0" err="1"/>
              <a:t>model</a:t>
            </a:r>
            <a:r>
              <a:rPr lang="pt-PT" b="1" kern="0" dirty="0"/>
              <a:t> </a:t>
            </a:r>
            <a:r>
              <a:rPr lang="pt-PT" b="1" kern="0" dirty="0" err="1"/>
              <a:t>categories</a:t>
            </a:r>
            <a:br>
              <a:rPr lang="pt-PT" sz="6600" b="1" kern="0" dirty="0"/>
            </a:br>
            <a:endParaRPr lang="de-DE" dirty="0"/>
          </a:p>
        </p:txBody>
      </p:sp>
      <p:sp>
        <p:nvSpPr>
          <p:cNvPr id="4" name="Rectangle 3">
            <a:extLst>
              <a:ext uri="{FF2B5EF4-FFF2-40B4-BE49-F238E27FC236}">
                <a16:creationId xmlns:a16="http://schemas.microsoft.com/office/drawing/2014/main" id="{6874372C-54E5-A043-B931-C8B03B146CF1}"/>
              </a:ext>
            </a:extLst>
          </p:cNvPr>
          <p:cNvSpPr txBox="1">
            <a:spLocks noGrp="1" noChangeArrowheads="1"/>
          </p:cNvSpPr>
          <p:nvPr>
            <p:ph idx="1"/>
          </p:nvPr>
        </p:nvSpPr>
        <p:spPr bwMode="auto">
          <a:prstGeom prst="rect">
            <a:avLst/>
          </a:prstGeom>
          <a:noFill/>
          <a:ln w="9525">
            <a:noFill/>
            <a:miter lim="800000"/>
            <a:headEnd/>
            <a:tailEnd/>
          </a:ln>
        </p:spPr>
        <p:txBody>
          <a:bodyPr lIns="0" tIns="0" rIns="0" bIns="0">
            <a:normAutofit fontScale="92500" lnSpcReduction="10000"/>
          </a:bodyPr>
          <a:lstStyle/>
          <a:p>
            <a:pPr marL="285750" indent="-285750">
              <a:spcBef>
                <a:spcPct val="20000"/>
              </a:spcBef>
              <a:buFont typeface="Arial" panose="020B0604020202020204" pitchFamily="34" charset="0"/>
              <a:buChar char="•"/>
              <a:defRPr/>
            </a:pPr>
            <a:r>
              <a:rPr lang="pt-PT" dirty="0" err="1"/>
              <a:t>Statistical</a:t>
            </a:r>
            <a:r>
              <a:rPr lang="pt-PT" dirty="0">
                <a:solidFill>
                  <a:srgbClr val="FF0000"/>
                </a:solidFill>
              </a:rPr>
              <a:t> </a:t>
            </a:r>
            <a:r>
              <a:rPr lang="pt-PT" dirty="0"/>
              <a:t>– </a:t>
            </a:r>
            <a:r>
              <a:rPr lang="pt-PT" sz="1800" dirty="0" err="1"/>
              <a:t>understand</a:t>
            </a:r>
            <a:r>
              <a:rPr lang="pt-PT" sz="1800" dirty="0"/>
              <a:t> </a:t>
            </a:r>
            <a:r>
              <a:rPr lang="pt-PT" sz="1800" dirty="0" err="1"/>
              <a:t>the</a:t>
            </a:r>
            <a:r>
              <a:rPr lang="pt-PT" sz="1800" dirty="0"/>
              <a:t> </a:t>
            </a:r>
            <a:r>
              <a:rPr lang="pt-PT" sz="1800" dirty="0" err="1"/>
              <a:t>relationship</a:t>
            </a:r>
            <a:r>
              <a:rPr lang="pt-PT" sz="1800" dirty="0"/>
              <a:t> </a:t>
            </a:r>
            <a:r>
              <a:rPr lang="pt-PT" sz="1800" dirty="0" err="1"/>
              <a:t>between</a:t>
            </a:r>
            <a:r>
              <a:rPr lang="pt-PT" sz="1800" dirty="0"/>
              <a:t> input data </a:t>
            </a:r>
            <a:r>
              <a:rPr lang="pt-PT" sz="1800" dirty="0" err="1"/>
              <a:t>and</a:t>
            </a:r>
            <a:r>
              <a:rPr lang="pt-PT" sz="1800" dirty="0"/>
              <a:t> LCC </a:t>
            </a:r>
            <a:r>
              <a:rPr lang="pt-PT" sz="1800" dirty="0" err="1"/>
              <a:t>observed</a:t>
            </a:r>
            <a:r>
              <a:rPr lang="pt-PT" sz="1800" dirty="0"/>
              <a:t>, </a:t>
            </a:r>
            <a:r>
              <a:rPr lang="pt-PT" sz="1800" dirty="0" err="1"/>
              <a:t>and</a:t>
            </a:r>
            <a:r>
              <a:rPr lang="pt-PT" sz="1800" dirty="0"/>
              <a:t> </a:t>
            </a:r>
            <a:r>
              <a:rPr lang="pt-PT" sz="1800" dirty="0" err="1"/>
              <a:t>then</a:t>
            </a:r>
            <a:r>
              <a:rPr lang="pt-PT" sz="1800" dirty="0"/>
              <a:t> </a:t>
            </a:r>
            <a:r>
              <a:rPr lang="pt-PT" sz="1800" dirty="0" err="1"/>
              <a:t>project</a:t>
            </a:r>
            <a:r>
              <a:rPr lang="pt-PT" sz="1800" dirty="0"/>
              <a:t> </a:t>
            </a:r>
            <a:r>
              <a:rPr lang="pt-PT" sz="1800" dirty="0" err="1"/>
              <a:t>that</a:t>
            </a:r>
            <a:r>
              <a:rPr lang="pt-PT" sz="1800" dirty="0"/>
              <a:t> </a:t>
            </a:r>
            <a:r>
              <a:rPr lang="pt-PT" sz="1800" dirty="0" err="1"/>
              <a:t>same</a:t>
            </a:r>
            <a:r>
              <a:rPr lang="pt-PT" sz="1800" dirty="0"/>
              <a:t> </a:t>
            </a:r>
            <a:r>
              <a:rPr lang="pt-PT" sz="1800" dirty="0" err="1"/>
              <a:t>trend</a:t>
            </a:r>
            <a:r>
              <a:rPr lang="pt-PT" sz="1800" dirty="0"/>
              <a:t>;</a:t>
            </a:r>
          </a:p>
          <a:p>
            <a:pPr>
              <a:spcBef>
                <a:spcPct val="20000"/>
              </a:spcBef>
              <a:defRPr/>
            </a:pPr>
            <a:endParaRPr lang="pt-PT" dirty="0"/>
          </a:p>
          <a:p>
            <a:pPr marL="285750" indent="-285750">
              <a:spcBef>
                <a:spcPct val="20000"/>
              </a:spcBef>
              <a:buFont typeface="Arial" panose="020B0604020202020204" pitchFamily="34" charset="0"/>
              <a:buChar char="•"/>
              <a:defRPr/>
            </a:pPr>
            <a:r>
              <a:rPr lang="pt-PT" dirty="0" err="1"/>
              <a:t>Cellular</a:t>
            </a:r>
            <a:r>
              <a:rPr lang="pt-PT" dirty="0"/>
              <a:t> </a:t>
            </a:r>
            <a:r>
              <a:rPr lang="pt-PT" dirty="0" err="1"/>
              <a:t>automata</a:t>
            </a:r>
            <a:r>
              <a:rPr lang="pt-PT" dirty="0"/>
              <a:t> – </a:t>
            </a:r>
            <a:r>
              <a:rPr lang="pt-PT" sz="1800" dirty="0" err="1"/>
              <a:t>strong</a:t>
            </a:r>
            <a:r>
              <a:rPr lang="pt-PT" sz="1800" dirty="0"/>
              <a:t> </a:t>
            </a:r>
            <a:r>
              <a:rPr lang="pt-PT" sz="1800" dirty="0" err="1"/>
              <a:t>effect</a:t>
            </a:r>
            <a:r>
              <a:rPr lang="pt-PT" sz="1800" dirty="0"/>
              <a:t> </a:t>
            </a:r>
            <a:r>
              <a:rPr lang="pt-PT" sz="1800" dirty="0" err="1"/>
              <a:t>of</a:t>
            </a:r>
            <a:r>
              <a:rPr lang="pt-PT" sz="1800" dirty="0"/>
              <a:t> </a:t>
            </a:r>
            <a:r>
              <a:rPr lang="pt-PT" sz="1800" dirty="0" err="1"/>
              <a:t>the</a:t>
            </a:r>
            <a:r>
              <a:rPr lang="pt-PT" sz="1800" dirty="0"/>
              <a:t> local </a:t>
            </a:r>
            <a:r>
              <a:rPr lang="pt-PT" sz="1800" dirty="0" err="1"/>
              <a:t>neighboorhood</a:t>
            </a:r>
            <a:r>
              <a:rPr lang="pt-PT" sz="1800" dirty="0"/>
              <a:t> </a:t>
            </a:r>
            <a:r>
              <a:rPr lang="pt-PT" sz="1800" dirty="0" err="1"/>
              <a:t>on</a:t>
            </a:r>
            <a:r>
              <a:rPr lang="pt-PT" sz="1800" dirty="0"/>
              <a:t> </a:t>
            </a:r>
            <a:r>
              <a:rPr lang="pt-PT" sz="1800" dirty="0" err="1"/>
              <a:t>the</a:t>
            </a:r>
            <a:r>
              <a:rPr lang="pt-PT" sz="1800" dirty="0"/>
              <a:t> future </a:t>
            </a:r>
            <a:r>
              <a:rPr lang="pt-PT" sz="1800" dirty="0" err="1"/>
              <a:t>dynamics</a:t>
            </a:r>
            <a:r>
              <a:rPr lang="pt-PT" sz="1800" dirty="0"/>
              <a:t> </a:t>
            </a:r>
            <a:r>
              <a:rPr lang="pt-PT" sz="1800" dirty="0" err="1"/>
              <a:t>of</a:t>
            </a:r>
            <a:r>
              <a:rPr lang="pt-PT" sz="1800" dirty="0"/>
              <a:t> LCC;</a:t>
            </a:r>
          </a:p>
          <a:p>
            <a:pPr>
              <a:spcBef>
                <a:spcPct val="20000"/>
              </a:spcBef>
              <a:defRPr/>
            </a:pPr>
            <a:endParaRPr lang="pt-PT" dirty="0"/>
          </a:p>
          <a:p>
            <a:pPr marL="285750" indent="-285750">
              <a:spcBef>
                <a:spcPct val="20000"/>
              </a:spcBef>
              <a:buFont typeface="Arial" panose="020B0604020202020204" pitchFamily="34" charset="0"/>
              <a:buChar char="•"/>
              <a:defRPr/>
            </a:pPr>
            <a:r>
              <a:rPr lang="pt-PT" dirty="0" err="1"/>
              <a:t>Agent-based</a:t>
            </a:r>
            <a:r>
              <a:rPr lang="pt-PT" dirty="0"/>
              <a:t> – </a:t>
            </a:r>
            <a:r>
              <a:rPr lang="pt-PT" sz="1800" dirty="0" err="1"/>
              <a:t>understand</a:t>
            </a:r>
            <a:r>
              <a:rPr lang="pt-PT" sz="1800" dirty="0"/>
              <a:t> </a:t>
            </a:r>
            <a:r>
              <a:rPr lang="pt-PT" sz="1800" dirty="0" err="1"/>
              <a:t>what</a:t>
            </a:r>
            <a:r>
              <a:rPr lang="pt-PT" sz="1800" dirty="0"/>
              <a:t> drives </a:t>
            </a:r>
            <a:r>
              <a:rPr lang="pt-PT" sz="1800" dirty="0" err="1"/>
              <a:t>the</a:t>
            </a:r>
            <a:r>
              <a:rPr lang="pt-PT" sz="1800" dirty="0"/>
              <a:t> </a:t>
            </a:r>
            <a:r>
              <a:rPr lang="pt-PT" sz="1800" dirty="0" err="1"/>
              <a:t>decisions</a:t>
            </a:r>
            <a:r>
              <a:rPr lang="pt-PT" sz="1800" dirty="0"/>
              <a:t> </a:t>
            </a:r>
            <a:r>
              <a:rPr lang="pt-PT" sz="1800" dirty="0" err="1"/>
              <a:t>of</a:t>
            </a:r>
            <a:r>
              <a:rPr lang="pt-PT" sz="1800" dirty="0"/>
              <a:t> </a:t>
            </a:r>
            <a:r>
              <a:rPr lang="pt-PT" sz="1800" dirty="0" err="1"/>
              <a:t>the</a:t>
            </a:r>
            <a:r>
              <a:rPr lang="pt-PT" sz="1800" dirty="0"/>
              <a:t> </a:t>
            </a:r>
            <a:r>
              <a:rPr lang="pt-PT" sz="1800" dirty="0" err="1"/>
              <a:t>agents</a:t>
            </a:r>
            <a:r>
              <a:rPr lang="pt-PT" sz="1800" dirty="0"/>
              <a:t> </a:t>
            </a:r>
            <a:r>
              <a:rPr lang="pt-PT" sz="1800" dirty="0" err="1"/>
              <a:t>involved</a:t>
            </a:r>
            <a:r>
              <a:rPr lang="pt-PT" sz="1800" dirty="0"/>
              <a:t> in </a:t>
            </a:r>
            <a:r>
              <a:rPr lang="pt-PT" sz="1800" dirty="0" err="1"/>
              <a:t>the</a:t>
            </a:r>
            <a:r>
              <a:rPr lang="pt-PT" sz="1800" dirty="0"/>
              <a:t> LCC </a:t>
            </a:r>
            <a:r>
              <a:rPr lang="pt-PT" sz="1800" dirty="0" err="1"/>
              <a:t>process</a:t>
            </a:r>
            <a:r>
              <a:rPr lang="pt-PT" sz="1800" dirty="0"/>
              <a:t> (</a:t>
            </a:r>
            <a:r>
              <a:rPr lang="pt-PT" sz="1800" dirty="0" err="1"/>
              <a:t>usually</a:t>
            </a:r>
            <a:r>
              <a:rPr lang="pt-PT" sz="1800" dirty="0"/>
              <a:t> </a:t>
            </a:r>
            <a:r>
              <a:rPr lang="pt-PT" sz="1800" dirty="0" err="1"/>
              <a:t>small</a:t>
            </a:r>
            <a:r>
              <a:rPr lang="pt-PT" sz="1800" dirty="0"/>
              <a:t> </a:t>
            </a:r>
            <a:r>
              <a:rPr lang="pt-PT" sz="1800" dirty="0" err="1"/>
              <a:t>scale</a:t>
            </a:r>
            <a:r>
              <a:rPr lang="pt-PT" sz="1800" dirty="0"/>
              <a:t> </a:t>
            </a:r>
            <a:r>
              <a:rPr lang="pt-PT" sz="1800" dirty="0" err="1"/>
              <a:t>models</a:t>
            </a:r>
            <a:r>
              <a:rPr lang="pt-PT" sz="1800" dirty="0"/>
              <a:t>);</a:t>
            </a:r>
          </a:p>
          <a:p>
            <a:pPr>
              <a:spcBef>
                <a:spcPct val="20000"/>
              </a:spcBef>
              <a:defRPr/>
            </a:pPr>
            <a:endParaRPr lang="pt-PT" dirty="0"/>
          </a:p>
          <a:p>
            <a:pPr marL="285750" indent="-285750">
              <a:spcBef>
                <a:spcPct val="20000"/>
              </a:spcBef>
              <a:buFont typeface="Arial" panose="020B0604020202020204" pitchFamily="34" charset="0"/>
              <a:buChar char="•"/>
              <a:defRPr/>
            </a:pPr>
            <a:r>
              <a:rPr lang="pt-PT" dirty="0" err="1"/>
              <a:t>Optimization</a:t>
            </a:r>
            <a:r>
              <a:rPr lang="pt-PT" dirty="0"/>
              <a:t> – </a:t>
            </a:r>
            <a:r>
              <a:rPr lang="pt-PT" sz="1800" dirty="0" err="1"/>
              <a:t>seeking</a:t>
            </a:r>
            <a:r>
              <a:rPr lang="pt-PT" sz="1800" dirty="0"/>
              <a:t> to </a:t>
            </a:r>
            <a:r>
              <a:rPr lang="pt-PT" sz="1800" dirty="0" err="1"/>
              <a:t>optimise</a:t>
            </a:r>
            <a:r>
              <a:rPr lang="pt-PT" sz="1800" dirty="0"/>
              <a:t> </a:t>
            </a:r>
            <a:r>
              <a:rPr lang="pt-PT" sz="1800" dirty="0" err="1"/>
              <a:t>production</a:t>
            </a:r>
            <a:r>
              <a:rPr lang="pt-PT" sz="1800" dirty="0"/>
              <a:t> </a:t>
            </a:r>
            <a:r>
              <a:rPr lang="pt-PT" sz="1800" dirty="0" err="1"/>
              <a:t>or</a:t>
            </a:r>
            <a:r>
              <a:rPr lang="pt-PT" sz="1800" dirty="0"/>
              <a:t> </a:t>
            </a:r>
            <a:r>
              <a:rPr lang="pt-PT" sz="1800" dirty="0" err="1"/>
              <a:t>minimise</a:t>
            </a:r>
            <a:r>
              <a:rPr lang="pt-PT" sz="1800" dirty="0"/>
              <a:t> </a:t>
            </a:r>
            <a:r>
              <a:rPr lang="pt-PT" sz="1800" dirty="0" err="1"/>
              <a:t>costs</a:t>
            </a:r>
            <a:r>
              <a:rPr lang="pt-PT" sz="1800" dirty="0"/>
              <a:t> (</a:t>
            </a:r>
            <a:r>
              <a:rPr lang="pt-PT" sz="1800" dirty="0" err="1"/>
              <a:t>usually</a:t>
            </a:r>
            <a:r>
              <a:rPr lang="pt-PT" sz="1800" dirty="0"/>
              <a:t> </a:t>
            </a:r>
            <a:r>
              <a:rPr lang="pt-PT" sz="1800" dirty="0" err="1"/>
              <a:t>small</a:t>
            </a:r>
            <a:r>
              <a:rPr lang="pt-PT" sz="1800" dirty="0"/>
              <a:t> </a:t>
            </a:r>
            <a:r>
              <a:rPr lang="pt-PT" sz="1800" dirty="0" err="1"/>
              <a:t>scale</a:t>
            </a:r>
            <a:r>
              <a:rPr lang="pt-PT" sz="1800" dirty="0"/>
              <a:t> </a:t>
            </a:r>
            <a:r>
              <a:rPr lang="pt-PT" sz="1800" dirty="0" err="1"/>
              <a:t>models</a:t>
            </a:r>
            <a:r>
              <a:rPr lang="pt-PT" sz="1800" dirty="0"/>
              <a:t>);</a:t>
            </a:r>
          </a:p>
          <a:p>
            <a:pPr>
              <a:spcBef>
                <a:spcPct val="20000"/>
              </a:spcBef>
              <a:defRPr/>
            </a:pPr>
            <a:endParaRPr lang="pt-PT" sz="1800" dirty="0"/>
          </a:p>
          <a:p>
            <a:pPr marL="285750" indent="-285750">
              <a:spcBef>
                <a:spcPct val="20000"/>
              </a:spcBef>
              <a:buFont typeface="Arial" panose="020B0604020202020204" pitchFamily="34" charset="0"/>
              <a:buChar char="•"/>
              <a:defRPr/>
            </a:pPr>
            <a:r>
              <a:rPr lang="pt-PT" kern="0" dirty="0" err="1">
                <a:latin typeface="+mn-lt"/>
                <a:cs typeface="+mn-cs"/>
              </a:rPr>
              <a:t>Other</a:t>
            </a:r>
            <a:r>
              <a:rPr lang="pt-PT" kern="0" dirty="0">
                <a:latin typeface="+mn-lt"/>
                <a:cs typeface="+mn-cs"/>
              </a:rPr>
              <a:t> – </a:t>
            </a:r>
            <a:r>
              <a:rPr lang="pt-PT" sz="1800" kern="0" dirty="0">
                <a:latin typeface="+mn-lt"/>
                <a:cs typeface="+mn-cs"/>
              </a:rPr>
              <a:t>rule </a:t>
            </a:r>
            <a:r>
              <a:rPr lang="pt-PT" sz="1800" kern="0" dirty="0" err="1">
                <a:latin typeface="+mn-lt"/>
                <a:cs typeface="+mn-cs"/>
              </a:rPr>
              <a:t>based</a:t>
            </a:r>
            <a:r>
              <a:rPr lang="pt-PT" sz="1800" kern="0" dirty="0">
                <a:latin typeface="+mn-lt"/>
                <a:cs typeface="+mn-cs"/>
              </a:rPr>
              <a:t>, neural networks, </a:t>
            </a:r>
            <a:r>
              <a:rPr lang="pt-PT" sz="1800" kern="0" dirty="0" err="1">
                <a:latin typeface="+mn-lt"/>
                <a:cs typeface="+mn-cs"/>
              </a:rPr>
              <a:t>markov</a:t>
            </a:r>
            <a:r>
              <a:rPr lang="pt-PT" sz="1800" kern="0" dirty="0">
                <a:latin typeface="+mn-lt"/>
                <a:cs typeface="+mn-cs"/>
              </a:rPr>
              <a:t> </a:t>
            </a:r>
            <a:r>
              <a:rPr lang="pt-PT" sz="1800" kern="0" dirty="0" err="1">
                <a:latin typeface="+mn-lt"/>
                <a:cs typeface="+mn-cs"/>
              </a:rPr>
              <a:t>chain</a:t>
            </a:r>
            <a:r>
              <a:rPr lang="pt-PT" sz="1800" kern="0" dirty="0">
                <a:latin typeface="+mn-lt"/>
                <a:cs typeface="+mn-cs"/>
              </a:rPr>
              <a:t>, etc.</a:t>
            </a:r>
          </a:p>
          <a:p>
            <a:pPr>
              <a:spcBef>
                <a:spcPct val="20000"/>
              </a:spcBef>
              <a:defRPr/>
            </a:pPr>
            <a:endParaRPr lang="en-GB" sz="1800" kern="0" dirty="0">
              <a:latin typeface="+mn-lt"/>
              <a:cs typeface="+mn-cs"/>
            </a:endParaRPr>
          </a:p>
          <a:p>
            <a:pPr>
              <a:spcBef>
                <a:spcPct val="20000"/>
              </a:spcBef>
              <a:defRPr/>
            </a:pPr>
            <a:endParaRPr lang="en-GB" sz="1200" kern="0" dirty="0">
              <a:latin typeface="+mn-lt"/>
              <a:cs typeface="+mn-cs"/>
            </a:endParaRPr>
          </a:p>
          <a:p>
            <a:pPr>
              <a:spcBef>
                <a:spcPct val="20000"/>
              </a:spcBef>
              <a:defRPr/>
            </a:pPr>
            <a:endParaRPr lang="en-GB" sz="1200" kern="0" dirty="0">
              <a:latin typeface="+mn-lt"/>
              <a:cs typeface="+mn-cs"/>
            </a:endParaRPr>
          </a:p>
          <a:p>
            <a:pPr>
              <a:spcBef>
                <a:spcPct val="20000"/>
              </a:spcBef>
              <a:defRPr/>
            </a:pPr>
            <a:endParaRPr lang="en-US" sz="1600" kern="0" dirty="0">
              <a:latin typeface="+mn-lt"/>
              <a:cs typeface="+mn-cs"/>
            </a:endParaRPr>
          </a:p>
        </p:txBody>
      </p:sp>
    </p:spTree>
    <p:extLst>
      <p:ext uri="{BB962C8B-B14F-4D97-AF65-F5344CB8AC3E}">
        <p14:creationId xmlns:p14="http://schemas.microsoft.com/office/powerpoint/2010/main" val="21243663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EEC1-0CFD-5F43-8C89-C5D222FDD0D5}"/>
              </a:ext>
            </a:extLst>
          </p:cNvPr>
          <p:cNvSpPr>
            <a:spLocks noGrp="1"/>
          </p:cNvSpPr>
          <p:nvPr>
            <p:ph type="title"/>
          </p:nvPr>
        </p:nvSpPr>
        <p:spPr/>
        <p:txBody>
          <a:bodyPr/>
          <a:lstStyle/>
          <a:p>
            <a:r>
              <a:rPr lang="de-DE" dirty="0"/>
              <a:t>Softwares out </a:t>
            </a:r>
            <a:r>
              <a:rPr lang="de-DE" dirty="0" err="1"/>
              <a:t>there</a:t>
            </a:r>
            <a:r>
              <a:rPr lang="de-DE" dirty="0"/>
              <a:t> (</a:t>
            </a:r>
            <a:r>
              <a:rPr lang="de-DE" dirty="0" err="1"/>
              <a:t>by</a:t>
            </a:r>
            <a:r>
              <a:rPr lang="de-DE" dirty="0"/>
              <a:t> </a:t>
            </a:r>
            <a:r>
              <a:rPr lang="de-DE" dirty="0" err="1"/>
              <a:t>no</a:t>
            </a:r>
            <a:r>
              <a:rPr lang="de-DE" dirty="0"/>
              <a:t> </a:t>
            </a:r>
            <a:r>
              <a:rPr lang="de-DE" dirty="0" err="1"/>
              <a:t>order</a:t>
            </a:r>
            <a:r>
              <a:rPr lang="de-DE" dirty="0"/>
              <a:t>)</a:t>
            </a:r>
          </a:p>
        </p:txBody>
      </p:sp>
      <p:sp>
        <p:nvSpPr>
          <p:cNvPr id="4" name="Rectangle 3">
            <a:extLst>
              <a:ext uri="{FF2B5EF4-FFF2-40B4-BE49-F238E27FC236}">
                <a16:creationId xmlns:a16="http://schemas.microsoft.com/office/drawing/2014/main" id="{09D267F8-EA8A-A84F-9984-BE95F51E5923}"/>
              </a:ext>
            </a:extLst>
          </p:cNvPr>
          <p:cNvSpPr/>
          <p:nvPr/>
        </p:nvSpPr>
        <p:spPr>
          <a:xfrm>
            <a:off x="251520" y="1471560"/>
            <a:ext cx="8640960" cy="4632037"/>
          </a:xfrm>
          <a:prstGeom prst="rect">
            <a:avLst/>
          </a:prstGeom>
        </p:spPr>
        <p:txBody>
          <a:bodyPr wrap="square">
            <a:spAutoFit/>
          </a:bodyPr>
          <a:lstStyle/>
          <a:p>
            <a:pPr marL="457200" indent="-457200">
              <a:spcAft>
                <a:spcPts val="600"/>
              </a:spcAft>
              <a:buAutoNum type="arabicParenR"/>
            </a:pPr>
            <a:r>
              <a:rPr lang="en-US" sz="2000" dirty="0"/>
              <a:t>The Land Change </a:t>
            </a:r>
            <a:r>
              <a:rPr lang="en-US" sz="2000" dirty="0" err="1"/>
              <a:t>Modeller</a:t>
            </a:r>
            <a:r>
              <a:rPr lang="en-US" sz="2000" dirty="0"/>
              <a:t> and GEOMOD within IDRISI </a:t>
            </a:r>
            <a:r>
              <a:rPr lang="en-US" sz="2000" dirty="0">
                <a:hlinkClick r:id="rId2"/>
              </a:rPr>
              <a:t>http://www.clarklabs.org/</a:t>
            </a:r>
            <a:endParaRPr lang="en-US" sz="2000" dirty="0"/>
          </a:p>
          <a:p>
            <a:pPr marL="457200" indent="-457200">
              <a:spcAft>
                <a:spcPts val="600"/>
              </a:spcAft>
              <a:buAutoNum type="arabicParenR"/>
            </a:pPr>
            <a:r>
              <a:rPr lang="en-US" sz="2000" dirty="0"/>
              <a:t>DINAMICA EGO </a:t>
            </a:r>
            <a:r>
              <a:rPr lang="en-GB" sz="2000" dirty="0">
                <a:hlinkClick r:id="rId3"/>
              </a:rPr>
              <a:t>http://www.csr.ufmg.br/dinamica/</a:t>
            </a:r>
            <a:r>
              <a:rPr lang="en-GB" sz="2000" dirty="0"/>
              <a:t> </a:t>
            </a:r>
          </a:p>
          <a:p>
            <a:pPr marL="457200" indent="-457200">
              <a:spcAft>
                <a:spcPts val="600"/>
              </a:spcAft>
              <a:buAutoNum type="arabicParenR"/>
            </a:pPr>
            <a:r>
              <a:rPr lang="en-GB" sz="2000" dirty="0"/>
              <a:t>CLUE, CLUE-S </a:t>
            </a:r>
            <a:r>
              <a:rPr lang="en-GB" sz="2000" dirty="0">
                <a:hlinkClick r:id="rId4"/>
              </a:rPr>
              <a:t>http://www.ivm.vu.nl/en/Organisation/departments/spatial-analysis-decision-support/Clue/index.asp</a:t>
            </a:r>
            <a:r>
              <a:rPr lang="en-GB" sz="2000" dirty="0"/>
              <a:t> </a:t>
            </a:r>
          </a:p>
          <a:p>
            <a:pPr marL="457200" indent="-457200">
              <a:spcAft>
                <a:spcPts val="600"/>
              </a:spcAft>
              <a:buAutoNum type="arabicParenR"/>
            </a:pPr>
            <a:r>
              <a:rPr lang="en-GB" sz="2000" dirty="0" err="1"/>
              <a:t>TerraME</a:t>
            </a:r>
            <a:r>
              <a:rPr lang="en-GB" sz="2000" dirty="0"/>
              <a:t> </a:t>
            </a:r>
            <a:r>
              <a:rPr lang="en-GB" sz="2000" dirty="0">
                <a:hlinkClick r:id="rId5"/>
              </a:rPr>
              <a:t>http://www.terrame.org/doku.php</a:t>
            </a:r>
            <a:r>
              <a:rPr lang="en-GB" sz="2000" dirty="0"/>
              <a:t> </a:t>
            </a:r>
          </a:p>
          <a:p>
            <a:pPr marL="457200" indent="-457200">
              <a:spcAft>
                <a:spcPts val="600"/>
              </a:spcAft>
              <a:buAutoNum type="arabicParenR"/>
            </a:pPr>
            <a:r>
              <a:rPr lang="en-GB" sz="2000" dirty="0" err="1"/>
              <a:t>LandSHIFT</a:t>
            </a:r>
            <a:r>
              <a:rPr lang="en-GB" sz="2000" dirty="0"/>
              <a:t> </a:t>
            </a:r>
            <a:r>
              <a:rPr lang="en-GB" sz="2000" dirty="0">
                <a:hlinkClick r:id="rId6"/>
              </a:rPr>
              <a:t>http://www.usf.uni-kassel.de/cesr/index.php?option=com_project&amp;task=view_detail&amp;agid=27&amp;lang=en</a:t>
            </a:r>
            <a:r>
              <a:rPr lang="en-GB" sz="2000" dirty="0"/>
              <a:t> </a:t>
            </a:r>
          </a:p>
          <a:p>
            <a:pPr marL="457200" indent="-457200">
              <a:spcAft>
                <a:spcPts val="600"/>
              </a:spcAft>
              <a:buAutoNum type="arabicParenR"/>
            </a:pPr>
            <a:r>
              <a:rPr lang="en-GB" sz="2000" dirty="0"/>
              <a:t>FALLOW </a:t>
            </a:r>
            <a:r>
              <a:rPr lang="en-GB" sz="2000" dirty="0">
                <a:hlinkClick r:id="rId7"/>
              </a:rPr>
              <a:t>http://www.worldagroforestry.org/sea/fallow</a:t>
            </a:r>
            <a:r>
              <a:rPr lang="en-GB" sz="2000" u="sng" dirty="0"/>
              <a:t> </a:t>
            </a:r>
          </a:p>
          <a:p>
            <a:pPr marL="457200" indent="-457200">
              <a:spcAft>
                <a:spcPts val="600"/>
              </a:spcAft>
              <a:buAutoNum type="arabicParenR"/>
            </a:pPr>
            <a:r>
              <a:rPr lang="en-GB" sz="2000" u="sng" dirty="0"/>
              <a:t>SITE </a:t>
            </a:r>
            <a:r>
              <a:rPr lang="en-GB" sz="2000" dirty="0">
                <a:hlinkClick r:id="rId8"/>
              </a:rPr>
              <a:t>http://www.ufz.de/index.php?en=19080</a:t>
            </a:r>
            <a:r>
              <a:rPr lang="en-GB" sz="2000" u="sng" dirty="0"/>
              <a:t> </a:t>
            </a:r>
          </a:p>
          <a:p>
            <a:pPr marL="457200" indent="-457200">
              <a:spcAft>
                <a:spcPts val="600"/>
              </a:spcAft>
              <a:buAutoNum type="arabicParenR"/>
            </a:pPr>
            <a:r>
              <a:rPr lang="en-GB" sz="2000" u="sng" dirty="0" err="1"/>
              <a:t>StocModLCC</a:t>
            </a:r>
            <a:r>
              <a:rPr lang="en-GB" sz="2000" u="sng" dirty="0"/>
              <a:t> </a:t>
            </a:r>
            <a:r>
              <a:rPr lang="en-GB" sz="2000" u="sng" dirty="0">
                <a:hlinkClick r:id="rId9"/>
              </a:rPr>
              <a:t>www.stocmodlcc.net</a:t>
            </a:r>
            <a:r>
              <a:rPr lang="en-GB" sz="2000" u="sng" dirty="0"/>
              <a:t> </a:t>
            </a:r>
            <a:endParaRPr lang="en-US" sz="2000" dirty="0"/>
          </a:p>
        </p:txBody>
      </p:sp>
      <p:sp>
        <p:nvSpPr>
          <p:cNvPr id="5" name="TextBox 6">
            <a:extLst>
              <a:ext uri="{FF2B5EF4-FFF2-40B4-BE49-F238E27FC236}">
                <a16:creationId xmlns:a16="http://schemas.microsoft.com/office/drawing/2014/main" id="{B72C17FD-C2FC-AB44-B68A-6AF03B48A69D}"/>
              </a:ext>
            </a:extLst>
          </p:cNvPr>
          <p:cNvSpPr txBox="1"/>
          <p:nvPr/>
        </p:nvSpPr>
        <p:spPr>
          <a:xfrm>
            <a:off x="7308303" y="5931109"/>
            <a:ext cx="1821295" cy="830997"/>
          </a:xfrm>
          <a:prstGeom prst="rect">
            <a:avLst/>
          </a:prstGeom>
          <a:noFill/>
        </p:spPr>
        <p:txBody>
          <a:bodyPr wrap="square" rtlCol="0">
            <a:spAutoFit/>
          </a:bodyPr>
          <a:lstStyle/>
          <a:p>
            <a:r>
              <a:rPr lang="pt-PT" sz="1600" dirty="0">
                <a:solidFill>
                  <a:srgbClr val="1B0807"/>
                </a:solidFill>
              </a:rPr>
              <a:t>Rosa </a:t>
            </a:r>
            <a:r>
              <a:rPr lang="pt-PT" sz="1600" dirty="0" err="1">
                <a:solidFill>
                  <a:srgbClr val="1B0807"/>
                </a:solidFill>
              </a:rPr>
              <a:t>et</a:t>
            </a:r>
            <a:r>
              <a:rPr lang="pt-PT" sz="1600" dirty="0">
                <a:solidFill>
                  <a:srgbClr val="1B0807"/>
                </a:solidFill>
              </a:rPr>
              <a:t> al. 2014 Global </a:t>
            </a:r>
            <a:r>
              <a:rPr lang="pt-PT" sz="1600" dirty="0" err="1">
                <a:solidFill>
                  <a:srgbClr val="1B0807"/>
                </a:solidFill>
              </a:rPr>
              <a:t>Change</a:t>
            </a:r>
            <a:r>
              <a:rPr lang="pt-PT" sz="1600" dirty="0">
                <a:solidFill>
                  <a:srgbClr val="1B0807"/>
                </a:solidFill>
              </a:rPr>
              <a:t> </a:t>
            </a:r>
            <a:r>
              <a:rPr lang="pt-PT" sz="1600" dirty="0" err="1">
                <a:solidFill>
                  <a:srgbClr val="1B0807"/>
                </a:solidFill>
              </a:rPr>
              <a:t>Biology</a:t>
            </a:r>
            <a:endParaRPr lang="pt-PT" sz="1600" dirty="0">
              <a:solidFill>
                <a:srgbClr val="1B0807"/>
              </a:solidFill>
            </a:endParaRPr>
          </a:p>
        </p:txBody>
      </p:sp>
    </p:spTree>
    <p:extLst>
      <p:ext uri="{BB962C8B-B14F-4D97-AF65-F5344CB8AC3E}">
        <p14:creationId xmlns:p14="http://schemas.microsoft.com/office/powerpoint/2010/main" val="16627115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917B-1010-444A-90E6-5B74BDE635FD}"/>
              </a:ext>
            </a:extLst>
          </p:cNvPr>
          <p:cNvSpPr>
            <a:spLocks noGrp="1"/>
          </p:cNvSpPr>
          <p:nvPr>
            <p:ph type="title"/>
          </p:nvPr>
        </p:nvSpPr>
        <p:spPr/>
        <p:txBody>
          <a:bodyPr/>
          <a:lstStyle/>
          <a:p>
            <a:r>
              <a:rPr lang="de-DE" dirty="0"/>
              <a:t>Model (</a:t>
            </a:r>
            <a:r>
              <a:rPr lang="de-DE" dirty="0" err="1"/>
              <a:t>outputs</a:t>
            </a:r>
            <a:r>
              <a:rPr lang="de-DE" dirty="0"/>
              <a:t>) Validation</a:t>
            </a:r>
          </a:p>
        </p:txBody>
      </p:sp>
      <p:sp>
        <p:nvSpPr>
          <p:cNvPr id="4" name="Content Placeholder 2">
            <a:extLst>
              <a:ext uri="{FF2B5EF4-FFF2-40B4-BE49-F238E27FC236}">
                <a16:creationId xmlns:a16="http://schemas.microsoft.com/office/drawing/2014/main" id="{1806B7DD-BFA9-7C4D-9F3A-D0E8C40C13AF}"/>
              </a:ext>
            </a:extLst>
          </p:cNvPr>
          <p:cNvSpPr txBox="1">
            <a:spLocks/>
          </p:cNvSpPr>
          <p:nvPr/>
        </p:nvSpPr>
        <p:spPr>
          <a:xfrm>
            <a:off x="838200" y="1943100"/>
            <a:ext cx="7516660" cy="351824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2400" dirty="0" err="1"/>
              <a:t>Compare</a:t>
            </a:r>
            <a:r>
              <a:rPr lang="de-DE" sz="2400" dirty="0"/>
              <a:t> </a:t>
            </a:r>
            <a:r>
              <a:rPr lang="de-DE" sz="2400" dirty="0" err="1"/>
              <a:t>with</a:t>
            </a:r>
            <a:r>
              <a:rPr lang="de-DE" sz="2400" dirty="0"/>
              <a:t> </a:t>
            </a:r>
            <a:r>
              <a:rPr lang="de-DE" sz="2400" dirty="0" err="1"/>
              <a:t>observed</a:t>
            </a:r>
            <a:r>
              <a:rPr lang="de-DE" sz="2400" dirty="0"/>
              <a:t> </a:t>
            </a:r>
            <a:r>
              <a:rPr lang="de-DE" sz="2400" dirty="0" err="1"/>
              <a:t>data</a:t>
            </a:r>
            <a:r>
              <a:rPr lang="de-DE" sz="2400" dirty="0"/>
              <a:t> </a:t>
            </a:r>
            <a:r>
              <a:rPr lang="de-DE" sz="2400" dirty="0" err="1"/>
              <a:t>that</a:t>
            </a:r>
            <a:r>
              <a:rPr lang="de-DE" sz="2400" dirty="0"/>
              <a:t> </a:t>
            </a:r>
            <a:r>
              <a:rPr lang="de-DE" sz="2400" dirty="0" err="1"/>
              <a:t>you</a:t>
            </a:r>
            <a:r>
              <a:rPr lang="de-DE" sz="2400" dirty="0"/>
              <a:t> </a:t>
            </a:r>
            <a:r>
              <a:rPr lang="de-DE" sz="2400" dirty="0" err="1"/>
              <a:t>haven‘t</a:t>
            </a:r>
            <a:r>
              <a:rPr lang="de-DE" sz="2400" dirty="0"/>
              <a:t> </a:t>
            </a:r>
            <a:r>
              <a:rPr lang="de-DE" sz="2400" dirty="0" err="1"/>
              <a:t>used</a:t>
            </a:r>
            <a:r>
              <a:rPr lang="de-DE" sz="2400" dirty="0"/>
              <a:t> in </a:t>
            </a:r>
            <a:r>
              <a:rPr lang="de-DE" sz="2400" dirty="0" err="1"/>
              <a:t>the</a:t>
            </a:r>
            <a:r>
              <a:rPr lang="de-DE" sz="2400" dirty="0"/>
              <a:t> </a:t>
            </a:r>
            <a:r>
              <a:rPr lang="de-DE" sz="2400" dirty="0" err="1"/>
              <a:t>model</a:t>
            </a:r>
            <a:r>
              <a:rPr lang="de-DE" sz="2400" dirty="0"/>
              <a:t> </a:t>
            </a:r>
            <a:r>
              <a:rPr lang="de-DE" sz="2400" dirty="0" err="1"/>
              <a:t>for</a:t>
            </a:r>
            <a:r>
              <a:rPr lang="de-DE" sz="2400" dirty="0"/>
              <a:t> </a:t>
            </a:r>
            <a:r>
              <a:rPr lang="de-DE" sz="2400" dirty="0" err="1"/>
              <a:t>calibration</a:t>
            </a:r>
            <a:r>
              <a:rPr lang="de-DE" sz="2400" dirty="0"/>
              <a:t> (</a:t>
            </a:r>
            <a:r>
              <a:rPr lang="de-DE" sz="2400" dirty="0" err="1"/>
              <a:t>cross</a:t>
            </a:r>
            <a:r>
              <a:rPr lang="de-DE" sz="2400" dirty="0"/>
              <a:t>-validation, </a:t>
            </a:r>
            <a:r>
              <a:rPr lang="de-DE" sz="2400" dirty="0" err="1"/>
              <a:t>space</a:t>
            </a:r>
            <a:r>
              <a:rPr lang="de-DE" sz="2400" dirty="0"/>
              <a:t> </a:t>
            </a:r>
            <a:r>
              <a:rPr lang="de-DE" sz="2400" dirty="0" err="1"/>
              <a:t>for</a:t>
            </a:r>
            <a:r>
              <a:rPr lang="de-DE" sz="2400" dirty="0"/>
              <a:t> time)</a:t>
            </a:r>
          </a:p>
          <a:p>
            <a:r>
              <a:rPr lang="pt-PT" sz="2400" dirty="0"/>
              <a:t>Pixel </a:t>
            </a:r>
            <a:r>
              <a:rPr lang="pt-PT" sz="2400" dirty="0" err="1"/>
              <a:t>by</a:t>
            </a:r>
            <a:r>
              <a:rPr lang="pt-PT" sz="2400" dirty="0"/>
              <a:t> pixel (</a:t>
            </a:r>
            <a:r>
              <a:rPr lang="pt-PT" sz="2400" dirty="0" err="1"/>
              <a:t>very</a:t>
            </a:r>
            <a:r>
              <a:rPr lang="pt-PT" sz="2400" dirty="0"/>
              <a:t> hard </a:t>
            </a:r>
            <a:r>
              <a:rPr lang="pt-PT" sz="2400" dirty="0" err="1"/>
              <a:t>on</a:t>
            </a:r>
            <a:r>
              <a:rPr lang="pt-PT" sz="2400" dirty="0"/>
              <a:t> </a:t>
            </a:r>
            <a:r>
              <a:rPr lang="pt-PT" sz="2400" dirty="0" err="1"/>
              <a:t>the</a:t>
            </a:r>
            <a:r>
              <a:rPr lang="pt-PT" sz="2400" dirty="0"/>
              <a:t> </a:t>
            </a:r>
            <a:r>
              <a:rPr lang="pt-PT" sz="2400" dirty="0" err="1"/>
              <a:t>models</a:t>
            </a:r>
            <a:r>
              <a:rPr lang="pt-PT" sz="2400" dirty="0"/>
              <a:t>)</a:t>
            </a:r>
          </a:p>
          <a:p>
            <a:r>
              <a:rPr lang="pt-PT" sz="2400" dirty="0" err="1"/>
              <a:t>Neighboorhood</a:t>
            </a:r>
            <a:r>
              <a:rPr lang="pt-PT" sz="2400" dirty="0"/>
              <a:t> </a:t>
            </a:r>
            <a:r>
              <a:rPr lang="pt-PT" sz="2400" dirty="0" err="1"/>
              <a:t>or</a:t>
            </a:r>
            <a:r>
              <a:rPr lang="pt-PT" sz="2400" dirty="0"/>
              <a:t> </a:t>
            </a:r>
            <a:r>
              <a:rPr lang="pt-PT" sz="2400" dirty="0" err="1"/>
              <a:t>distance-based</a:t>
            </a:r>
            <a:endParaRPr lang="pt-PT" sz="2400" dirty="0"/>
          </a:p>
          <a:p>
            <a:r>
              <a:rPr lang="pt-PT" sz="2400" dirty="0" err="1"/>
              <a:t>Provide</a:t>
            </a:r>
            <a:r>
              <a:rPr lang="pt-PT" sz="2400" dirty="0"/>
              <a:t> </a:t>
            </a:r>
            <a:r>
              <a:rPr lang="pt-PT" sz="2400" dirty="0" err="1"/>
              <a:t>policy</a:t>
            </a:r>
            <a:r>
              <a:rPr lang="pt-PT" sz="2400" dirty="0"/>
              <a:t> </a:t>
            </a:r>
            <a:r>
              <a:rPr lang="pt-PT" sz="2400" dirty="0" err="1"/>
              <a:t>and</a:t>
            </a:r>
            <a:r>
              <a:rPr lang="pt-PT" sz="2400" dirty="0"/>
              <a:t> </a:t>
            </a:r>
            <a:r>
              <a:rPr lang="pt-PT" sz="2400" dirty="0" err="1"/>
              <a:t>decision</a:t>
            </a:r>
            <a:r>
              <a:rPr lang="pt-PT" sz="2400" dirty="0"/>
              <a:t> </a:t>
            </a:r>
            <a:r>
              <a:rPr lang="pt-PT" sz="2400" dirty="0" err="1"/>
              <a:t>makers</a:t>
            </a:r>
            <a:r>
              <a:rPr lang="pt-PT" sz="2400" dirty="0"/>
              <a:t> a </a:t>
            </a:r>
            <a:r>
              <a:rPr lang="pt-PT" sz="2400" dirty="0" err="1"/>
              <a:t>confidence</a:t>
            </a:r>
            <a:r>
              <a:rPr lang="pt-PT" sz="2400" dirty="0"/>
              <a:t> </a:t>
            </a:r>
            <a:r>
              <a:rPr lang="pt-PT" sz="2400" dirty="0" err="1"/>
              <a:t>estimate</a:t>
            </a:r>
            <a:r>
              <a:rPr lang="pt-PT" sz="2400" dirty="0"/>
              <a:t> </a:t>
            </a:r>
            <a:r>
              <a:rPr lang="pt-PT" sz="2400" dirty="0" err="1"/>
              <a:t>attached</a:t>
            </a:r>
            <a:r>
              <a:rPr lang="pt-PT" sz="2400" dirty="0"/>
              <a:t> to </a:t>
            </a:r>
            <a:r>
              <a:rPr lang="pt-PT" sz="2400" dirty="0" err="1"/>
              <a:t>your</a:t>
            </a:r>
            <a:r>
              <a:rPr lang="pt-PT" sz="2400" dirty="0"/>
              <a:t> </a:t>
            </a:r>
            <a:r>
              <a:rPr lang="pt-PT" sz="2400" dirty="0" err="1"/>
              <a:t>model</a:t>
            </a:r>
            <a:r>
              <a:rPr lang="pt-PT" sz="2400" dirty="0"/>
              <a:t> outputs (</a:t>
            </a:r>
            <a:r>
              <a:rPr lang="pt-PT" sz="2400" dirty="0" err="1"/>
              <a:t>intermodel</a:t>
            </a:r>
            <a:r>
              <a:rPr lang="pt-PT" sz="2400" dirty="0"/>
              <a:t>)</a:t>
            </a:r>
          </a:p>
          <a:p>
            <a:r>
              <a:rPr lang="pt-PT" sz="2400" dirty="0"/>
              <a:t>Show </a:t>
            </a:r>
            <a:r>
              <a:rPr lang="pt-PT" sz="2400" dirty="0" err="1"/>
              <a:t>where</a:t>
            </a:r>
            <a:r>
              <a:rPr lang="pt-PT" sz="2400" dirty="0"/>
              <a:t> </a:t>
            </a:r>
            <a:r>
              <a:rPr lang="pt-PT" sz="2400" dirty="0" err="1"/>
              <a:t>your</a:t>
            </a:r>
            <a:r>
              <a:rPr lang="pt-PT" sz="2400" dirty="0"/>
              <a:t> </a:t>
            </a:r>
            <a:r>
              <a:rPr lang="pt-PT" sz="2400" dirty="0" err="1"/>
              <a:t>model</a:t>
            </a:r>
            <a:r>
              <a:rPr lang="pt-PT" sz="2400" dirty="0"/>
              <a:t> </a:t>
            </a:r>
            <a:r>
              <a:rPr lang="pt-PT" sz="2400" dirty="0" err="1"/>
              <a:t>is</a:t>
            </a:r>
            <a:r>
              <a:rPr lang="pt-PT" sz="2400" dirty="0"/>
              <a:t> </a:t>
            </a:r>
            <a:r>
              <a:rPr lang="pt-PT" sz="2400" dirty="0" err="1"/>
              <a:t>capturing</a:t>
            </a:r>
            <a:r>
              <a:rPr lang="pt-PT" sz="2400" dirty="0"/>
              <a:t> </a:t>
            </a:r>
            <a:r>
              <a:rPr lang="pt-PT" sz="2400" dirty="0" err="1"/>
              <a:t>well</a:t>
            </a:r>
            <a:r>
              <a:rPr lang="pt-PT" sz="2400" dirty="0"/>
              <a:t> </a:t>
            </a:r>
            <a:r>
              <a:rPr lang="pt-PT" sz="2400" dirty="0" err="1"/>
              <a:t>the</a:t>
            </a:r>
            <a:r>
              <a:rPr lang="pt-PT" sz="2400" dirty="0"/>
              <a:t> </a:t>
            </a:r>
            <a:r>
              <a:rPr lang="pt-PT" sz="2400" dirty="0" err="1"/>
              <a:t>observed</a:t>
            </a:r>
            <a:r>
              <a:rPr lang="pt-PT" sz="2400" dirty="0"/>
              <a:t> </a:t>
            </a:r>
            <a:r>
              <a:rPr lang="pt-PT" sz="2400" dirty="0" err="1"/>
              <a:t>patterns</a:t>
            </a:r>
            <a:r>
              <a:rPr lang="pt-PT" sz="2400" dirty="0"/>
              <a:t> </a:t>
            </a:r>
            <a:r>
              <a:rPr lang="pt-PT" sz="2400" dirty="0" err="1"/>
              <a:t>and</a:t>
            </a:r>
            <a:r>
              <a:rPr lang="pt-PT" sz="2400" dirty="0"/>
              <a:t> </a:t>
            </a:r>
            <a:r>
              <a:rPr lang="pt-PT" sz="2400" dirty="0" err="1"/>
              <a:t>where</a:t>
            </a:r>
            <a:r>
              <a:rPr lang="pt-PT" sz="2400" dirty="0"/>
              <a:t> </a:t>
            </a:r>
            <a:r>
              <a:rPr lang="pt-PT" sz="2400" dirty="0" err="1"/>
              <a:t>it</a:t>
            </a:r>
            <a:r>
              <a:rPr lang="pt-PT" sz="2400" dirty="0"/>
              <a:t> </a:t>
            </a:r>
            <a:r>
              <a:rPr lang="pt-PT" sz="2400" dirty="0" err="1"/>
              <a:t>is</a:t>
            </a:r>
            <a:r>
              <a:rPr lang="pt-PT" sz="2400" dirty="0"/>
              <a:t> </a:t>
            </a:r>
            <a:r>
              <a:rPr lang="pt-PT" sz="2400" dirty="0" err="1"/>
              <a:t>failing</a:t>
            </a:r>
            <a:r>
              <a:rPr lang="pt-PT" sz="2400" dirty="0"/>
              <a:t> (</a:t>
            </a:r>
            <a:r>
              <a:rPr lang="pt-PT" sz="2400" dirty="0" err="1"/>
              <a:t>associate</a:t>
            </a:r>
            <a:r>
              <a:rPr lang="pt-PT" sz="2400" dirty="0"/>
              <a:t> </a:t>
            </a:r>
            <a:r>
              <a:rPr lang="pt-PT" sz="2400" dirty="0" err="1"/>
              <a:t>that</a:t>
            </a:r>
            <a:r>
              <a:rPr lang="pt-PT" sz="2400" dirty="0"/>
              <a:t> </a:t>
            </a:r>
            <a:r>
              <a:rPr lang="pt-PT" sz="2400" dirty="0" err="1"/>
              <a:t>which</a:t>
            </a:r>
            <a:r>
              <a:rPr lang="pt-PT" sz="2400" dirty="0"/>
              <a:t> </a:t>
            </a:r>
            <a:r>
              <a:rPr lang="pt-PT" sz="2400" dirty="0" err="1"/>
              <a:t>specific</a:t>
            </a:r>
            <a:r>
              <a:rPr lang="pt-PT" sz="2400" dirty="0"/>
              <a:t> processes)</a:t>
            </a:r>
            <a:endParaRPr lang="en-US" sz="2400" dirty="0"/>
          </a:p>
          <a:p>
            <a:endParaRPr lang="pt-PT" sz="2400" dirty="0"/>
          </a:p>
        </p:txBody>
      </p:sp>
      <p:sp>
        <p:nvSpPr>
          <p:cNvPr id="5" name="CaixaDeTexto 3">
            <a:extLst>
              <a:ext uri="{FF2B5EF4-FFF2-40B4-BE49-F238E27FC236}">
                <a16:creationId xmlns:a16="http://schemas.microsoft.com/office/drawing/2014/main" id="{9DD7EA59-45FD-9843-9271-2509590C695A}"/>
              </a:ext>
            </a:extLst>
          </p:cNvPr>
          <p:cNvSpPr txBox="1"/>
          <p:nvPr/>
        </p:nvSpPr>
        <p:spPr>
          <a:xfrm>
            <a:off x="397632" y="5692914"/>
            <a:ext cx="8424936" cy="707886"/>
          </a:xfrm>
          <a:prstGeom prst="rect">
            <a:avLst/>
          </a:prstGeom>
          <a:noFill/>
        </p:spPr>
        <p:txBody>
          <a:bodyPr wrap="square" rtlCol="0">
            <a:spAutoFit/>
          </a:bodyPr>
          <a:lstStyle/>
          <a:p>
            <a:r>
              <a:rPr lang="pt-PT" sz="2000" dirty="0" err="1">
                <a:solidFill>
                  <a:srgbClr val="1B0807"/>
                </a:solidFill>
              </a:rPr>
              <a:t>Pontius</a:t>
            </a:r>
            <a:r>
              <a:rPr lang="pt-PT" sz="2000" dirty="0">
                <a:solidFill>
                  <a:srgbClr val="1B0807"/>
                </a:solidFill>
              </a:rPr>
              <a:t> </a:t>
            </a:r>
            <a:r>
              <a:rPr lang="pt-PT" sz="2000" dirty="0" err="1">
                <a:solidFill>
                  <a:srgbClr val="1B0807"/>
                </a:solidFill>
              </a:rPr>
              <a:t>Jr</a:t>
            </a:r>
            <a:r>
              <a:rPr lang="pt-PT" sz="2000" dirty="0">
                <a:solidFill>
                  <a:srgbClr val="1B0807"/>
                </a:solidFill>
              </a:rPr>
              <a:t>. (a </a:t>
            </a:r>
            <a:r>
              <a:rPr lang="pt-PT" sz="2000" dirty="0" err="1">
                <a:solidFill>
                  <a:srgbClr val="1B0807"/>
                </a:solidFill>
              </a:rPr>
              <a:t>lifetime</a:t>
            </a:r>
            <a:r>
              <a:rPr lang="pt-PT" sz="2000" dirty="0">
                <a:solidFill>
                  <a:srgbClr val="1B0807"/>
                </a:solidFill>
              </a:rPr>
              <a:t> </a:t>
            </a:r>
            <a:r>
              <a:rPr lang="pt-PT" sz="2000" dirty="0" err="1">
                <a:solidFill>
                  <a:srgbClr val="1B0807"/>
                </a:solidFill>
              </a:rPr>
              <a:t>dedicated</a:t>
            </a:r>
            <a:r>
              <a:rPr lang="pt-PT" sz="2000" dirty="0">
                <a:solidFill>
                  <a:srgbClr val="1B0807"/>
                </a:solidFill>
              </a:rPr>
              <a:t> to LCC </a:t>
            </a:r>
            <a:r>
              <a:rPr lang="pt-PT" sz="2000" dirty="0" err="1">
                <a:solidFill>
                  <a:srgbClr val="1B0807"/>
                </a:solidFill>
              </a:rPr>
              <a:t>models</a:t>
            </a:r>
            <a:r>
              <a:rPr lang="pt-PT" sz="2000" dirty="0">
                <a:solidFill>
                  <a:srgbClr val="1B0807"/>
                </a:solidFill>
              </a:rPr>
              <a:t>, </a:t>
            </a:r>
            <a:r>
              <a:rPr lang="pt-PT" sz="2000" dirty="0" err="1">
                <a:solidFill>
                  <a:srgbClr val="1B0807"/>
                </a:solidFill>
              </a:rPr>
              <a:t>and</a:t>
            </a:r>
            <a:r>
              <a:rPr lang="pt-PT" sz="2000" dirty="0">
                <a:solidFill>
                  <a:srgbClr val="1B0807"/>
                </a:solidFill>
              </a:rPr>
              <a:t> </a:t>
            </a:r>
            <a:r>
              <a:rPr lang="pt-PT" sz="2000" dirty="0" err="1">
                <a:solidFill>
                  <a:srgbClr val="1B0807"/>
                </a:solidFill>
              </a:rPr>
              <a:t>particularly</a:t>
            </a:r>
            <a:r>
              <a:rPr lang="pt-PT" sz="2000" dirty="0">
                <a:solidFill>
                  <a:srgbClr val="1B0807"/>
                </a:solidFill>
              </a:rPr>
              <a:t> to </a:t>
            </a:r>
            <a:r>
              <a:rPr lang="pt-PT" sz="2000" dirty="0" err="1">
                <a:solidFill>
                  <a:srgbClr val="1B0807"/>
                </a:solidFill>
              </a:rPr>
              <a:t>model</a:t>
            </a:r>
            <a:r>
              <a:rPr lang="pt-PT" sz="2000" dirty="0">
                <a:solidFill>
                  <a:srgbClr val="1B0807"/>
                </a:solidFill>
              </a:rPr>
              <a:t> </a:t>
            </a:r>
            <a:r>
              <a:rPr lang="pt-PT" sz="2000" dirty="0" err="1">
                <a:solidFill>
                  <a:srgbClr val="1B0807"/>
                </a:solidFill>
              </a:rPr>
              <a:t>validation</a:t>
            </a:r>
            <a:r>
              <a:rPr lang="pt-PT" sz="2000" dirty="0">
                <a:solidFill>
                  <a:srgbClr val="1B0807"/>
                </a:solidFill>
              </a:rPr>
              <a:t>): http://www.clarku.edu/~rpontius/</a:t>
            </a:r>
          </a:p>
        </p:txBody>
      </p:sp>
    </p:spTree>
    <p:extLst>
      <p:ext uri="{BB962C8B-B14F-4D97-AF65-F5344CB8AC3E}">
        <p14:creationId xmlns:p14="http://schemas.microsoft.com/office/powerpoint/2010/main" val="9082505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9600"/>
            <a:ext cx="8153400" cy="638175"/>
          </a:xfrm>
        </p:spPr>
        <p:txBody>
          <a:bodyPr>
            <a:normAutofit fontScale="90000"/>
          </a:bodyPr>
          <a:lstStyle/>
          <a:p>
            <a:r>
              <a:rPr lang="en-US" dirty="0"/>
              <a:t>Main challenges of LULCC models</a:t>
            </a:r>
          </a:p>
        </p:txBody>
      </p:sp>
      <p:sp>
        <p:nvSpPr>
          <p:cNvPr id="3" name="Content Placeholder 2"/>
          <p:cNvSpPr>
            <a:spLocks noGrp="1"/>
          </p:cNvSpPr>
          <p:nvPr>
            <p:ph idx="1"/>
          </p:nvPr>
        </p:nvSpPr>
        <p:spPr>
          <a:xfrm>
            <a:off x="685800" y="1676400"/>
            <a:ext cx="4049038" cy="4457700"/>
          </a:xfrm>
        </p:spPr>
        <p:txBody>
          <a:bodyPr>
            <a:normAutofit fontScale="70000" lnSpcReduction="20000"/>
          </a:bodyPr>
          <a:lstStyle/>
          <a:p>
            <a:r>
              <a:rPr lang="en-US" sz="2400" dirty="0"/>
              <a:t>Land use and land cover change is incredibly dynamic </a:t>
            </a:r>
          </a:p>
          <a:p>
            <a:endParaRPr lang="en-US" sz="2400" dirty="0"/>
          </a:p>
          <a:p>
            <a:r>
              <a:rPr lang="en-US" sz="2400" dirty="0"/>
              <a:t>Input data that represents well the proximate causes and drivers of LCC is lacking</a:t>
            </a:r>
          </a:p>
          <a:p>
            <a:pPr marL="0" indent="0">
              <a:buNone/>
            </a:pPr>
            <a:endParaRPr lang="en-US" sz="2400" dirty="0"/>
          </a:p>
          <a:p>
            <a:r>
              <a:rPr lang="en-US" sz="2400" dirty="0"/>
              <a:t>Correctly calibrate the model to represent the relationships between drivers and LCC</a:t>
            </a:r>
          </a:p>
          <a:p>
            <a:pPr marL="0" indent="0">
              <a:buNone/>
            </a:pPr>
            <a:endParaRPr lang="en-US" sz="2400" dirty="0"/>
          </a:p>
          <a:p>
            <a:r>
              <a:rPr lang="en-US" sz="2400" dirty="0"/>
              <a:t>Dynamics of LCC – keeping the parameters static over time is an oversimplification</a:t>
            </a:r>
          </a:p>
          <a:p>
            <a:endParaRPr lang="en-US" sz="2400" dirty="0"/>
          </a:p>
          <a:p>
            <a:r>
              <a:rPr lang="en-US" sz="2400" dirty="0"/>
              <a:t>Regional dependence of LCC and its parameters</a:t>
            </a:r>
          </a:p>
        </p:txBody>
      </p:sp>
      <p:pic>
        <p:nvPicPr>
          <p:cNvPr id="4" name="Picture 3">
            <a:extLst>
              <a:ext uri="{FF2B5EF4-FFF2-40B4-BE49-F238E27FC236}">
                <a16:creationId xmlns:a16="http://schemas.microsoft.com/office/drawing/2014/main" id="{01CB06A1-07BB-EF4C-89C1-8C1D770B1E2A}"/>
              </a:ext>
            </a:extLst>
          </p:cNvPr>
          <p:cNvPicPr>
            <a:picLocks noChangeAspect="1"/>
          </p:cNvPicPr>
          <p:nvPr/>
        </p:nvPicPr>
        <p:blipFill>
          <a:blip r:embed="rId2"/>
          <a:stretch>
            <a:fillRect/>
          </a:stretch>
        </p:blipFill>
        <p:spPr>
          <a:xfrm>
            <a:off x="4327914" y="2753639"/>
            <a:ext cx="4816086" cy="2071344"/>
          </a:xfrm>
          <a:prstGeom prst="rect">
            <a:avLst/>
          </a:prstGeom>
        </p:spPr>
      </p:pic>
    </p:spTree>
    <p:extLst>
      <p:ext uri="{BB962C8B-B14F-4D97-AF65-F5344CB8AC3E}">
        <p14:creationId xmlns:p14="http://schemas.microsoft.com/office/powerpoint/2010/main" val="37107197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 challenges of LULCC models</a:t>
            </a:r>
          </a:p>
        </p:txBody>
      </p:sp>
      <p:sp>
        <p:nvSpPr>
          <p:cNvPr id="3" name="Content Placeholder 2"/>
          <p:cNvSpPr>
            <a:spLocks noGrp="1"/>
          </p:cNvSpPr>
          <p:nvPr>
            <p:ph idx="1"/>
          </p:nvPr>
        </p:nvSpPr>
        <p:spPr>
          <a:xfrm>
            <a:off x="457200" y="1943100"/>
            <a:ext cx="8363272" cy="4457700"/>
          </a:xfrm>
        </p:spPr>
        <p:txBody>
          <a:bodyPr/>
          <a:lstStyle/>
          <a:p>
            <a:r>
              <a:rPr lang="en-US" sz="2400" dirty="0"/>
              <a:t>Policy changes are really hard to capture and even harder to anticipate</a:t>
            </a:r>
          </a:p>
          <a:p>
            <a:pPr marL="0" indent="0">
              <a:buNone/>
            </a:pPr>
            <a:endParaRPr lang="en-US" sz="2400" dirty="0"/>
          </a:p>
          <a:p>
            <a:r>
              <a:rPr lang="en-US" sz="2400" dirty="0"/>
              <a:t>Human behavior and associate economics are extremely hard to predict and have great impact on LCC</a:t>
            </a:r>
          </a:p>
          <a:p>
            <a:pPr marL="0" indent="0">
              <a:buNone/>
            </a:pPr>
            <a:r>
              <a:rPr lang="en-US" sz="2400" dirty="0"/>
              <a:t> </a:t>
            </a:r>
          </a:p>
          <a:p>
            <a:r>
              <a:rPr lang="en-US" sz="2400" dirty="0"/>
              <a:t>Scalability: a model that is developed in one region hardly ever works well in another region due to the specifics of LCC in each region</a:t>
            </a:r>
          </a:p>
        </p:txBody>
      </p:sp>
    </p:spTree>
    <p:extLst>
      <p:ext uri="{BB962C8B-B14F-4D97-AF65-F5344CB8AC3E}">
        <p14:creationId xmlns:p14="http://schemas.microsoft.com/office/powerpoint/2010/main" val="8524563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8551" y="365126"/>
            <a:ext cx="9023482" cy="1325563"/>
          </a:xfrm>
        </p:spPr>
        <p:txBody>
          <a:bodyPr>
            <a:normAutofit/>
          </a:bodyPr>
          <a:lstStyle/>
          <a:p>
            <a:r>
              <a:rPr lang="pt-PT" sz="3600" dirty="0"/>
              <a:t>A </a:t>
            </a:r>
            <a:r>
              <a:rPr lang="pt-PT" sz="3600" dirty="0" err="1"/>
              <a:t>concrete</a:t>
            </a:r>
            <a:r>
              <a:rPr lang="pt-PT" sz="3600" dirty="0"/>
              <a:t> </a:t>
            </a:r>
            <a:r>
              <a:rPr lang="pt-PT" sz="3600" dirty="0" err="1"/>
              <a:t>example</a:t>
            </a:r>
            <a:r>
              <a:rPr lang="pt-PT" sz="3600" dirty="0"/>
              <a:t> in </a:t>
            </a:r>
            <a:r>
              <a:rPr lang="pt-PT" sz="3600" dirty="0" err="1"/>
              <a:t>the</a:t>
            </a:r>
            <a:r>
              <a:rPr lang="pt-PT" sz="3600" dirty="0"/>
              <a:t> </a:t>
            </a:r>
            <a:r>
              <a:rPr lang="pt-PT" sz="3600" dirty="0" err="1"/>
              <a:t>Brazilian</a:t>
            </a:r>
            <a:r>
              <a:rPr lang="pt-PT" sz="3600" dirty="0"/>
              <a:t> Amazon</a:t>
            </a:r>
          </a:p>
        </p:txBody>
      </p:sp>
      <p:sp>
        <p:nvSpPr>
          <p:cNvPr id="3" name="Marcador de Posição de Conteúdo 2"/>
          <p:cNvSpPr>
            <a:spLocks noGrp="1"/>
          </p:cNvSpPr>
          <p:nvPr>
            <p:ph idx="1"/>
          </p:nvPr>
        </p:nvSpPr>
        <p:spPr>
          <a:xfrm>
            <a:off x="108551" y="3719211"/>
            <a:ext cx="7543800" cy="2899792"/>
          </a:xfrm>
        </p:spPr>
        <p:txBody>
          <a:bodyPr/>
          <a:lstStyle/>
          <a:p>
            <a:r>
              <a:rPr lang="pt-PT" sz="2400" dirty="0" err="1"/>
              <a:t>Large</a:t>
            </a:r>
            <a:r>
              <a:rPr lang="pt-PT" sz="2400" dirty="0"/>
              <a:t> </a:t>
            </a:r>
            <a:r>
              <a:rPr lang="pt-PT" sz="2400" dirty="0" err="1"/>
              <a:t>scale</a:t>
            </a:r>
            <a:r>
              <a:rPr lang="pt-PT" sz="2400" dirty="0"/>
              <a:t> </a:t>
            </a:r>
            <a:r>
              <a:rPr lang="pt-PT" sz="2400" dirty="0" err="1"/>
              <a:t>agriculture</a:t>
            </a:r>
            <a:r>
              <a:rPr lang="pt-PT" sz="2400" dirty="0"/>
              <a:t>:</a:t>
            </a:r>
          </a:p>
          <a:p>
            <a:pPr lvl="1"/>
            <a:r>
              <a:rPr lang="pt-PT" sz="2000" dirty="0" err="1"/>
              <a:t>Cattle</a:t>
            </a:r>
            <a:r>
              <a:rPr lang="pt-PT" sz="2000" dirty="0"/>
              <a:t> </a:t>
            </a:r>
            <a:r>
              <a:rPr lang="pt-PT" sz="2000" dirty="0" err="1"/>
              <a:t>ranching</a:t>
            </a:r>
            <a:endParaRPr lang="pt-PT" sz="2000" dirty="0"/>
          </a:p>
          <a:p>
            <a:pPr lvl="1"/>
            <a:r>
              <a:rPr lang="pt-PT" sz="2000" dirty="0" err="1"/>
              <a:t>Soybean</a:t>
            </a:r>
            <a:r>
              <a:rPr lang="pt-PT" sz="2000" dirty="0"/>
              <a:t> </a:t>
            </a:r>
            <a:r>
              <a:rPr lang="pt-PT" sz="2000" dirty="0" err="1"/>
              <a:t>plantation</a:t>
            </a:r>
            <a:endParaRPr lang="pt-PT" sz="2000" dirty="0"/>
          </a:p>
          <a:p>
            <a:r>
              <a:rPr lang="pt-PT" sz="2400" dirty="0" err="1"/>
              <a:t>Road</a:t>
            </a:r>
            <a:r>
              <a:rPr lang="pt-PT" sz="2400" dirty="0"/>
              <a:t> network </a:t>
            </a:r>
            <a:r>
              <a:rPr lang="pt-PT" sz="2400" dirty="0" err="1"/>
              <a:t>expansion</a:t>
            </a:r>
            <a:r>
              <a:rPr lang="pt-PT" sz="2400" dirty="0"/>
              <a:t> </a:t>
            </a:r>
          </a:p>
          <a:p>
            <a:pPr marL="0" indent="0">
              <a:buNone/>
            </a:pPr>
            <a:r>
              <a:rPr lang="pt-PT" sz="2400" dirty="0"/>
              <a:t>(17,000 km/</a:t>
            </a:r>
            <a:r>
              <a:rPr lang="pt-PT" sz="2400" dirty="0" err="1"/>
              <a:t>yr</a:t>
            </a:r>
            <a:r>
              <a:rPr lang="pt-PT" sz="2400" dirty="0"/>
              <a:t>)</a:t>
            </a:r>
          </a:p>
          <a:p>
            <a:r>
              <a:rPr lang="pt-PT" sz="2400" dirty="0" err="1"/>
              <a:t>Protected</a:t>
            </a:r>
            <a:r>
              <a:rPr lang="pt-PT" sz="2400" dirty="0"/>
              <a:t> </a:t>
            </a:r>
            <a:r>
              <a:rPr lang="pt-PT" sz="2400" dirty="0" err="1"/>
              <a:t>Areas</a:t>
            </a:r>
            <a:endParaRPr lang="pt-PT" sz="2400" dirty="0"/>
          </a:p>
        </p:txBody>
      </p:sp>
      <p:sp>
        <p:nvSpPr>
          <p:cNvPr id="4" name="CaixaDeTexto 3"/>
          <p:cNvSpPr txBox="1"/>
          <p:nvPr/>
        </p:nvSpPr>
        <p:spPr>
          <a:xfrm>
            <a:off x="6919568" y="6383250"/>
            <a:ext cx="2212465" cy="338554"/>
          </a:xfrm>
          <a:prstGeom prst="rect">
            <a:avLst/>
          </a:prstGeom>
          <a:noFill/>
        </p:spPr>
        <p:txBody>
          <a:bodyPr wrap="none" rtlCol="0">
            <a:spAutoFit/>
          </a:bodyPr>
          <a:lstStyle/>
          <a:p>
            <a:r>
              <a:rPr lang="pt-PT" sz="1600" dirty="0">
                <a:solidFill>
                  <a:srgbClr val="040404"/>
                </a:solidFill>
              </a:rPr>
              <a:t>(Ahmed </a:t>
            </a:r>
            <a:r>
              <a:rPr lang="pt-PT" sz="1600" dirty="0" err="1">
                <a:solidFill>
                  <a:srgbClr val="040404"/>
                </a:solidFill>
              </a:rPr>
              <a:t>et</a:t>
            </a:r>
            <a:r>
              <a:rPr lang="pt-PT" sz="1600" dirty="0">
                <a:solidFill>
                  <a:srgbClr val="040404"/>
                </a:solidFill>
              </a:rPr>
              <a:t> al.2014)</a:t>
            </a:r>
          </a:p>
        </p:txBody>
      </p:sp>
      <p:pic>
        <p:nvPicPr>
          <p:cNvPr id="5" name="Imagem 4"/>
          <p:cNvPicPr>
            <a:picLocks noChangeAspect="1"/>
          </p:cNvPicPr>
          <p:nvPr/>
        </p:nvPicPr>
        <p:blipFill>
          <a:blip r:embed="rId2"/>
          <a:stretch>
            <a:fillRect/>
          </a:stretch>
        </p:blipFill>
        <p:spPr>
          <a:xfrm>
            <a:off x="108551" y="1520553"/>
            <a:ext cx="7038975" cy="2028825"/>
          </a:xfrm>
          <a:prstGeom prst="rect">
            <a:avLst/>
          </a:prstGeom>
        </p:spPr>
      </p:pic>
      <p:pic>
        <p:nvPicPr>
          <p:cNvPr id="1026" name="Picture 2" descr="Road network growth rates in the Brazilian Amaz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0977" y="2636912"/>
            <a:ext cx="3182778" cy="3473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62539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2111" y="1803910"/>
            <a:ext cx="4682836" cy="1519627"/>
          </a:xfrm>
          <a:prstGeom prst="rect">
            <a:avLst/>
          </a:prstGeom>
        </p:spPr>
      </p:pic>
      <p:pic>
        <p:nvPicPr>
          <p:cNvPr id="3" name="Picture 2"/>
          <p:cNvPicPr>
            <a:picLocks noChangeAspect="1"/>
          </p:cNvPicPr>
          <p:nvPr/>
        </p:nvPicPr>
        <p:blipFill>
          <a:blip r:embed="rId3"/>
          <a:stretch>
            <a:fillRect/>
          </a:stretch>
        </p:blipFill>
        <p:spPr>
          <a:xfrm>
            <a:off x="383388" y="4153967"/>
            <a:ext cx="3879273" cy="1643323"/>
          </a:xfrm>
          <a:prstGeom prst="rect">
            <a:avLst/>
          </a:prstGeom>
        </p:spPr>
      </p:pic>
      <p:sp>
        <p:nvSpPr>
          <p:cNvPr id="2" name="Title 1"/>
          <p:cNvSpPr>
            <a:spLocks noGrp="1"/>
          </p:cNvSpPr>
          <p:nvPr>
            <p:ph type="title"/>
          </p:nvPr>
        </p:nvSpPr>
        <p:spPr/>
        <p:txBody>
          <a:bodyPr>
            <a:normAutofit/>
          </a:bodyPr>
          <a:lstStyle/>
          <a:p>
            <a:r>
              <a:rPr lang="en-US" sz="4000" dirty="0"/>
              <a:t>Understanding tropical deforestation</a:t>
            </a:r>
          </a:p>
        </p:txBody>
      </p:sp>
      <p:pic>
        <p:nvPicPr>
          <p:cNvPr id="6" name="Picture 5"/>
          <p:cNvPicPr>
            <a:picLocks noChangeAspect="1"/>
          </p:cNvPicPr>
          <p:nvPr/>
        </p:nvPicPr>
        <p:blipFill>
          <a:blip r:embed="rId4"/>
          <a:stretch>
            <a:fillRect/>
          </a:stretch>
        </p:blipFill>
        <p:spPr>
          <a:xfrm>
            <a:off x="7056769" y="6225933"/>
            <a:ext cx="2021714" cy="494270"/>
          </a:xfrm>
          <a:prstGeom prst="rect">
            <a:avLst/>
          </a:prstGeom>
        </p:spPr>
      </p:pic>
      <p:sp>
        <p:nvSpPr>
          <p:cNvPr id="9" name="Process 8"/>
          <p:cNvSpPr/>
          <p:nvPr/>
        </p:nvSpPr>
        <p:spPr>
          <a:xfrm>
            <a:off x="2231024" y="2153110"/>
            <a:ext cx="34289" cy="352010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ounded Rectangle 9"/>
          <p:cNvSpPr/>
          <p:nvPr/>
        </p:nvSpPr>
        <p:spPr>
          <a:xfrm>
            <a:off x="715673" y="5806501"/>
            <a:ext cx="3061253" cy="5233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Implementation of policies aimed at preventing illegal deforestation</a:t>
            </a:r>
          </a:p>
        </p:txBody>
      </p:sp>
      <p:pic>
        <p:nvPicPr>
          <p:cNvPr id="11" name="Picture 10"/>
          <p:cNvPicPr>
            <a:picLocks noChangeAspect="1"/>
          </p:cNvPicPr>
          <p:nvPr/>
        </p:nvPicPr>
        <p:blipFill>
          <a:blip r:embed="rId5"/>
          <a:stretch>
            <a:fillRect/>
          </a:stretch>
        </p:blipFill>
        <p:spPr>
          <a:xfrm>
            <a:off x="5080000" y="4002406"/>
            <a:ext cx="3514569" cy="1598663"/>
          </a:xfrm>
          <a:prstGeom prst="rect">
            <a:avLst/>
          </a:prstGeom>
        </p:spPr>
      </p:pic>
      <p:sp>
        <p:nvSpPr>
          <p:cNvPr id="12" name="Process 11"/>
          <p:cNvSpPr/>
          <p:nvPr/>
        </p:nvSpPr>
        <p:spPr>
          <a:xfrm>
            <a:off x="6352209" y="3741081"/>
            <a:ext cx="39259" cy="185998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TextBox 12"/>
          <p:cNvSpPr txBox="1"/>
          <p:nvPr/>
        </p:nvSpPr>
        <p:spPr>
          <a:xfrm>
            <a:off x="5080000" y="1831876"/>
            <a:ext cx="3953539" cy="1200329"/>
          </a:xfrm>
          <a:prstGeom prst="rect">
            <a:avLst/>
          </a:prstGeom>
          <a:noFill/>
        </p:spPr>
        <p:txBody>
          <a:bodyPr wrap="square" rtlCol="0">
            <a:spAutoFit/>
          </a:bodyPr>
          <a:lstStyle/>
          <a:p>
            <a:pPr marL="285750" indent="-285750">
              <a:buFont typeface="Arial" charset="0"/>
              <a:buChar char="•"/>
            </a:pPr>
            <a:r>
              <a:rPr lang="en-US" dirty="0"/>
              <a:t>Socio economic fluctuations and policy implementation can impact both the rate and location of land cover change; </a:t>
            </a:r>
          </a:p>
        </p:txBody>
      </p:sp>
      <p:sp>
        <p:nvSpPr>
          <p:cNvPr id="14" name="TextBox 13"/>
          <p:cNvSpPr txBox="1"/>
          <p:nvPr/>
        </p:nvSpPr>
        <p:spPr>
          <a:xfrm>
            <a:off x="5099543" y="5696586"/>
            <a:ext cx="2583849" cy="276999"/>
          </a:xfrm>
          <a:prstGeom prst="rect">
            <a:avLst/>
          </a:prstGeom>
          <a:noFill/>
        </p:spPr>
        <p:txBody>
          <a:bodyPr wrap="none" rtlCol="0">
            <a:spAutoFit/>
          </a:bodyPr>
          <a:lstStyle/>
          <a:p>
            <a:r>
              <a:rPr lang="en-US" sz="1200" dirty="0" err="1"/>
              <a:t>Dalla</a:t>
            </a:r>
            <a:r>
              <a:rPr lang="en-US" sz="1200" dirty="0"/>
              <a:t>-Nora et al. 2014 Land Use Policy </a:t>
            </a:r>
          </a:p>
        </p:txBody>
      </p:sp>
      <p:sp>
        <p:nvSpPr>
          <p:cNvPr id="15" name="TextBox 14"/>
          <p:cNvSpPr txBox="1"/>
          <p:nvPr/>
        </p:nvSpPr>
        <p:spPr>
          <a:xfrm>
            <a:off x="292111" y="3436758"/>
            <a:ext cx="1211550" cy="461665"/>
          </a:xfrm>
          <a:prstGeom prst="rect">
            <a:avLst/>
          </a:prstGeom>
          <a:noFill/>
        </p:spPr>
        <p:txBody>
          <a:bodyPr wrap="none" rtlCol="0">
            <a:spAutoFit/>
          </a:bodyPr>
          <a:lstStyle/>
          <a:p>
            <a:r>
              <a:rPr lang="en-US" sz="1200" b="1" dirty="0"/>
              <a:t>Rosa</a:t>
            </a:r>
            <a:r>
              <a:rPr lang="en-US" sz="1200" dirty="0"/>
              <a:t> et al. 2012 </a:t>
            </a:r>
          </a:p>
          <a:p>
            <a:r>
              <a:rPr lang="en-US" sz="1200" dirty="0"/>
              <a:t>Cons. Biology </a:t>
            </a:r>
          </a:p>
        </p:txBody>
      </p:sp>
      <p:pic>
        <p:nvPicPr>
          <p:cNvPr id="7" name="Picture 6"/>
          <p:cNvPicPr>
            <a:picLocks noChangeAspect="1"/>
          </p:cNvPicPr>
          <p:nvPr/>
        </p:nvPicPr>
        <p:blipFill>
          <a:blip r:embed="rId6"/>
          <a:stretch>
            <a:fillRect/>
          </a:stretch>
        </p:blipFill>
        <p:spPr>
          <a:xfrm>
            <a:off x="3931244" y="6201581"/>
            <a:ext cx="1555865" cy="518622"/>
          </a:xfrm>
          <a:prstGeom prst="rect">
            <a:avLst/>
          </a:prstGeom>
        </p:spPr>
      </p:pic>
      <p:pic>
        <p:nvPicPr>
          <p:cNvPr id="8" name="Picture 7"/>
          <p:cNvPicPr>
            <a:picLocks noChangeAspect="1"/>
          </p:cNvPicPr>
          <p:nvPr/>
        </p:nvPicPr>
        <p:blipFill>
          <a:blip r:embed="rId7"/>
          <a:stretch>
            <a:fillRect/>
          </a:stretch>
        </p:blipFill>
        <p:spPr>
          <a:xfrm>
            <a:off x="5554215" y="6120135"/>
            <a:ext cx="1435448" cy="701535"/>
          </a:xfrm>
          <a:prstGeom prst="rect">
            <a:avLst/>
          </a:prstGeom>
        </p:spPr>
      </p:pic>
    </p:spTree>
    <p:extLst>
      <p:ext uri="{BB962C8B-B14F-4D97-AF65-F5344CB8AC3E}">
        <p14:creationId xmlns:p14="http://schemas.microsoft.com/office/powerpoint/2010/main" val="1835197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a:t>Input </a:t>
            </a:r>
            <a:r>
              <a:rPr lang="pt-PT" dirty="0" err="1"/>
              <a:t>variables</a:t>
            </a:r>
            <a:endParaRPr lang="pt-PT"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68" y="3822484"/>
            <a:ext cx="4138516" cy="2850263"/>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6216" y="3175126"/>
            <a:ext cx="2445186" cy="1841436"/>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39952" y="3140968"/>
            <a:ext cx="2425248" cy="1803587"/>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48780" y="4884095"/>
            <a:ext cx="2439445" cy="184966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65200" y="4891394"/>
            <a:ext cx="2434784" cy="1833603"/>
          </a:xfrm>
          <a:prstGeom prst="rect">
            <a:avLst/>
          </a:prstGeom>
        </p:spPr>
      </p:pic>
      <p:sp>
        <p:nvSpPr>
          <p:cNvPr id="9" name="Rectangle 8"/>
          <p:cNvSpPr/>
          <p:nvPr/>
        </p:nvSpPr>
        <p:spPr>
          <a:xfrm>
            <a:off x="179512" y="1677920"/>
            <a:ext cx="9217024" cy="1569660"/>
          </a:xfrm>
          <a:prstGeom prst="rect">
            <a:avLst/>
          </a:prstGeom>
        </p:spPr>
        <p:txBody>
          <a:bodyPr wrap="square">
            <a:spAutoFit/>
          </a:bodyPr>
          <a:lstStyle/>
          <a:p>
            <a:r>
              <a:rPr lang="en-GB" b="1" dirty="0"/>
              <a:t>Variables used: </a:t>
            </a:r>
            <a:r>
              <a:rPr lang="en-GB" dirty="0"/>
              <a:t>location of</a:t>
            </a:r>
            <a:r>
              <a:rPr lang="en-GB" b="1" dirty="0"/>
              <a:t> </a:t>
            </a:r>
            <a:r>
              <a:rPr lang="en-GB" dirty="0"/>
              <a:t>past deforestation, roads, rivers, protected areas, dry season length, changes in total and agricultural GDP, distance to settlements, soil fertility, states</a:t>
            </a:r>
          </a:p>
        </p:txBody>
      </p:sp>
    </p:spTree>
    <p:extLst>
      <p:ext uri="{BB962C8B-B14F-4D97-AF65-F5344CB8AC3E}">
        <p14:creationId xmlns:p14="http://schemas.microsoft.com/office/powerpoint/2010/main" val="7686989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FB75F-D541-A24C-A569-D470E216A020}"/>
              </a:ext>
            </a:extLst>
          </p:cNvPr>
          <p:cNvSpPr>
            <a:spLocks noGrp="1"/>
          </p:cNvSpPr>
          <p:nvPr>
            <p:ph type="title"/>
          </p:nvPr>
        </p:nvSpPr>
        <p:spPr/>
        <p:txBody>
          <a:bodyPr/>
          <a:lstStyle/>
          <a:p>
            <a:r>
              <a:rPr lang="de-DE" dirty="0"/>
              <a:t>Model </a:t>
            </a:r>
            <a:r>
              <a:rPr lang="de-DE" dirty="0" err="1"/>
              <a:t>flowchart</a:t>
            </a:r>
            <a:endParaRPr lang="de-DE" dirty="0"/>
          </a:p>
        </p:txBody>
      </p:sp>
      <p:pic>
        <p:nvPicPr>
          <p:cNvPr id="5" name="Picture 4">
            <a:extLst>
              <a:ext uri="{FF2B5EF4-FFF2-40B4-BE49-F238E27FC236}">
                <a16:creationId xmlns:a16="http://schemas.microsoft.com/office/drawing/2014/main" id="{20E9802B-B6B6-E449-9D06-3E41EE371555}"/>
              </a:ext>
            </a:extLst>
          </p:cNvPr>
          <p:cNvPicPr>
            <a:picLocks noChangeAspect="1"/>
          </p:cNvPicPr>
          <p:nvPr/>
        </p:nvPicPr>
        <p:blipFill>
          <a:blip r:embed="rId2"/>
          <a:stretch>
            <a:fillRect/>
          </a:stretch>
        </p:blipFill>
        <p:spPr>
          <a:xfrm>
            <a:off x="4735184" y="1371370"/>
            <a:ext cx="3677174" cy="5035061"/>
          </a:xfrm>
          <a:prstGeom prst="rect">
            <a:avLst/>
          </a:prstGeom>
        </p:spPr>
      </p:pic>
      <p:sp>
        <p:nvSpPr>
          <p:cNvPr id="6" name="TextBox 5">
            <a:extLst>
              <a:ext uri="{FF2B5EF4-FFF2-40B4-BE49-F238E27FC236}">
                <a16:creationId xmlns:a16="http://schemas.microsoft.com/office/drawing/2014/main" id="{DB4C8C81-8B0B-6B4D-9BCB-AD14F10E8433}"/>
              </a:ext>
            </a:extLst>
          </p:cNvPr>
          <p:cNvSpPr txBox="1"/>
          <p:nvPr/>
        </p:nvSpPr>
        <p:spPr>
          <a:xfrm>
            <a:off x="6742381" y="6098654"/>
            <a:ext cx="2401619" cy="307777"/>
          </a:xfrm>
          <a:prstGeom prst="rect">
            <a:avLst/>
          </a:prstGeom>
          <a:noFill/>
        </p:spPr>
        <p:txBody>
          <a:bodyPr wrap="none" rtlCol="0">
            <a:spAutoFit/>
          </a:bodyPr>
          <a:lstStyle/>
          <a:p>
            <a:r>
              <a:rPr lang="en-US" sz="1400" dirty="0"/>
              <a:t>Rosa et al. 2013 </a:t>
            </a:r>
            <a:r>
              <a:rPr lang="en-US" sz="1400" dirty="0" err="1"/>
              <a:t>PLOSOne</a:t>
            </a:r>
            <a:endParaRPr lang="en-US" sz="1400" dirty="0"/>
          </a:p>
        </p:txBody>
      </p:sp>
      <p:pic>
        <p:nvPicPr>
          <p:cNvPr id="7" name="Picture 6">
            <a:extLst>
              <a:ext uri="{FF2B5EF4-FFF2-40B4-BE49-F238E27FC236}">
                <a16:creationId xmlns:a16="http://schemas.microsoft.com/office/drawing/2014/main" id="{9995B451-F64E-634B-B3E3-59ADF0A4036C}"/>
              </a:ext>
            </a:extLst>
          </p:cNvPr>
          <p:cNvPicPr>
            <a:picLocks noChangeAspect="1"/>
          </p:cNvPicPr>
          <p:nvPr/>
        </p:nvPicPr>
        <p:blipFill>
          <a:blip r:embed="rId3"/>
          <a:stretch>
            <a:fillRect/>
          </a:stretch>
        </p:blipFill>
        <p:spPr>
          <a:xfrm>
            <a:off x="110098" y="2251075"/>
            <a:ext cx="4707981" cy="3361028"/>
          </a:xfrm>
          <a:prstGeom prst="rect">
            <a:avLst/>
          </a:prstGeom>
        </p:spPr>
      </p:pic>
    </p:spTree>
    <p:extLst>
      <p:ext uri="{BB962C8B-B14F-4D97-AF65-F5344CB8AC3E}">
        <p14:creationId xmlns:p14="http://schemas.microsoft.com/office/powerpoint/2010/main" val="1829805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43CEB-711A-504C-A967-63E11C5D57E8}"/>
              </a:ext>
            </a:extLst>
          </p:cNvPr>
          <p:cNvSpPr>
            <a:spLocks noGrp="1"/>
          </p:cNvSpPr>
          <p:nvPr>
            <p:ph type="title"/>
          </p:nvPr>
        </p:nvSpPr>
        <p:spPr/>
        <p:txBody>
          <a:bodyPr>
            <a:normAutofit/>
          </a:bodyPr>
          <a:lstStyle/>
          <a:p>
            <a:r>
              <a:rPr lang="de-DE" sz="3600" dirty="0"/>
              <a:t>Lots </a:t>
            </a:r>
            <a:r>
              <a:rPr lang="de-DE" sz="3600" dirty="0" err="1"/>
              <a:t>of</a:t>
            </a:r>
            <a:r>
              <a:rPr lang="de-DE" sz="3600" dirty="0"/>
              <a:t> </a:t>
            </a:r>
            <a:r>
              <a:rPr lang="de-DE" sz="3600" dirty="0" err="1"/>
              <a:t>indicators</a:t>
            </a:r>
            <a:r>
              <a:rPr lang="de-DE" sz="3600" dirty="0"/>
              <a:t> out </a:t>
            </a:r>
            <a:r>
              <a:rPr lang="de-DE" sz="3600" dirty="0" err="1"/>
              <a:t>there</a:t>
            </a:r>
            <a:r>
              <a:rPr lang="de-DE" sz="3600" dirty="0"/>
              <a:t> </a:t>
            </a:r>
            <a:r>
              <a:rPr lang="de-DE" sz="3600" dirty="0" err="1"/>
              <a:t>to</a:t>
            </a:r>
            <a:r>
              <a:rPr lang="de-DE" sz="3600" dirty="0"/>
              <a:t> </a:t>
            </a:r>
            <a:r>
              <a:rPr lang="de-DE" sz="3600" dirty="0" err="1"/>
              <a:t>help</a:t>
            </a:r>
            <a:r>
              <a:rPr lang="de-DE" sz="3600" dirty="0"/>
              <a:t> </a:t>
            </a:r>
            <a:r>
              <a:rPr lang="de-DE" sz="3600" dirty="0" err="1"/>
              <a:t>understand</a:t>
            </a:r>
            <a:r>
              <a:rPr lang="de-DE" sz="3600" dirty="0"/>
              <a:t> </a:t>
            </a:r>
            <a:r>
              <a:rPr lang="de-DE" sz="3600" dirty="0" err="1"/>
              <a:t>what‘s</a:t>
            </a:r>
            <a:r>
              <a:rPr lang="de-DE" sz="3600" dirty="0"/>
              <a:t> </a:t>
            </a:r>
            <a:r>
              <a:rPr lang="de-DE" sz="3600" dirty="0" err="1"/>
              <a:t>going</a:t>
            </a:r>
            <a:r>
              <a:rPr lang="de-DE" sz="3600" dirty="0"/>
              <a:t> on</a:t>
            </a:r>
          </a:p>
        </p:txBody>
      </p:sp>
      <p:sp>
        <p:nvSpPr>
          <p:cNvPr id="3" name="Content Placeholder 2">
            <a:extLst>
              <a:ext uri="{FF2B5EF4-FFF2-40B4-BE49-F238E27FC236}">
                <a16:creationId xmlns:a16="http://schemas.microsoft.com/office/drawing/2014/main" id="{FC977F44-849F-854D-B051-B41E4C7AF39F}"/>
              </a:ext>
            </a:extLst>
          </p:cNvPr>
          <p:cNvSpPr>
            <a:spLocks noGrp="1"/>
          </p:cNvSpPr>
          <p:nvPr>
            <p:ph idx="1"/>
          </p:nvPr>
        </p:nvSpPr>
        <p:spPr>
          <a:xfrm>
            <a:off x="628650" y="1551003"/>
            <a:ext cx="8353304" cy="1419768"/>
          </a:xfrm>
        </p:spPr>
        <p:txBody>
          <a:bodyPr>
            <a:normAutofit/>
          </a:bodyPr>
          <a:lstStyle/>
          <a:p>
            <a:r>
              <a:rPr lang="de-DE" sz="2000" dirty="0"/>
              <a:t>European </a:t>
            </a:r>
            <a:r>
              <a:rPr lang="de-DE" sz="2000" dirty="0" err="1"/>
              <a:t>Enviromental</a:t>
            </a:r>
            <a:r>
              <a:rPr lang="de-DE" sz="2000" dirty="0"/>
              <a:t> Agency </a:t>
            </a:r>
            <a:r>
              <a:rPr lang="de-DE" sz="2000" dirty="0" err="1"/>
              <a:t>developed</a:t>
            </a:r>
            <a:r>
              <a:rPr lang="de-DE" sz="2000" dirty="0"/>
              <a:t> a </a:t>
            </a:r>
            <a:r>
              <a:rPr lang="de-DE" sz="2000" dirty="0" err="1"/>
              <a:t>framework</a:t>
            </a:r>
            <a:r>
              <a:rPr lang="de-DE" sz="2000" dirty="0"/>
              <a:t> </a:t>
            </a:r>
            <a:r>
              <a:rPr lang="de-DE" sz="2000" dirty="0" err="1"/>
              <a:t>called</a:t>
            </a:r>
            <a:r>
              <a:rPr lang="de-DE" sz="2000" dirty="0"/>
              <a:t> DPSIR (Drivers, Pressures, State, Impact, Response </a:t>
            </a:r>
            <a:r>
              <a:rPr lang="de-DE" sz="2000" dirty="0" err="1"/>
              <a:t>model</a:t>
            </a:r>
            <a:r>
              <a:rPr lang="de-DE" sz="2000" dirty="0"/>
              <a:t> </a:t>
            </a:r>
            <a:r>
              <a:rPr lang="de-DE" sz="2000" dirty="0" err="1"/>
              <a:t>of</a:t>
            </a:r>
            <a:r>
              <a:rPr lang="de-DE" sz="2000" dirty="0"/>
              <a:t> </a:t>
            </a:r>
            <a:r>
              <a:rPr lang="de-DE" sz="2000" dirty="0" err="1"/>
              <a:t>intervention</a:t>
            </a:r>
            <a:r>
              <a:rPr lang="de-DE" sz="2000" dirty="0"/>
              <a:t>) </a:t>
            </a:r>
            <a:r>
              <a:rPr lang="de-DE" sz="2000" dirty="0" err="1"/>
              <a:t>for</a:t>
            </a:r>
            <a:r>
              <a:rPr lang="de-DE" sz="2000" dirty="0"/>
              <a:t> </a:t>
            </a:r>
            <a:r>
              <a:rPr lang="de-DE" sz="2000" dirty="0" err="1"/>
              <a:t>describing</a:t>
            </a:r>
            <a:r>
              <a:rPr lang="de-DE" sz="2000" dirty="0"/>
              <a:t> </a:t>
            </a:r>
            <a:r>
              <a:rPr lang="de-DE" sz="2000" dirty="0" err="1"/>
              <a:t>the</a:t>
            </a:r>
            <a:r>
              <a:rPr lang="de-DE" sz="2000" dirty="0"/>
              <a:t> </a:t>
            </a:r>
            <a:r>
              <a:rPr lang="de-DE" sz="2000" dirty="0" err="1"/>
              <a:t>interactions</a:t>
            </a:r>
            <a:r>
              <a:rPr lang="de-DE" sz="2000" dirty="0"/>
              <a:t> </a:t>
            </a:r>
            <a:r>
              <a:rPr lang="de-DE" sz="2000" dirty="0" err="1"/>
              <a:t>between</a:t>
            </a:r>
            <a:r>
              <a:rPr lang="de-DE" sz="2000" dirty="0"/>
              <a:t> </a:t>
            </a:r>
            <a:r>
              <a:rPr lang="de-DE" sz="2000" dirty="0" err="1"/>
              <a:t>society</a:t>
            </a:r>
            <a:r>
              <a:rPr lang="de-DE" sz="2000" dirty="0"/>
              <a:t> </a:t>
            </a:r>
            <a:r>
              <a:rPr lang="de-DE" sz="2000" dirty="0" err="1"/>
              <a:t>and</a:t>
            </a:r>
            <a:r>
              <a:rPr lang="de-DE" sz="2000" dirty="0"/>
              <a:t> </a:t>
            </a:r>
            <a:r>
              <a:rPr lang="de-DE" sz="2000" dirty="0" err="1"/>
              <a:t>the</a:t>
            </a:r>
            <a:r>
              <a:rPr lang="de-DE" sz="2000" dirty="0"/>
              <a:t> </a:t>
            </a:r>
            <a:r>
              <a:rPr lang="de-DE" sz="2000" dirty="0" err="1"/>
              <a:t>environment</a:t>
            </a:r>
            <a:endParaRPr lang="de-DE" sz="2000" dirty="0"/>
          </a:p>
        </p:txBody>
      </p:sp>
      <p:pic>
        <p:nvPicPr>
          <p:cNvPr id="4" name="Picture 3">
            <a:extLst>
              <a:ext uri="{FF2B5EF4-FFF2-40B4-BE49-F238E27FC236}">
                <a16:creationId xmlns:a16="http://schemas.microsoft.com/office/drawing/2014/main" id="{CD6290C7-E5D0-DA43-A94B-94AA4D47DE48}"/>
              </a:ext>
            </a:extLst>
          </p:cNvPr>
          <p:cNvPicPr>
            <a:picLocks noChangeAspect="1"/>
          </p:cNvPicPr>
          <p:nvPr/>
        </p:nvPicPr>
        <p:blipFill>
          <a:blip r:embed="rId2"/>
          <a:stretch>
            <a:fillRect/>
          </a:stretch>
        </p:blipFill>
        <p:spPr>
          <a:xfrm>
            <a:off x="4572000" y="2970771"/>
            <a:ext cx="4146143" cy="2932253"/>
          </a:xfrm>
          <a:prstGeom prst="rect">
            <a:avLst/>
          </a:prstGeom>
        </p:spPr>
      </p:pic>
      <p:sp>
        <p:nvSpPr>
          <p:cNvPr id="5" name="Content Placeholder 2">
            <a:extLst>
              <a:ext uri="{FF2B5EF4-FFF2-40B4-BE49-F238E27FC236}">
                <a16:creationId xmlns:a16="http://schemas.microsoft.com/office/drawing/2014/main" id="{B5FCD1AA-70A2-8F40-B63F-1DC4FD84C078}"/>
              </a:ext>
            </a:extLst>
          </p:cNvPr>
          <p:cNvSpPr txBox="1">
            <a:spLocks/>
          </p:cNvSpPr>
          <p:nvPr/>
        </p:nvSpPr>
        <p:spPr>
          <a:xfrm>
            <a:off x="628650" y="2506662"/>
            <a:ext cx="3943350" cy="435133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b="1" dirty="0" err="1"/>
              <a:t>Driving</a:t>
            </a:r>
            <a:r>
              <a:rPr lang="de-DE" dirty="0"/>
              <a:t> </a:t>
            </a:r>
            <a:r>
              <a:rPr lang="de-DE" dirty="0" err="1"/>
              <a:t>forces</a:t>
            </a:r>
            <a:r>
              <a:rPr lang="de-DE" dirty="0"/>
              <a:t>: e.g. </a:t>
            </a:r>
            <a:r>
              <a:rPr lang="de-DE" dirty="0" err="1"/>
              <a:t>industry</a:t>
            </a:r>
            <a:r>
              <a:rPr lang="de-DE" dirty="0"/>
              <a:t>, </a:t>
            </a:r>
            <a:r>
              <a:rPr lang="de-DE" dirty="0" err="1"/>
              <a:t>tourism</a:t>
            </a:r>
            <a:r>
              <a:rPr lang="de-DE" dirty="0"/>
              <a:t>,               </a:t>
            </a:r>
            <a:r>
              <a:rPr lang="de-DE" dirty="0" err="1"/>
              <a:t>economic</a:t>
            </a:r>
            <a:r>
              <a:rPr lang="de-DE" dirty="0"/>
              <a:t> </a:t>
            </a:r>
            <a:r>
              <a:rPr lang="de-DE" dirty="0" err="1"/>
              <a:t>growth</a:t>
            </a:r>
            <a:endParaRPr lang="de-DE" dirty="0"/>
          </a:p>
          <a:p>
            <a:r>
              <a:rPr lang="de-DE" b="1" dirty="0"/>
              <a:t>Pressures</a:t>
            </a:r>
            <a:r>
              <a:rPr lang="de-DE" dirty="0"/>
              <a:t>: e.g. </a:t>
            </a:r>
            <a:r>
              <a:rPr lang="de-DE" dirty="0" err="1"/>
              <a:t>pollution</a:t>
            </a:r>
            <a:r>
              <a:rPr lang="de-DE" dirty="0"/>
              <a:t>, land-</a:t>
            </a:r>
            <a:r>
              <a:rPr lang="de-DE" dirty="0" err="1"/>
              <a:t>use</a:t>
            </a:r>
            <a:r>
              <a:rPr lang="de-DE" dirty="0"/>
              <a:t> </a:t>
            </a:r>
            <a:r>
              <a:rPr lang="de-DE" dirty="0" err="1"/>
              <a:t>change</a:t>
            </a:r>
            <a:r>
              <a:rPr lang="de-DE" dirty="0"/>
              <a:t>, </a:t>
            </a:r>
            <a:r>
              <a:rPr lang="de-DE" dirty="0" err="1"/>
              <a:t>population</a:t>
            </a:r>
            <a:r>
              <a:rPr lang="de-DE" dirty="0"/>
              <a:t> </a:t>
            </a:r>
            <a:r>
              <a:rPr lang="de-DE" dirty="0" err="1"/>
              <a:t>growth</a:t>
            </a:r>
            <a:endParaRPr lang="de-DE" dirty="0"/>
          </a:p>
          <a:p>
            <a:r>
              <a:rPr lang="de-DE" b="1" dirty="0"/>
              <a:t>States</a:t>
            </a:r>
            <a:r>
              <a:rPr lang="de-DE" dirty="0"/>
              <a:t> : e.g. </a:t>
            </a:r>
            <a:r>
              <a:rPr lang="de-DE" dirty="0" err="1"/>
              <a:t>water</a:t>
            </a:r>
            <a:r>
              <a:rPr lang="de-DE" dirty="0"/>
              <a:t> </a:t>
            </a:r>
            <a:r>
              <a:rPr lang="de-DE" dirty="0" err="1"/>
              <a:t>quality</a:t>
            </a:r>
            <a:r>
              <a:rPr lang="de-DE" dirty="0"/>
              <a:t>, </a:t>
            </a:r>
            <a:r>
              <a:rPr lang="de-DE" dirty="0" err="1"/>
              <a:t>soil</a:t>
            </a:r>
            <a:r>
              <a:rPr lang="de-DE" dirty="0"/>
              <a:t> </a:t>
            </a:r>
            <a:r>
              <a:rPr lang="de-DE" dirty="0" err="1"/>
              <a:t>quality</a:t>
            </a:r>
            <a:r>
              <a:rPr lang="de-DE" dirty="0"/>
              <a:t>, </a:t>
            </a:r>
            <a:r>
              <a:rPr lang="de-DE" dirty="0" err="1"/>
              <a:t>air</a:t>
            </a:r>
            <a:r>
              <a:rPr lang="de-DE" dirty="0"/>
              <a:t> </a:t>
            </a:r>
            <a:r>
              <a:rPr lang="de-DE" dirty="0" err="1"/>
              <a:t>quality</a:t>
            </a:r>
            <a:r>
              <a:rPr lang="de-DE" dirty="0"/>
              <a:t>, </a:t>
            </a:r>
            <a:r>
              <a:rPr lang="de-DE" dirty="0" err="1"/>
              <a:t>habitat</a:t>
            </a:r>
            <a:r>
              <a:rPr lang="de-DE" dirty="0"/>
              <a:t>, </a:t>
            </a:r>
            <a:r>
              <a:rPr lang="de-DE" dirty="0" err="1"/>
              <a:t>vegetation</a:t>
            </a:r>
            <a:endParaRPr lang="de-DE" dirty="0"/>
          </a:p>
          <a:p>
            <a:r>
              <a:rPr lang="de-DE" b="1" dirty="0"/>
              <a:t>Impacts</a:t>
            </a:r>
            <a:r>
              <a:rPr lang="de-DE" dirty="0"/>
              <a:t> : e.g. </a:t>
            </a:r>
            <a:r>
              <a:rPr lang="de-DE" dirty="0" err="1"/>
              <a:t>ill</a:t>
            </a:r>
            <a:r>
              <a:rPr lang="de-DE" dirty="0"/>
              <a:t> </a:t>
            </a:r>
            <a:r>
              <a:rPr lang="de-DE" dirty="0" err="1"/>
              <a:t>public</a:t>
            </a:r>
            <a:r>
              <a:rPr lang="de-DE" dirty="0"/>
              <a:t> </a:t>
            </a:r>
            <a:r>
              <a:rPr lang="de-DE" dirty="0" err="1"/>
              <a:t>health</a:t>
            </a:r>
            <a:r>
              <a:rPr lang="de-DE" dirty="0"/>
              <a:t>, </a:t>
            </a:r>
            <a:r>
              <a:rPr lang="de-DE" dirty="0" err="1"/>
              <a:t>habitat</a:t>
            </a:r>
            <a:r>
              <a:rPr lang="de-DE" dirty="0"/>
              <a:t> </a:t>
            </a:r>
            <a:r>
              <a:rPr lang="de-DE" dirty="0" err="1"/>
              <a:t>fragmentation</a:t>
            </a:r>
            <a:r>
              <a:rPr lang="de-DE" dirty="0"/>
              <a:t>, </a:t>
            </a:r>
            <a:r>
              <a:rPr lang="de-DE" dirty="0" err="1"/>
              <a:t>economic</a:t>
            </a:r>
            <a:r>
              <a:rPr lang="de-DE" dirty="0"/>
              <a:t> </a:t>
            </a:r>
            <a:r>
              <a:rPr lang="de-DE" dirty="0" err="1"/>
              <a:t>crisis</a:t>
            </a:r>
            <a:r>
              <a:rPr lang="de-DE" dirty="0"/>
              <a:t>, environmental </a:t>
            </a:r>
            <a:r>
              <a:rPr lang="de-DE" dirty="0" err="1"/>
              <a:t>damage</a:t>
            </a:r>
            <a:r>
              <a:rPr lang="de-DE" dirty="0"/>
              <a:t>, </a:t>
            </a:r>
            <a:r>
              <a:rPr lang="de-DE" dirty="0" err="1"/>
              <a:t>biodiversity</a:t>
            </a:r>
            <a:r>
              <a:rPr lang="de-DE" dirty="0"/>
              <a:t> </a:t>
            </a:r>
            <a:r>
              <a:rPr lang="de-DE" dirty="0" err="1"/>
              <a:t>loss</a:t>
            </a:r>
            <a:endParaRPr lang="de-DE" dirty="0"/>
          </a:p>
          <a:p>
            <a:r>
              <a:rPr lang="de-DE" b="1" dirty="0"/>
              <a:t>Responses</a:t>
            </a:r>
            <a:r>
              <a:rPr lang="de-DE" dirty="0"/>
              <a:t> : e.g. </a:t>
            </a:r>
            <a:r>
              <a:rPr lang="de-DE" dirty="0" err="1"/>
              <a:t>taxes</a:t>
            </a:r>
            <a:r>
              <a:rPr lang="de-DE" dirty="0"/>
              <a:t>, environmental </a:t>
            </a:r>
            <a:r>
              <a:rPr lang="de-DE" dirty="0" err="1"/>
              <a:t>laws</a:t>
            </a:r>
            <a:r>
              <a:rPr lang="de-DE" dirty="0"/>
              <a:t>,</a:t>
            </a:r>
          </a:p>
          <a:p>
            <a:endParaRPr lang="de-DE" dirty="0"/>
          </a:p>
        </p:txBody>
      </p:sp>
      <p:sp>
        <p:nvSpPr>
          <p:cNvPr id="6" name="TextBox 5">
            <a:extLst>
              <a:ext uri="{FF2B5EF4-FFF2-40B4-BE49-F238E27FC236}">
                <a16:creationId xmlns:a16="http://schemas.microsoft.com/office/drawing/2014/main" id="{B69C4234-4101-1340-A4A3-7FFCB9E955DD}"/>
              </a:ext>
            </a:extLst>
          </p:cNvPr>
          <p:cNvSpPr txBox="1"/>
          <p:nvPr/>
        </p:nvSpPr>
        <p:spPr>
          <a:xfrm>
            <a:off x="5826556" y="6182467"/>
            <a:ext cx="1900841" cy="369332"/>
          </a:xfrm>
          <a:prstGeom prst="rect">
            <a:avLst/>
          </a:prstGeom>
          <a:noFill/>
        </p:spPr>
        <p:txBody>
          <a:bodyPr wrap="none" rtlCol="0">
            <a:spAutoFit/>
          </a:bodyPr>
          <a:lstStyle/>
          <a:p>
            <a:r>
              <a:rPr lang="de-DE" b="1" dirty="0" err="1">
                <a:solidFill>
                  <a:schemeClr val="accent1"/>
                </a:solidFill>
              </a:rPr>
              <a:t>Policy</a:t>
            </a:r>
            <a:r>
              <a:rPr lang="de-DE" b="1" dirty="0">
                <a:solidFill>
                  <a:schemeClr val="accent1"/>
                </a:solidFill>
              </a:rPr>
              <a:t> </a:t>
            </a:r>
            <a:r>
              <a:rPr lang="de-DE" b="1" dirty="0" err="1">
                <a:solidFill>
                  <a:schemeClr val="accent1"/>
                </a:solidFill>
              </a:rPr>
              <a:t>perspective</a:t>
            </a:r>
            <a:endParaRPr lang="de-DE" b="1" dirty="0">
              <a:solidFill>
                <a:schemeClr val="accent1"/>
              </a:solidFill>
            </a:endParaRPr>
          </a:p>
        </p:txBody>
      </p:sp>
    </p:spTree>
    <p:extLst>
      <p:ext uri="{BB962C8B-B14F-4D97-AF65-F5344CB8AC3E}">
        <p14:creationId xmlns:p14="http://schemas.microsoft.com/office/powerpoint/2010/main" val="3789931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365126"/>
            <a:ext cx="8422753" cy="1325563"/>
          </a:xfrm>
        </p:spPr>
        <p:txBody>
          <a:bodyPr/>
          <a:lstStyle/>
          <a:p>
            <a:r>
              <a:rPr lang="pt-PT" dirty="0" err="1"/>
              <a:t>Probability</a:t>
            </a:r>
            <a:r>
              <a:rPr lang="pt-PT" dirty="0"/>
              <a:t> </a:t>
            </a:r>
            <a:r>
              <a:rPr lang="pt-PT" dirty="0" err="1"/>
              <a:t>of</a:t>
            </a:r>
            <a:r>
              <a:rPr lang="pt-PT" dirty="0"/>
              <a:t> </a:t>
            </a:r>
            <a:r>
              <a:rPr lang="pt-PT" dirty="0" err="1"/>
              <a:t>deforestation</a:t>
            </a:r>
            <a:r>
              <a:rPr lang="pt-PT" dirty="0"/>
              <a:t> </a:t>
            </a:r>
            <a:r>
              <a:rPr lang="pt-PT" dirty="0" err="1"/>
              <a:t>by</a:t>
            </a:r>
            <a:r>
              <a:rPr lang="pt-PT" dirty="0"/>
              <a:t> 2050</a:t>
            </a:r>
          </a:p>
        </p:txBody>
      </p:sp>
      <p:pic>
        <p:nvPicPr>
          <p:cNvPr id="4" name="Picture 3"/>
          <p:cNvPicPr>
            <a:picLocks noChangeAspect="1"/>
          </p:cNvPicPr>
          <p:nvPr/>
        </p:nvPicPr>
        <p:blipFill>
          <a:blip r:embed="rId2"/>
          <a:stretch>
            <a:fillRect/>
          </a:stretch>
        </p:blipFill>
        <p:spPr>
          <a:xfrm>
            <a:off x="1153912" y="1700808"/>
            <a:ext cx="6912376" cy="5012600"/>
          </a:xfrm>
          <a:prstGeom prst="rect">
            <a:avLst/>
          </a:prstGeom>
        </p:spPr>
      </p:pic>
    </p:spTree>
    <p:extLst>
      <p:ext uri="{BB962C8B-B14F-4D97-AF65-F5344CB8AC3E}">
        <p14:creationId xmlns:p14="http://schemas.microsoft.com/office/powerpoint/2010/main" val="34325560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2915338" y="3990481"/>
            <a:ext cx="2519798" cy="2740181"/>
          </a:xfrm>
          <a:prstGeom prst="rect">
            <a:avLst/>
          </a:prstGeom>
        </p:spPr>
      </p:pic>
      <p:sp>
        <p:nvSpPr>
          <p:cNvPr id="2" name="Title 1"/>
          <p:cNvSpPr>
            <a:spLocks noGrp="1"/>
          </p:cNvSpPr>
          <p:nvPr>
            <p:ph type="title"/>
          </p:nvPr>
        </p:nvSpPr>
        <p:spPr/>
        <p:txBody>
          <a:bodyPr>
            <a:normAutofit/>
          </a:bodyPr>
          <a:lstStyle/>
          <a:p>
            <a:r>
              <a:rPr lang="en-US" sz="4000" dirty="0"/>
              <a:t>Projecting biodiversity loss</a:t>
            </a:r>
          </a:p>
        </p:txBody>
      </p:sp>
      <p:sp>
        <p:nvSpPr>
          <p:cNvPr id="3" name="Content Placeholder 2"/>
          <p:cNvSpPr>
            <a:spLocks noGrp="1"/>
          </p:cNvSpPr>
          <p:nvPr>
            <p:ph idx="1"/>
          </p:nvPr>
        </p:nvSpPr>
        <p:spPr>
          <a:xfrm>
            <a:off x="628650" y="1690689"/>
            <a:ext cx="5971207" cy="4486274"/>
          </a:xfrm>
        </p:spPr>
        <p:txBody>
          <a:bodyPr>
            <a:normAutofit/>
          </a:bodyPr>
          <a:lstStyle/>
          <a:p>
            <a:r>
              <a:rPr lang="en-US" sz="1800" dirty="0"/>
              <a:t>Tree cover threshold for decline in species richness</a:t>
            </a:r>
          </a:p>
          <a:p>
            <a:pPr marL="0" indent="0">
              <a:buNone/>
            </a:pPr>
            <a:r>
              <a:rPr lang="en-US" sz="1800" dirty="0"/>
              <a:t>(piece-wise regression in R)</a:t>
            </a:r>
          </a:p>
          <a:p>
            <a:pPr marL="0" indent="0">
              <a:buNone/>
            </a:pPr>
            <a:endParaRPr lang="en-US" sz="1800" dirty="0"/>
          </a:p>
          <a:p>
            <a:r>
              <a:rPr lang="en-US" sz="1800" dirty="0"/>
              <a:t>Areas under greatest risk of future collapse</a:t>
            </a:r>
          </a:p>
          <a:p>
            <a:endParaRPr lang="en-US" sz="1800" dirty="0"/>
          </a:p>
          <a:p>
            <a:r>
              <a:rPr lang="en-US" sz="1800" dirty="0"/>
              <a:t>Direct conservation management or landscape planning</a:t>
            </a:r>
          </a:p>
        </p:txBody>
      </p:sp>
      <p:pic>
        <p:nvPicPr>
          <p:cNvPr id="4" name="Picture 3"/>
          <p:cNvPicPr>
            <a:picLocks noChangeAspect="1"/>
          </p:cNvPicPr>
          <p:nvPr/>
        </p:nvPicPr>
        <p:blipFill>
          <a:blip r:embed="rId3"/>
          <a:stretch>
            <a:fillRect/>
          </a:stretch>
        </p:blipFill>
        <p:spPr>
          <a:xfrm>
            <a:off x="44175" y="3990481"/>
            <a:ext cx="2841200" cy="2841200"/>
          </a:xfrm>
          <a:prstGeom prst="rect">
            <a:avLst/>
          </a:prstGeom>
        </p:spPr>
      </p:pic>
      <p:sp>
        <p:nvSpPr>
          <p:cNvPr id="5" name="CaixaDeTexto 3"/>
          <p:cNvSpPr txBox="1"/>
          <p:nvPr/>
        </p:nvSpPr>
        <p:spPr>
          <a:xfrm>
            <a:off x="5070602" y="3990481"/>
            <a:ext cx="1595309" cy="461665"/>
          </a:xfrm>
          <a:prstGeom prst="rect">
            <a:avLst/>
          </a:prstGeom>
          <a:noFill/>
        </p:spPr>
        <p:txBody>
          <a:bodyPr wrap="none" rtlCol="0">
            <a:spAutoFit/>
          </a:bodyPr>
          <a:lstStyle/>
          <a:p>
            <a:r>
              <a:rPr lang="pt-PT" sz="1200" dirty="0">
                <a:solidFill>
                  <a:srgbClr val="1B0807"/>
                </a:solidFill>
              </a:rPr>
              <a:t>Ochoa-</a:t>
            </a:r>
            <a:r>
              <a:rPr lang="pt-PT" sz="1200" dirty="0" err="1">
                <a:solidFill>
                  <a:srgbClr val="1B0807"/>
                </a:solidFill>
              </a:rPr>
              <a:t>Quintero</a:t>
            </a:r>
            <a:r>
              <a:rPr lang="pt-PT" sz="1200" dirty="0">
                <a:solidFill>
                  <a:srgbClr val="1B0807"/>
                </a:solidFill>
              </a:rPr>
              <a:t>, </a:t>
            </a:r>
            <a:r>
              <a:rPr lang="pt-PT" sz="1200" b="1" dirty="0">
                <a:solidFill>
                  <a:srgbClr val="1B0807"/>
                </a:solidFill>
              </a:rPr>
              <a:t>Rosa </a:t>
            </a:r>
          </a:p>
          <a:p>
            <a:r>
              <a:rPr lang="pt-PT" sz="1200" dirty="0" err="1">
                <a:solidFill>
                  <a:srgbClr val="1B0807"/>
                </a:solidFill>
              </a:rPr>
              <a:t>et</a:t>
            </a:r>
            <a:r>
              <a:rPr lang="pt-PT" sz="1200" dirty="0">
                <a:solidFill>
                  <a:srgbClr val="1B0807"/>
                </a:solidFill>
              </a:rPr>
              <a:t> al. 2015 Cons. </a:t>
            </a:r>
            <a:r>
              <a:rPr lang="pt-PT" sz="1200" dirty="0" err="1">
                <a:solidFill>
                  <a:srgbClr val="1B0807"/>
                </a:solidFill>
              </a:rPr>
              <a:t>Biol</a:t>
            </a:r>
            <a:endParaRPr lang="pt-PT" sz="1200" dirty="0">
              <a:solidFill>
                <a:srgbClr val="1B0807"/>
              </a:solidFill>
            </a:endParaRPr>
          </a:p>
        </p:txBody>
      </p:sp>
      <p:pic>
        <p:nvPicPr>
          <p:cNvPr id="6" name="Picture 5"/>
          <p:cNvPicPr>
            <a:picLocks noChangeAspect="1"/>
          </p:cNvPicPr>
          <p:nvPr/>
        </p:nvPicPr>
        <p:blipFill>
          <a:blip r:embed="rId4"/>
          <a:stretch>
            <a:fillRect/>
          </a:stretch>
        </p:blipFill>
        <p:spPr>
          <a:xfrm>
            <a:off x="6493358" y="4268433"/>
            <a:ext cx="2616493" cy="2092048"/>
          </a:xfrm>
          <a:prstGeom prst="rect">
            <a:avLst/>
          </a:prstGeom>
        </p:spPr>
      </p:pic>
      <p:pic>
        <p:nvPicPr>
          <p:cNvPr id="7" name="Picture 6"/>
          <p:cNvPicPr>
            <a:picLocks noChangeAspect="1"/>
          </p:cNvPicPr>
          <p:nvPr/>
        </p:nvPicPr>
        <p:blipFill>
          <a:blip r:embed="rId5"/>
          <a:stretch>
            <a:fillRect/>
          </a:stretch>
        </p:blipFill>
        <p:spPr>
          <a:xfrm>
            <a:off x="6599857" y="2167252"/>
            <a:ext cx="2443940" cy="2152333"/>
          </a:xfrm>
          <a:prstGeom prst="rect">
            <a:avLst/>
          </a:prstGeom>
        </p:spPr>
      </p:pic>
      <p:pic>
        <p:nvPicPr>
          <p:cNvPr id="8" name="Picture 7"/>
          <p:cNvPicPr>
            <a:picLocks noChangeAspect="1"/>
          </p:cNvPicPr>
          <p:nvPr/>
        </p:nvPicPr>
        <p:blipFill>
          <a:blip r:embed="rId6"/>
          <a:stretch>
            <a:fillRect/>
          </a:stretch>
        </p:blipFill>
        <p:spPr>
          <a:xfrm>
            <a:off x="6533802" y="126356"/>
            <a:ext cx="2576049" cy="2085513"/>
          </a:xfrm>
          <a:prstGeom prst="rect">
            <a:avLst/>
          </a:prstGeom>
        </p:spPr>
      </p:pic>
      <p:pic>
        <p:nvPicPr>
          <p:cNvPr id="10" name="Picture 9"/>
          <p:cNvPicPr>
            <a:picLocks noChangeAspect="1"/>
          </p:cNvPicPr>
          <p:nvPr/>
        </p:nvPicPr>
        <p:blipFill>
          <a:blip r:embed="rId7"/>
          <a:stretch>
            <a:fillRect/>
          </a:stretch>
        </p:blipFill>
        <p:spPr>
          <a:xfrm>
            <a:off x="7011825" y="6303176"/>
            <a:ext cx="2021714" cy="494270"/>
          </a:xfrm>
          <a:prstGeom prst="rect">
            <a:avLst/>
          </a:prstGeom>
        </p:spPr>
      </p:pic>
      <p:pic>
        <p:nvPicPr>
          <p:cNvPr id="11" name="Picture 10"/>
          <p:cNvPicPr>
            <a:picLocks noChangeAspect="1"/>
          </p:cNvPicPr>
          <p:nvPr/>
        </p:nvPicPr>
        <p:blipFill rotWithShape="1">
          <a:blip r:embed="rId8"/>
          <a:srcRect l="15693" r="16148"/>
          <a:stretch/>
        </p:blipFill>
        <p:spPr>
          <a:xfrm>
            <a:off x="5644720" y="5917412"/>
            <a:ext cx="889082" cy="872328"/>
          </a:xfrm>
          <a:prstGeom prst="rect">
            <a:avLst/>
          </a:prstGeom>
        </p:spPr>
      </p:pic>
    </p:spTree>
    <p:extLst>
      <p:ext uri="{BB962C8B-B14F-4D97-AF65-F5344CB8AC3E}">
        <p14:creationId xmlns:p14="http://schemas.microsoft.com/office/powerpoint/2010/main" val="787234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err="1"/>
              <a:t>Learning</a:t>
            </a:r>
            <a:r>
              <a:rPr lang="pt-PT" dirty="0"/>
              <a:t> </a:t>
            </a:r>
            <a:r>
              <a:rPr lang="pt-PT" dirty="0" err="1"/>
              <a:t>outcomes</a:t>
            </a:r>
            <a:endParaRPr lang="pt-PT" dirty="0"/>
          </a:p>
        </p:txBody>
      </p:sp>
      <p:sp>
        <p:nvSpPr>
          <p:cNvPr id="3" name="Content Placeholder 2"/>
          <p:cNvSpPr>
            <a:spLocks noGrp="1"/>
          </p:cNvSpPr>
          <p:nvPr>
            <p:ph idx="1"/>
          </p:nvPr>
        </p:nvSpPr>
        <p:spPr>
          <a:xfrm>
            <a:off x="323528" y="1772816"/>
            <a:ext cx="8058472" cy="4457700"/>
          </a:xfrm>
        </p:spPr>
        <p:txBody>
          <a:bodyPr/>
          <a:lstStyle/>
          <a:p>
            <a:pPr lvl="0"/>
            <a:endParaRPr lang="en-GB" sz="2400" dirty="0"/>
          </a:p>
          <a:p>
            <a:pPr lvl="0"/>
            <a:r>
              <a:rPr lang="en-GB" sz="2400" dirty="0"/>
              <a:t>Understand what a land cover change model is;</a:t>
            </a:r>
          </a:p>
          <a:p>
            <a:pPr lvl="0"/>
            <a:endParaRPr lang="en-GB" sz="2400" dirty="0"/>
          </a:p>
          <a:p>
            <a:pPr lvl="0"/>
            <a:r>
              <a:rPr lang="en-GB" sz="2400" dirty="0"/>
              <a:t>Understand how LCC models work in general;</a:t>
            </a:r>
          </a:p>
          <a:p>
            <a:pPr marL="0" lvl="0" indent="0">
              <a:buNone/>
            </a:pPr>
            <a:endParaRPr lang="en-GB" sz="2400" dirty="0"/>
          </a:p>
          <a:p>
            <a:pPr lvl="0"/>
            <a:r>
              <a:rPr lang="en-GB" sz="2400" dirty="0"/>
              <a:t>Learn where to download data layers to be used as input for spatial LCC models;</a:t>
            </a:r>
          </a:p>
          <a:p>
            <a:pPr lvl="0"/>
            <a:endParaRPr lang="en-GB" sz="2400" dirty="0"/>
          </a:p>
          <a:p>
            <a:pPr lvl="0"/>
            <a:r>
              <a:rPr lang="en-GB" sz="2400" dirty="0"/>
              <a:t>Learn to focus on what exactly you’ll be </a:t>
            </a:r>
            <a:r>
              <a:rPr lang="en-GB" sz="2400" dirty="0" err="1"/>
              <a:t>modeling</a:t>
            </a:r>
            <a:r>
              <a:rPr lang="en-GB" sz="2400" dirty="0"/>
              <a:t> (scale, transitions, extent, proximate causes and drivers, etc.)</a:t>
            </a:r>
            <a:endParaRPr lang="pt-PT" sz="1600" dirty="0"/>
          </a:p>
        </p:txBody>
      </p:sp>
    </p:spTree>
    <p:extLst>
      <p:ext uri="{BB962C8B-B14F-4D97-AF65-F5344CB8AC3E}">
        <p14:creationId xmlns:p14="http://schemas.microsoft.com/office/powerpoint/2010/main" val="22734344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Outcomes</a:t>
            </a:r>
          </a:p>
        </p:txBody>
      </p:sp>
      <p:sp>
        <p:nvSpPr>
          <p:cNvPr id="3" name="Content Placeholder 2"/>
          <p:cNvSpPr>
            <a:spLocks noGrp="1"/>
          </p:cNvSpPr>
          <p:nvPr>
            <p:ph idx="1"/>
          </p:nvPr>
        </p:nvSpPr>
        <p:spPr>
          <a:xfrm>
            <a:off x="323528" y="1943100"/>
            <a:ext cx="8496944" cy="4457700"/>
          </a:xfrm>
        </p:spPr>
        <p:txBody>
          <a:bodyPr>
            <a:normAutofit/>
          </a:bodyPr>
          <a:lstStyle/>
          <a:p>
            <a:pPr lvl="0"/>
            <a:r>
              <a:rPr lang="en-GB" sz="2800" dirty="0"/>
              <a:t>Learn to interpret a land cover change model output, and to critically assess its implementation;</a:t>
            </a:r>
          </a:p>
          <a:p>
            <a:pPr marL="0" lvl="0" indent="0">
              <a:buNone/>
            </a:pPr>
            <a:endParaRPr lang="en-GB" sz="2800" dirty="0"/>
          </a:p>
          <a:p>
            <a:pPr lvl="0"/>
            <a:r>
              <a:rPr lang="en-GB" sz="2800" dirty="0"/>
              <a:t>Understand the challenges of running a land cover change model and its limitations. </a:t>
            </a:r>
          </a:p>
          <a:p>
            <a:pPr marL="0" lvl="0" indent="0">
              <a:buNone/>
            </a:pPr>
            <a:endParaRPr lang="en-GB" sz="2800" dirty="0"/>
          </a:p>
          <a:p>
            <a:r>
              <a:rPr lang="en-GB" sz="2800" dirty="0"/>
              <a:t>Acquire skills to be able to simulate several scenarios of future land cover change, based on historical data </a:t>
            </a:r>
            <a:endParaRPr lang="en-US" sz="2800" dirty="0"/>
          </a:p>
        </p:txBody>
      </p:sp>
    </p:spTree>
    <p:extLst>
      <p:ext uri="{BB962C8B-B14F-4D97-AF65-F5344CB8AC3E}">
        <p14:creationId xmlns:p14="http://schemas.microsoft.com/office/powerpoint/2010/main" val="23077700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30C4A-CFDE-1446-9BFC-970F90B375F1}"/>
              </a:ext>
            </a:extLst>
          </p:cNvPr>
          <p:cNvSpPr>
            <a:spLocks noGrp="1"/>
          </p:cNvSpPr>
          <p:nvPr>
            <p:ph type="title"/>
          </p:nvPr>
        </p:nvSpPr>
        <p:spPr/>
        <p:txBody>
          <a:bodyPr/>
          <a:lstStyle/>
          <a:p>
            <a:r>
              <a:rPr lang="de-DE" dirty="0" err="1"/>
              <a:t>Now</a:t>
            </a:r>
            <a:r>
              <a:rPr lang="de-DE" dirty="0"/>
              <a:t> </a:t>
            </a:r>
            <a:r>
              <a:rPr lang="de-DE" dirty="0" err="1"/>
              <a:t>it‘s</a:t>
            </a:r>
            <a:r>
              <a:rPr lang="de-DE" dirty="0"/>
              <a:t> </a:t>
            </a:r>
            <a:r>
              <a:rPr lang="de-DE" dirty="0" err="1"/>
              <a:t>your</a:t>
            </a:r>
            <a:r>
              <a:rPr lang="de-DE" dirty="0"/>
              <a:t> turn:</a:t>
            </a:r>
          </a:p>
        </p:txBody>
      </p:sp>
      <p:sp>
        <p:nvSpPr>
          <p:cNvPr id="3" name="Content Placeholder 2">
            <a:extLst>
              <a:ext uri="{FF2B5EF4-FFF2-40B4-BE49-F238E27FC236}">
                <a16:creationId xmlns:a16="http://schemas.microsoft.com/office/drawing/2014/main" id="{1C310A62-F56E-8F4B-A587-A5E849377145}"/>
              </a:ext>
            </a:extLst>
          </p:cNvPr>
          <p:cNvSpPr>
            <a:spLocks noGrp="1"/>
          </p:cNvSpPr>
          <p:nvPr>
            <p:ph idx="1"/>
          </p:nvPr>
        </p:nvSpPr>
        <p:spPr/>
        <p:txBody>
          <a:bodyPr/>
          <a:lstStyle/>
          <a:p>
            <a:r>
              <a:rPr lang="de-DE" dirty="0"/>
              <a:t>R </a:t>
            </a:r>
            <a:r>
              <a:rPr lang="de-DE" dirty="0" err="1"/>
              <a:t>Markdown</a:t>
            </a:r>
            <a:endParaRPr lang="de-DE" dirty="0"/>
          </a:p>
          <a:p>
            <a:endParaRPr lang="de-DE" dirty="0"/>
          </a:p>
          <a:p>
            <a:endParaRPr lang="de-DE" dirty="0"/>
          </a:p>
          <a:p>
            <a:r>
              <a:rPr lang="de-DE" dirty="0" err="1"/>
              <a:t>You‘ll</a:t>
            </a:r>
            <a:r>
              <a:rPr lang="de-DE" dirty="0"/>
              <a:t> </a:t>
            </a:r>
            <a:r>
              <a:rPr lang="de-DE" dirty="0" err="1"/>
              <a:t>use</a:t>
            </a:r>
            <a:r>
              <a:rPr lang="de-DE" dirty="0"/>
              <a:t> </a:t>
            </a:r>
            <a:r>
              <a:rPr lang="de-DE" dirty="0" err="1"/>
              <a:t>the</a:t>
            </a:r>
            <a:r>
              <a:rPr lang="de-DE" dirty="0"/>
              <a:t> </a:t>
            </a:r>
            <a:r>
              <a:rPr lang="de-DE" dirty="0" err="1"/>
              <a:t>outputs</a:t>
            </a:r>
            <a:r>
              <a:rPr lang="de-DE" dirty="0"/>
              <a:t> </a:t>
            </a:r>
            <a:r>
              <a:rPr lang="de-DE" dirty="0" err="1"/>
              <a:t>of</a:t>
            </a:r>
            <a:r>
              <a:rPr lang="de-DE" dirty="0"/>
              <a:t> </a:t>
            </a:r>
            <a:r>
              <a:rPr lang="de-DE" dirty="0" err="1"/>
              <a:t>today‘s</a:t>
            </a:r>
            <a:r>
              <a:rPr lang="de-DE" dirty="0"/>
              <a:t> </a:t>
            </a:r>
            <a:r>
              <a:rPr lang="de-DE" dirty="0" err="1"/>
              <a:t>class</a:t>
            </a:r>
            <a:r>
              <a:rPr lang="de-DE" dirty="0"/>
              <a:t> in </a:t>
            </a:r>
            <a:r>
              <a:rPr lang="de-DE" dirty="0" err="1"/>
              <a:t>tomorrow‘s</a:t>
            </a:r>
            <a:r>
              <a:rPr lang="de-DE" dirty="0"/>
              <a:t> </a:t>
            </a:r>
            <a:r>
              <a:rPr lang="de-DE" dirty="0" err="1"/>
              <a:t>class</a:t>
            </a:r>
            <a:r>
              <a:rPr lang="de-DE" dirty="0"/>
              <a:t>. </a:t>
            </a:r>
          </a:p>
          <a:p>
            <a:r>
              <a:rPr lang="de-DE" dirty="0" err="1"/>
              <a:t>If</a:t>
            </a:r>
            <a:r>
              <a:rPr lang="de-DE" dirty="0"/>
              <a:t> </a:t>
            </a:r>
            <a:r>
              <a:rPr lang="de-DE" dirty="0" err="1"/>
              <a:t>there‘s</a:t>
            </a:r>
            <a:r>
              <a:rPr lang="de-DE" dirty="0"/>
              <a:t> </a:t>
            </a:r>
            <a:r>
              <a:rPr lang="de-DE" dirty="0" err="1"/>
              <a:t>no</a:t>
            </a:r>
            <a:r>
              <a:rPr lang="de-DE" dirty="0"/>
              <a:t> time </a:t>
            </a:r>
            <a:r>
              <a:rPr lang="de-DE" dirty="0" err="1"/>
              <a:t>to</a:t>
            </a:r>
            <a:r>
              <a:rPr lang="de-DE" dirty="0"/>
              <a:t> finish </a:t>
            </a:r>
            <a:r>
              <a:rPr lang="de-DE" dirty="0" err="1"/>
              <a:t>everything</a:t>
            </a:r>
            <a:r>
              <a:rPr lang="de-DE" dirty="0"/>
              <a:t>, </a:t>
            </a:r>
            <a:r>
              <a:rPr lang="de-DE" dirty="0" err="1"/>
              <a:t>there‘s</a:t>
            </a:r>
            <a:r>
              <a:rPr lang="de-DE" dirty="0"/>
              <a:t> a </a:t>
            </a:r>
            <a:r>
              <a:rPr lang="de-DE" dirty="0" err="1"/>
              <a:t>folder</a:t>
            </a:r>
            <a:r>
              <a:rPr lang="de-DE" dirty="0"/>
              <a:t> </a:t>
            </a:r>
            <a:r>
              <a:rPr lang="de-DE" dirty="0" err="1"/>
              <a:t>called</a:t>
            </a:r>
            <a:r>
              <a:rPr lang="de-DE" dirty="0"/>
              <a:t> „</a:t>
            </a:r>
            <a:r>
              <a:rPr lang="de-DE" dirty="0" err="1"/>
              <a:t>solution</a:t>
            </a:r>
            <a:r>
              <a:rPr lang="de-DE" dirty="0"/>
              <a:t>“ </a:t>
            </a:r>
            <a:r>
              <a:rPr lang="de-DE" dirty="0" err="1"/>
              <a:t>where</a:t>
            </a:r>
            <a:r>
              <a:rPr lang="de-DE" dirty="0"/>
              <a:t> </a:t>
            </a:r>
            <a:r>
              <a:rPr lang="de-DE" dirty="0" err="1"/>
              <a:t>you</a:t>
            </a:r>
            <a:r>
              <a:rPr lang="de-DE" dirty="0"/>
              <a:t> </a:t>
            </a:r>
            <a:r>
              <a:rPr lang="de-DE" dirty="0" err="1"/>
              <a:t>can</a:t>
            </a:r>
            <a:r>
              <a:rPr lang="de-DE" dirty="0"/>
              <a:t> find </a:t>
            </a:r>
            <a:r>
              <a:rPr lang="de-DE" dirty="0" err="1"/>
              <a:t>my</a:t>
            </a:r>
            <a:r>
              <a:rPr lang="de-DE" dirty="0"/>
              <a:t> </a:t>
            </a:r>
            <a:r>
              <a:rPr lang="de-DE" dirty="0" err="1"/>
              <a:t>own</a:t>
            </a:r>
            <a:r>
              <a:rPr lang="de-DE" dirty="0"/>
              <a:t> </a:t>
            </a:r>
            <a:r>
              <a:rPr lang="de-DE" dirty="0" err="1"/>
              <a:t>solution</a:t>
            </a:r>
            <a:r>
              <a:rPr lang="de-DE" dirty="0"/>
              <a:t> </a:t>
            </a:r>
            <a:r>
              <a:rPr lang="de-DE" dirty="0" err="1"/>
              <a:t>and</a:t>
            </a:r>
            <a:r>
              <a:rPr lang="de-DE" dirty="0"/>
              <a:t> </a:t>
            </a:r>
            <a:r>
              <a:rPr lang="de-DE" dirty="0" err="1"/>
              <a:t>associated</a:t>
            </a:r>
            <a:r>
              <a:rPr lang="de-DE" dirty="0"/>
              <a:t> </a:t>
            </a:r>
            <a:r>
              <a:rPr lang="de-DE" dirty="0" err="1"/>
              <a:t>output</a:t>
            </a:r>
            <a:r>
              <a:rPr lang="de-DE" dirty="0"/>
              <a:t> </a:t>
            </a:r>
            <a:r>
              <a:rPr lang="de-DE" dirty="0" err="1"/>
              <a:t>files</a:t>
            </a:r>
            <a:r>
              <a:rPr lang="de-DE" dirty="0"/>
              <a:t>. </a:t>
            </a:r>
          </a:p>
        </p:txBody>
      </p:sp>
    </p:spTree>
    <p:extLst>
      <p:ext uri="{BB962C8B-B14F-4D97-AF65-F5344CB8AC3E}">
        <p14:creationId xmlns:p14="http://schemas.microsoft.com/office/powerpoint/2010/main" val="646192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33E60-0E89-BB46-808E-39FC2729EC34}"/>
              </a:ext>
            </a:extLst>
          </p:cNvPr>
          <p:cNvSpPr>
            <a:spLocks noGrp="1"/>
          </p:cNvSpPr>
          <p:nvPr>
            <p:ph type="title"/>
          </p:nvPr>
        </p:nvSpPr>
        <p:spPr>
          <a:xfrm>
            <a:off x="3219188" y="365126"/>
            <a:ext cx="5296161" cy="5885362"/>
          </a:xfrm>
        </p:spPr>
        <p:txBody>
          <a:bodyPr>
            <a:normAutofit/>
          </a:bodyPr>
          <a:lstStyle/>
          <a:p>
            <a:r>
              <a:rPr lang="de-DE" sz="6600" dirty="0"/>
              <a:t>IPBES?</a:t>
            </a:r>
          </a:p>
        </p:txBody>
      </p:sp>
    </p:spTree>
    <p:extLst>
      <p:ext uri="{BB962C8B-B14F-4D97-AF65-F5344CB8AC3E}">
        <p14:creationId xmlns:p14="http://schemas.microsoft.com/office/powerpoint/2010/main" val="3706846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8"/>
          <p:cNvSpPr>
            <a:spLocks noChangeArrowheads="1"/>
          </p:cNvSpPr>
          <p:nvPr/>
        </p:nvSpPr>
        <p:spPr bwMode="auto">
          <a:xfrm>
            <a:off x="2857500" y="141072"/>
            <a:ext cx="5931658" cy="982935"/>
          </a:xfrm>
          <a:prstGeom prst="rect">
            <a:avLst/>
          </a:prstGeom>
          <a:noFill/>
          <a:ln w="9525">
            <a:noFill/>
            <a:miter lim="800000"/>
            <a:headEnd/>
            <a:tailEnd/>
          </a:ln>
        </p:spPr>
        <p:txBody>
          <a:bodyPr anchor="ctr"/>
          <a:lstStyle/>
          <a:p>
            <a:pPr marL="342900" indent="-342900" algn="ctr" fontAlgn="base">
              <a:spcBef>
                <a:spcPct val="20000"/>
              </a:spcBef>
              <a:spcAft>
                <a:spcPct val="0"/>
              </a:spcAft>
            </a:pPr>
            <a:r>
              <a:rPr lang="en-US" sz="3200" b="1" dirty="0">
                <a:solidFill>
                  <a:srgbClr val="A5B656"/>
                </a:solidFill>
              </a:rPr>
              <a:t>What is IPBES?</a:t>
            </a:r>
            <a:endParaRPr lang="en-GB" sz="3200" b="1" dirty="0">
              <a:solidFill>
                <a:srgbClr val="A5B656"/>
              </a:solidFill>
              <a:ea typeface="바탕" pitchFamily="18" charset="-127"/>
              <a:cs typeface="Arial" charset="0"/>
            </a:endParaRPr>
          </a:p>
        </p:txBody>
      </p:sp>
      <p:sp>
        <p:nvSpPr>
          <p:cNvPr id="25" name="Rectangle 24"/>
          <p:cNvSpPr>
            <a:spLocks noChangeArrowheads="1"/>
          </p:cNvSpPr>
          <p:nvPr/>
        </p:nvSpPr>
        <p:spPr bwMode="auto">
          <a:xfrm>
            <a:off x="1565329" y="4290082"/>
            <a:ext cx="0" cy="18415"/>
          </a:xfrm>
          <a:prstGeom prst="rect">
            <a:avLst/>
          </a:prstGeom>
          <a:solidFill>
            <a:srgbClr val="A0A0A0"/>
          </a:solidFill>
          <a:ln>
            <a:noFill/>
          </a:ln>
          <a:extLst>
            <a:ext uri="{91240B29-F687-4F45-9708-019B960494DF}">
              <a14:hiddenLine xmlns:a14="http://schemas.microsoft.com/office/drawing/2010/main" w="9525" cap="flat">
                <a:solidFill>
                  <a:srgbClr val="3465A4"/>
                </a:solidFill>
                <a:round/>
                <a:headEnd/>
                <a:tailEnd/>
              </a14:hiddenLine>
            </a:ext>
          </a:extLst>
        </p:spPr>
        <p:txBody>
          <a:bodyPr rot="0" vert="horz" wrap="square" lIns="91440" tIns="45720" rIns="91440" bIns="45720" anchor="t" anchorCtr="0" upright="1">
            <a:noAutofit/>
          </a:bodyPr>
          <a:lstStyle/>
          <a:p>
            <a:endParaRPr lang="en-GB">
              <a:solidFill>
                <a:prstClr val="black"/>
              </a:solidFill>
            </a:endParaRPr>
          </a:p>
        </p:txBody>
      </p:sp>
      <p:sp>
        <p:nvSpPr>
          <p:cNvPr id="26" name="Rectangle 25"/>
          <p:cNvSpPr>
            <a:spLocks noChangeArrowheads="1"/>
          </p:cNvSpPr>
          <p:nvPr/>
        </p:nvSpPr>
        <p:spPr bwMode="auto">
          <a:xfrm>
            <a:off x="1565329" y="4669812"/>
            <a:ext cx="0" cy="18415"/>
          </a:xfrm>
          <a:prstGeom prst="rect">
            <a:avLst/>
          </a:prstGeom>
          <a:solidFill>
            <a:srgbClr val="A0A0A0"/>
          </a:solidFill>
          <a:ln>
            <a:noFill/>
          </a:ln>
          <a:extLst>
            <a:ext uri="{91240B29-F687-4F45-9708-019B960494DF}">
              <a14:hiddenLine xmlns:a14="http://schemas.microsoft.com/office/drawing/2010/main" w="9525" cap="flat">
                <a:solidFill>
                  <a:srgbClr val="3465A4"/>
                </a:solidFill>
                <a:round/>
                <a:headEnd/>
                <a:tailEnd/>
              </a14:hiddenLine>
            </a:ext>
          </a:extLst>
        </p:spPr>
        <p:txBody>
          <a:bodyPr rot="0" vert="horz" wrap="square" lIns="91440" tIns="45720" rIns="91440" bIns="45720" anchor="t" anchorCtr="0" upright="1">
            <a:noAutofit/>
          </a:bodyPr>
          <a:lstStyle/>
          <a:p>
            <a:endParaRPr lang="en-GB">
              <a:solidFill>
                <a:prstClr val="black"/>
              </a:solidFill>
            </a:endParaRPr>
          </a:p>
        </p:txBody>
      </p:sp>
      <p:sp>
        <p:nvSpPr>
          <p:cNvPr id="27" name="Rectangle 26"/>
          <p:cNvSpPr>
            <a:spLocks noChangeArrowheads="1"/>
          </p:cNvSpPr>
          <p:nvPr/>
        </p:nvSpPr>
        <p:spPr bwMode="auto">
          <a:xfrm>
            <a:off x="1565329" y="4845072"/>
            <a:ext cx="0" cy="18415"/>
          </a:xfrm>
          <a:prstGeom prst="rect">
            <a:avLst/>
          </a:prstGeom>
          <a:solidFill>
            <a:srgbClr val="A0A0A0"/>
          </a:solidFill>
          <a:ln>
            <a:noFill/>
          </a:ln>
          <a:extLst>
            <a:ext uri="{91240B29-F687-4F45-9708-019B960494DF}">
              <a14:hiddenLine xmlns:a14="http://schemas.microsoft.com/office/drawing/2010/main" w="9525" cap="flat">
                <a:solidFill>
                  <a:srgbClr val="3465A4"/>
                </a:solidFill>
                <a:round/>
                <a:headEnd/>
                <a:tailEnd/>
              </a14:hiddenLine>
            </a:ext>
          </a:extLst>
        </p:spPr>
        <p:txBody>
          <a:bodyPr rot="0" vert="horz" wrap="square" lIns="91440" tIns="45720" rIns="91440" bIns="45720" anchor="t" anchorCtr="0" upright="1">
            <a:noAutofit/>
          </a:bodyPr>
          <a:lstStyle/>
          <a:p>
            <a:endParaRPr lang="en-GB">
              <a:solidFill>
                <a:prstClr val="black"/>
              </a:solidFill>
            </a:endParaRPr>
          </a:p>
        </p:txBody>
      </p:sp>
      <p:sp>
        <p:nvSpPr>
          <p:cNvPr id="28" name="Rectangle 27"/>
          <p:cNvSpPr>
            <a:spLocks noChangeArrowheads="1"/>
          </p:cNvSpPr>
          <p:nvPr/>
        </p:nvSpPr>
        <p:spPr bwMode="auto">
          <a:xfrm>
            <a:off x="1565329" y="4845072"/>
            <a:ext cx="0" cy="18415"/>
          </a:xfrm>
          <a:prstGeom prst="rect">
            <a:avLst/>
          </a:prstGeom>
          <a:solidFill>
            <a:srgbClr val="A0A0A0"/>
          </a:solidFill>
          <a:ln>
            <a:noFill/>
          </a:ln>
          <a:extLst>
            <a:ext uri="{91240B29-F687-4F45-9708-019B960494DF}">
              <a14:hiddenLine xmlns:a14="http://schemas.microsoft.com/office/drawing/2010/main" w="9525" cap="flat">
                <a:solidFill>
                  <a:srgbClr val="3465A4"/>
                </a:solidFill>
                <a:round/>
                <a:headEnd/>
                <a:tailEnd/>
              </a14:hiddenLine>
            </a:ext>
          </a:extLst>
        </p:spPr>
        <p:txBody>
          <a:bodyPr rot="0" vert="horz" wrap="square" lIns="91440" tIns="45720" rIns="91440" bIns="45720" anchor="t" anchorCtr="0" upright="1">
            <a:noAutofit/>
          </a:bodyPr>
          <a:lstStyle/>
          <a:p>
            <a:endParaRPr lang="en-GB">
              <a:solidFill>
                <a:prstClr val="black"/>
              </a:solidFill>
            </a:endParaRPr>
          </a:p>
        </p:txBody>
      </p:sp>
      <p:sp>
        <p:nvSpPr>
          <p:cNvPr id="29" name="Rectangle 25"/>
          <p:cNvSpPr>
            <a:spLocks noChangeArrowheads="1"/>
          </p:cNvSpPr>
          <p:nvPr/>
        </p:nvSpPr>
        <p:spPr bwMode="auto">
          <a:xfrm>
            <a:off x="395536" y="1124744"/>
            <a:ext cx="8171489" cy="3354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1" indent="-342900" fontAlgn="base">
              <a:spcBef>
                <a:spcPct val="0"/>
              </a:spcBef>
              <a:spcAft>
                <a:spcPts val="1800"/>
              </a:spcAft>
              <a:buFont typeface="Wingdings" panose="05000000000000000000" pitchFamily="2" charset="2"/>
              <a:buChar char="§"/>
            </a:pPr>
            <a:r>
              <a:rPr lang="en-AU" sz="2600" dirty="0">
                <a:ea typeface="바탕" pitchFamily="18" charset="-127"/>
                <a:cs typeface="Arial" charset="0"/>
              </a:rPr>
              <a:t>Intergovernmental Science-Policy Platform on Biodiversity and Ecosystem Services, e</a:t>
            </a:r>
            <a:r>
              <a:rPr lang="en-US" sz="2600" dirty="0">
                <a:ea typeface="바탕" pitchFamily="18" charset="-127"/>
                <a:cs typeface="Arial" charset="0"/>
              </a:rPr>
              <a:t>stablished in 2012</a:t>
            </a:r>
          </a:p>
          <a:p>
            <a:pPr marL="342900" lvl="1" indent="-342900" fontAlgn="base">
              <a:spcBef>
                <a:spcPct val="0"/>
              </a:spcBef>
              <a:spcAft>
                <a:spcPts val="1800"/>
              </a:spcAft>
              <a:buFont typeface="Wingdings" panose="05000000000000000000" pitchFamily="2" charset="2"/>
              <a:buChar char="§"/>
            </a:pPr>
            <a:r>
              <a:rPr lang="en-US" sz="2600" dirty="0">
                <a:ea typeface="바탕" pitchFamily="18" charset="-127"/>
                <a:cs typeface="Arial" charset="0"/>
              </a:rPr>
              <a:t>Current membership includes 125 governments</a:t>
            </a:r>
          </a:p>
          <a:p>
            <a:pPr marL="342900" lvl="1" indent="-342900" fontAlgn="base">
              <a:spcBef>
                <a:spcPct val="0"/>
              </a:spcBef>
              <a:spcAft>
                <a:spcPts val="1800"/>
              </a:spcAft>
              <a:buFont typeface="Wingdings" panose="05000000000000000000" pitchFamily="2" charset="2"/>
              <a:buChar char="§"/>
            </a:pPr>
            <a:r>
              <a:rPr lang="en-US" altLang="ko-KR" sz="2600" dirty="0">
                <a:cs typeface="Arial"/>
              </a:rPr>
              <a:t>Overall objective is to provide policy relevant knowledge on biodiversity and ecosystem services to inform decision making</a:t>
            </a:r>
            <a:endParaRPr lang="en-AU" sz="2600" dirty="0"/>
          </a:p>
        </p:txBody>
      </p:sp>
      <p:sp>
        <p:nvSpPr>
          <p:cNvPr id="33" name="Rectangle 29"/>
          <p:cNvSpPr>
            <a:spLocks noChangeArrowheads="1"/>
          </p:cNvSpPr>
          <p:nvPr/>
        </p:nvSpPr>
        <p:spPr bwMode="auto">
          <a:xfrm>
            <a:off x="687442" y="4911042"/>
            <a:ext cx="11079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GB" altLang="en-US" sz="1200" b="1" dirty="0">
                <a:solidFill>
                  <a:prstClr val="black"/>
                </a:solidFill>
                <a:ea typeface="Droid Sans Fallback" charset="0"/>
                <a:cs typeface="Arial" panose="020B0604020202020204" pitchFamily="34" charset="0"/>
              </a:rPr>
              <a:t>	</a:t>
            </a:r>
            <a:endParaRPr lang="en-GB" altLang="en-US" dirty="0">
              <a:solidFill>
                <a:prstClr val="black"/>
              </a:solidFill>
            </a:endParaRPr>
          </a:p>
        </p:txBody>
      </p:sp>
      <p:pic>
        <p:nvPicPr>
          <p:cNvPr id="9" name="Picture 2" descr="http://www.iisd.ca/ipbes/ipbes3/images/12jan/1plenary-IMG_3992-tn.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793907" y="4118641"/>
            <a:ext cx="4065024" cy="250745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95536" y="4509120"/>
            <a:ext cx="4536503" cy="2600712"/>
          </a:xfrm>
          <a:prstGeom prst="rect">
            <a:avLst/>
          </a:prstGeom>
          <a:noFill/>
        </p:spPr>
        <p:txBody>
          <a:bodyPr wrap="square" rtlCol="0">
            <a:spAutoFit/>
          </a:bodyPr>
          <a:lstStyle/>
          <a:p>
            <a:pPr marL="342900" lvl="1" indent="-342900" fontAlgn="base">
              <a:spcBef>
                <a:spcPct val="0"/>
              </a:spcBef>
              <a:spcAft>
                <a:spcPts val="1800"/>
              </a:spcAft>
              <a:buFont typeface="Wingdings" panose="05000000000000000000" pitchFamily="2" charset="2"/>
              <a:buChar char="§"/>
            </a:pPr>
            <a:r>
              <a:rPr lang="en-AU" sz="2600" dirty="0">
                <a:solidFill>
                  <a:prstClr val="black"/>
                </a:solidFill>
              </a:rPr>
              <a:t>Over a thousand scientists, nominated by governments and organisations, currently contribute to the work of IPBES</a:t>
            </a:r>
            <a:endParaRPr lang="en-US" sz="2600" dirty="0">
              <a:solidFill>
                <a:prstClr val="black"/>
              </a:solidFill>
              <a:ea typeface="바탕" pitchFamily="18" charset="-127"/>
              <a:cs typeface="Arial" charset="0"/>
            </a:endParaRPr>
          </a:p>
          <a:p>
            <a:endParaRPr lang="en-AU" dirty="0"/>
          </a:p>
        </p:txBody>
      </p:sp>
      <p:pic>
        <p:nvPicPr>
          <p:cNvPr id="3" name="Picture 2">
            <a:extLst>
              <a:ext uri="{FF2B5EF4-FFF2-40B4-BE49-F238E27FC236}">
                <a16:creationId xmlns:a16="http://schemas.microsoft.com/office/drawing/2014/main" id="{247F5386-19AE-5B49-B8A8-81E2A8BBD826}"/>
              </a:ext>
            </a:extLst>
          </p:cNvPr>
          <p:cNvPicPr>
            <a:picLocks noChangeAspect="1"/>
          </p:cNvPicPr>
          <p:nvPr/>
        </p:nvPicPr>
        <p:blipFill rotWithShape="1">
          <a:blip r:embed="rId4"/>
          <a:srcRect l="6748" r="9315"/>
          <a:stretch/>
        </p:blipFill>
        <p:spPr>
          <a:xfrm>
            <a:off x="395536" y="231886"/>
            <a:ext cx="1641608" cy="1102247"/>
          </a:xfrm>
          <a:prstGeom prst="rect">
            <a:avLst/>
          </a:prstGeom>
        </p:spPr>
      </p:pic>
    </p:spTree>
    <p:extLst>
      <p:ext uri="{BB962C8B-B14F-4D97-AF65-F5344CB8AC3E}">
        <p14:creationId xmlns:p14="http://schemas.microsoft.com/office/powerpoint/2010/main" val="2437082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218D-0CCF-BD48-9FDF-EA2F446AF571}"/>
              </a:ext>
            </a:extLst>
          </p:cNvPr>
          <p:cNvSpPr>
            <a:spLocks noGrp="1"/>
          </p:cNvSpPr>
          <p:nvPr>
            <p:ph type="title"/>
          </p:nvPr>
        </p:nvSpPr>
        <p:spPr/>
        <p:txBody>
          <a:bodyPr/>
          <a:lstStyle/>
          <a:p>
            <a:r>
              <a:rPr lang="de-DE" dirty="0"/>
              <a:t>IPBES </a:t>
            </a:r>
          </a:p>
        </p:txBody>
      </p:sp>
      <p:sp>
        <p:nvSpPr>
          <p:cNvPr id="3" name="Content Placeholder 2">
            <a:extLst>
              <a:ext uri="{FF2B5EF4-FFF2-40B4-BE49-F238E27FC236}">
                <a16:creationId xmlns:a16="http://schemas.microsoft.com/office/drawing/2014/main" id="{A1ED14D5-8D2C-A949-A518-A8119A3E49A4}"/>
              </a:ext>
            </a:extLst>
          </p:cNvPr>
          <p:cNvSpPr>
            <a:spLocks noGrp="1"/>
          </p:cNvSpPr>
          <p:nvPr>
            <p:ph idx="1"/>
          </p:nvPr>
        </p:nvSpPr>
        <p:spPr>
          <a:xfrm>
            <a:off x="628650" y="1825624"/>
            <a:ext cx="3984032" cy="5032375"/>
          </a:xfrm>
        </p:spPr>
        <p:txBody>
          <a:bodyPr>
            <a:normAutofit fontScale="85000" lnSpcReduction="20000"/>
          </a:bodyPr>
          <a:lstStyle/>
          <a:p>
            <a:r>
              <a:rPr lang="de-DE" dirty="0" err="1"/>
              <a:t>Catalizes</a:t>
            </a:r>
            <a:r>
              <a:rPr lang="de-DE" dirty="0"/>
              <a:t> </a:t>
            </a:r>
            <a:r>
              <a:rPr lang="de-DE" dirty="0" err="1"/>
              <a:t>integrated</a:t>
            </a:r>
            <a:r>
              <a:rPr lang="de-DE" dirty="0"/>
              <a:t> </a:t>
            </a:r>
            <a:r>
              <a:rPr lang="de-DE" dirty="0" err="1"/>
              <a:t>science</a:t>
            </a:r>
            <a:r>
              <a:rPr lang="de-DE" dirty="0"/>
              <a:t> </a:t>
            </a:r>
            <a:r>
              <a:rPr lang="de-DE" dirty="0" err="1"/>
              <a:t>by</a:t>
            </a:r>
            <a:r>
              <a:rPr lang="de-DE" dirty="0"/>
              <a:t> </a:t>
            </a:r>
            <a:r>
              <a:rPr lang="de-DE" dirty="0" err="1"/>
              <a:t>bringing</a:t>
            </a:r>
            <a:r>
              <a:rPr lang="de-DE" dirty="0"/>
              <a:t> </a:t>
            </a:r>
            <a:r>
              <a:rPr lang="de-DE" dirty="0" err="1"/>
              <a:t>together</a:t>
            </a:r>
            <a:r>
              <a:rPr lang="de-DE" dirty="0"/>
              <a:t> </a:t>
            </a:r>
            <a:r>
              <a:rPr lang="de-DE" dirty="0" err="1"/>
              <a:t>many</a:t>
            </a:r>
            <a:r>
              <a:rPr lang="de-DE" dirty="0"/>
              <a:t> different </a:t>
            </a:r>
            <a:r>
              <a:rPr lang="de-DE" dirty="0" err="1"/>
              <a:t>scientists</a:t>
            </a:r>
            <a:r>
              <a:rPr lang="de-DE" dirty="0"/>
              <a:t> </a:t>
            </a:r>
            <a:r>
              <a:rPr lang="de-DE" dirty="0" err="1"/>
              <a:t>across</a:t>
            </a:r>
            <a:r>
              <a:rPr lang="de-DE" dirty="0"/>
              <a:t> </a:t>
            </a:r>
            <a:r>
              <a:rPr lang="de-DE" dirty="0" err="1"/>
              <a:t>the</a:t>
            </a:r>
            <a:r>
              <a:rPr lang="de-DE" dirty="0"/>
              <a:t> </a:t>
            </a:r>
            <a:r>
              <a:rPr lang="de-DE" dirty="0" err="1"/>
              <a:t>globe</a:t>
            </a:r>
            <a:r>
              <a:rPr lang="de-DE" dirty="0"/>
              <a:t> </a:t>
            </a:r>
          </a:p>
          <a:p>
            <a:endParaRPr lang="de-DE" dirty="0"/>
          </a:p>
          <a:p>
            <a:r>
              <a:rPr lang="de-DE" dirty="0" err="1"/>
              <a:t>Inspired</a:t>
            </a:r>
            <a:r>
              <a:rPr lang="de-DE" dirty="0"/>
              <a:t> </a:t>
            </a:r>
            <a:r>
              <a:rPr lang="de-DE" dirty="0" err="1"/>
              <a:t>by</a:t>
            </a:r>
            <a:r>
              <a:rPr lang="de-DE" dirty="0"/>
              <a:t> IPCC (</a:t>
            </a:r>
            <a:r>
              <a:rPr lang="de-DE" dirty="0" err="1"/>
              <a:t>papers</a:t>
            </a:r>
            <a:r>
              <a:rPr lang="de-DE" dirty="0"/>
              <a:t> IPBES != IPCC); </a:t>
            </a:r>
            <a:r>
              <a:rPr lang="de-DE" dirty="0" err="1"/>
              <a:t>Bringing</a:t>
            </a:r>
            <a:r>
              <a:rPr lang="de-DE" dirty="0"/>
              <a:t> </a:t>
            </a:r>
            <a:r>
              <a:rPr lang="de-DE" dirty="0" err="1"/>
              <a:t>together</a:t>
            </a:r>
            <a:r>
              <a:rPr lang="de-DE" dirty="0"/>
              <a:t> </a:t>
            </a:r>
            <a:r>
              <a:rPr lang="de-DE" dirty="0" err="1"/>
              <a:t>scientists</a:t>
            </a:r>
            <a:r>
              <a:rPr lang="de-DE" dirty="0"/>
              <a:t> </a:t>
            </a:r>
            <a:r>
              <a:rPr lang="de-DE" dirty="0" err="1"/>
              <a:t>working</a:t>
            </a:r>
            <a:r>
              <a:rPr lang="de-DE" dirty="0"/>
              <a:t> in </a:t>
            </a:r>
            <a:r>
              <a:rPr lang="de-DE" dirty="0" err="1"/>
              <a:t>complementary</a:t>
            </a:r>
            <a:r>
              <a:rPr lang="de-DE" dirty="0"/>
              <a:t> </a:t>
            </a:r>
            <a:r>
              <a:rPr lang="de-DE" dirty="0" err="1"/>
              <a:t>topics</a:t>
            </a:r>
            <a:endParaRPr lang="de-DE" dirty="0"/>
          </a:p>
          <a:p>
            <a:pPr marL="0" indent="0">
              <a:buNone/>
            </a:pPr>
            <a:endParaRPr lang="de-DE" dirty="0"/>
          </a:p>
          <a:p>
            <a:r>
              <a:rPr lang="de-DE" dirty="0"/>
              <a:t>Global, Regional, </a:t>
            </a:r>
            <a:r>
              <a:rPr lang="de-DE" dirty="0" err="1"/>
              <a:t>Thematic</a:t>
            </a:r>
            <a:r>
              <a:rPr lang="de-DE" dirty="0"/>
              <a:t> Assessments</a:t>
            </a:r>
          </a:p>
          <a:p>
            <a:pPr marL="0" indent="0">
              <a:buNone/>
            </a:pPr>
            <a:endParaRPr lang="de-DE" dirty="0"/>
          </a:p>
          <a:p>
            <a:r>
              <a:rPr lang="de-DE" dirty="0" err="1"/>
              <a:t>Methodological</a:t>
            </a:r>
            <a:r>
              <a:rPr lang="de-DE" dirty="0"/>
              <a:t> Assessment Scenarios </a:t>
            </a:r>
            <a:r>
              <a:rPr lang="de-DE" dirty="0" err="1"/>
              <a:t>and</a:t>
            </a:r>
            <a:r>
              <a:rPr lang="de-DE" dirty="0"/>
              <a:t> Models</a:t>
            </a:r>
          </a:p>
        </p:txBody>
      </p:sp>
      <p:pic>
        <p:nvPicPr>
          <p:cNvPr id="5" name="Picture 4">
            <a:extLst>
              <a:ext uri="{FF2B5EF4-FFF2-40B4-BE49-F238E27FC236}">
                <a16:creationId xmlns:a16="http://schemas.microsoft.com/office/drawing/2014/main" id="{9D7C9FB9-0CBB-4547-8E7F-84AA83B02DD3}"/>
              </a:ext>
            </a:extLst>
          </p:cNvPr>
          <p:cNvPicPr>
            <a:picLocks noChangeAspect="1"/>
          </p:cNvPicPr>
          <p:nvPr/>
        </p:nvPicPr>
        <p:blipFill>
          <a:blip r:embed="rId2"/>
          <a:stretch>
            <a:fillRect/>
          </a:stretch>
        </p:blipFill>
        <p:spPr>
          <a:xfrm>
            <a:off x="4874785" y="2135953"/>
            <a:ext cx="3774482" cy="1636893"/>
          </a:xfrm>
          <a:prstGeom prst="rect">
            <a:avLst/>
          </a:prstGeom>
        </p:spPr>
      </p:pic>
      <p:pic>
        <p:nvPicPr>
          <p:cNvPr id="7" name="Picture 6">
            <a:extLst>
              <a:ext uri="{FF2B5EF4-FFF2-40B4-BE49-F238E27FC236}">
                <a16:creationId xmlns:a16="http://schemas.microsoft.com/office/drawing/2014/main" id="{C9476EA6-5C00-D94F-9522-17A13CF6223C}"/>
              </a:ext>
            </a:extLst>
          </p:cNvPr>
          <p:cNvPicPr>
            <a:picLocks noChangeAspect="1"/>
          </p:cNvPicPr>
          <p:nvPr/>
        </p:nvPicPr>
        <p:blipFill>
          <a:blip r:embed="rId3"/>
          <a:stretch>
            <a:fillRect/>
          </a:stretch>
        </p:blipFill>
        <p:spPr>
          <a:xfrm>
            <a:off x="4572000" y="241820"/>
            <a:ext cx="4339370" cy="1784534"/>
          </a:xfrm>
          <a:prstGeom prst="rect">
            <a:avLst/>
          </a:prstGeom>
        </p:spPr>
      </p:pic>
      <p:pic>
        <p:nvPicPr>
          <p:cNvPr id="9" name="Picture 8">
            <a:extLst>
              <a:ext uri="{FF2B5EF4-FFF2-40B4-BE49-F238E27FC236}">
                <a16:creationId xmlns:a16="http://schemas.microsoft.com/office/drawing/2014/main" id="{8AD8C498-6A6A-854A-ADAA-CA6F50586DDC}"/>
              </a:ext>
            </a:extLst>
          </p:cNvPr>
          <p:cNvPicPr>
            <a:picLocks noChangeAspect="1"/>
          </p:cNvPicPr>
          <p:nvPr/>
        </p:nvPicPr>
        <p:blipFill>
          <a:blip r:embed="rId4"/>
          <a:stretch>
            <a:fillRect/>
          </a:stretch>
        </p:blipFill>
        <p:spPr>
          <a:xfrm>
            <a:off x="4874785" y="3984755"/>
            <a:ext cx="3816602" cy="2716389"/>
          </a:xfrm>
          <a:prstGeom prst="rect">
            <a:avLst/>
          </a:prstGeom>
        </p:spPr>
      </p:pic>
    </p:spTree>
    <p:extLst>
      <p:ext uri="{BB962C8B-B14F-4D97-AF65-F5344CB8AC3E}">
        <p14:creationId xmlns:p14="http://schemas.microsoft.com/office/powerpoint/2010/main" val="4006565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1354</TotalTime>
  <Words>3444</Words>
  <Application>Microsoft Macintosh PowerPoint</Application>
  <PresentationFormat>On-screen Show (4:3)</PresentationFormat>
  <Paragraphs>780</Paragraphs>
  <Slides>64</Slides>
  <Notes>11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64</vt:i4>
      </vt:variant>
    </vt:vector>
  </HeadingPairs>
  <TitlesOfParts>
    <vt:vector size="78" baseType="lpstr">
      <vt:lpstr>바탕</vt:lpstr>
      <vt:lpstr>Dialog</vt:lpstr>
      <vt:lpstr>Droid Sans Fallback</vt:lpstr>
      <vt:lpstr>맑은 고딕</vt:lpstr>
      <vt:lpstr>ＭＳ Ｐゴシック</vt:lpstr>
      <vt:lpstr>Arial</vt:lpstr>
      <vt:lpstr>Calibri</vt:lpstr>
      <vt:lpstr>Calibri Light</vt:lpstr>
      <vt:lpstr>Cambria</vt:lpstr>
      <vt:lpstr>Georgia</vt:lpstr>
      <vt:lpstr>Times New Roman</vt:lpstr>
      <vt:lpstr>Verdana</vt:lpstr>
      <vt:lpstr>Wingdings</vt:lpstr>
      <vt:lpstr>Office Theme</vt:lpstr>
      <vt:lpstr>Social-ecological scenarios and land-use models</vt:lpstr>
      <vt:lpstr>Overview</vt:lpstr>
      <vt:lpstr>Why do we need scenarios?</vt:lpstr>
      <vt:lpstr>Global land use and land cover change (LULCC)</vt:lpstr>
      <vt:lpstr>Consequences of LULCC</vt:lpstr>
      <vt:lpstr>Lots of indicators out there to help understand what‘s going on</vt:lpstr>
      <vt:lpstr>IPBES?</vt:lpstr>
      <vt:lpstr>PowerPoint Presentation</vt:lpstr>
      <vt:lpstr>IPBES </vt:lpstr>
      <vt:lpstr>PowerPoint Presentation</vt:lpstr>
      <vt:lpstr>PowerPoint Presentation</vt:lpstr>
      <vt:lpstr>PowerPoint Presentation</vt:lpstr>
      <vt:lpstr>Put nature at the center</vt:lpstr>
      <vt:lpstr>OK...</vt:lpstr>
      <vt:lpstr>PowerPoint Presentation</vt:lpstr>
      <vt:lpstr>The issue of scale!</vt:lpstr>
      <vt:lpstr>How to create a scenario?</vt:lpstr>
      <vt:lpstr>Narrative development</vt:lpstr>
      <vt:lpstr>Global Narratives Development</vt:lpstr>
      <vt:lpstr>PowerPoint Presentation</vt:lpstr>
      <vt:lpstr>Translation to quantitative metrics</vt:lpstr>
      <vt:lpstr>PowerPoint Presentation</vt:lpstr>
      <vt:lpstr>PowerPoint Presentation</vt:lpstr>
      <vt:lpstr>From land use to biodiversity</vt:lpstr>
      <vt:lpstr>From land use to ecosystem services</vt:lpstr>
      <vt:lpstr>But how about BD &lt;-&gt; ES? </vt:lpstr>
      <vt:lpstr>In today‘s class</vt:lpstr>
      <vt:lpstr>All models are wrong; but some are useful! George E. P. Box </vt:lpstr>
      <vt:lpstr>How do these models work?</vt:lpstr>
      <vt:lpstr>One vs Multiple transitions</vt:lpstr>
      <vt:lpstr>One transition only</vt:lpstr>
      <vt:lpstr>Multiple transitions  (no competition)</vt:lpstr>
      <vt:lpstr>Multiple transitions  (with competition)</vt:lpstr>
      <vt:lpstr>What drives land use change?</vt:lpstr>
      <vt:lpstr>You‘re right </vt:lpstr>
      <vt:lpstr>Collection of Spatial Datasets</vt:lpstr>
      <vt:lpstr>Where can I find datasets? </vt:lpstr>
      <vt:lpstr>Where can I find datasets? </vt:lpstr>
      <vt:lpstr>Where can I find datasets? </vt:lpstr>
      <vt:lpstr>Where can I find datasets? </vt:lpstr>
      <vt:lpstr>Where can I find datasets? </vt:lpstr>
      <vt:lpstr>Where can I find datasets? </vt:lpstr>
      <vt:lpstr>Where can I find datasets? </vt:lpstr>
      <vt:lpstr>Where can I find datasets? </vt:lpstr>
      <vt:lpstr>PowerPoint Presentation</vt:lpstr>
      <vt:lpstr>Two key aspects being modeled</vt:lpstr>
      <vt:lpstr>Rate of Change</vt:lpstr>
      <vt:lpstr>A conceptual example</vt:lpstr>
      <vt:lpstr>A conceptual example</vt:lpstr>
      <vt:lpstr>A conceptual example</vt:lpstr>
      <vt:lpstr>Five broad LCC model categories </vt:lpstr>
      <vt:lpstr>Softwares out there (by no order)</vt:lpstr>
      <vt:lpstr>Model (outputs) Validation</vt:lpstr>
      <vt:lpstr>Main challenges of LULCC models</vt:lpstr>
      <vt:lpstr>Main challenges of LULCC models</vt:lpstr>
      <vt:lpstr>A concrete example in the Brazilian Amazon</vt:lpstr>
      <vt:lpstr>Understanding tropical deforestation</vt:lpstr>
      <vt:lpstr>Input variables</vt:lpstr>
      <vt:lpstr>Model flowchart</vt:lpstr>
      <vt:lpstr>Probability of deforestation by 2050</vt:lpstr>
      <vt:lpstr>Projecting biodiversity loss</vt:lpstr>
      <vt:lpstr>Learning outcomes</vt:lpstr>
      <vt:lpstr>Learning Outcomes</vt:lpstr>
      <vt:lpstr>Now it‘s your turn: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isabel.rosa@idiv.de</dc:creator>
  <cp:lastModifiedBy>isabel.rosa@idiv.de</cp:lastModifiedBy>
  <cp:revision>54</cp:revision>
  <dcterms:created xsi:type="dcterms:W3CDTF">2018-08-18T14:44:02Z</dcterms:created>
  <dcterms:modified xsi:type="dcterms:W3CDTF">2018-08-26T18:57:17Z</dcterms:modified>
</cp:coreProperties>
</file>